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801600" cy="9601200" type="A3"/>
  <p:notesSz cx="6858000" cy="9144000"/>
  <p:defaultTextStyle>
    <a:defPPr>
      <a:defRPr lang="de-D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4" y="-13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209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09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41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00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78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86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81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75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85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31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5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E1BF3-CB3F-445A-B55C-BDE965F3A24B}" type="datetimeFigureOut">
              <a:rPr lang="de-DE" smtClean="0"/>
              <a:t>31.05.2012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21AA4-8C76-461D-9FFE-A4F9952A02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37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326714" y="6523678"/>
            <a:ext cx="792088" cy="1631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MPX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1462618" y="673970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/>
          <p:cNvSpPr/>
          <p:nvPr/>
        </p:nvSpPr>
        <p:spPr>
          <a:xfrm>
            <a:off x="548218" y="652367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SFP</a:t>
            </a:r>
            <a:endParaRPr lang="de-DE" sz="1200" dirty="0"/>
          </a:p>
        </p:txBody>
      </p:sp>
      <p:sp>
        <p:nvSpPr>
          <p:cNvPr id="18" name="Rechteck 17"/>
          <p:cNvSpPr/>
          <p:nvPr/>
        </p:nvSpPr>
        <p:spPr>
          <a:xfrm>
            <a:off x="548218" y="712319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Backplane</a:t>
            </a:r>
            <a:endParaRPr lang="de-DE" sz="1200" dirty="0"/>
          </a:p>
        </p:txBody>
      </p:sp>
      <p:sp>
        <p:nvSpPr>
          <p:cNvPr id="19" name="Rechteck 18"/>
          <p:cNvSpPr/>
          <p:nvPr/>
        </p:nvSpPr>
        <p:spPr>
          <a:xfrm>
            <a:off x="548218" y="7722701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SMA</a:t>
            </a:r>
          </a:p>
        </p:txBody>
      </p:sp>
      <p:cxnSp>
        <p:nvCxnSpPr>
          <p:cNvPr id="20" name="Gerade Verbindung 19"/>
          <p:cNvCxnSpPr/>
          <p:nvPr/>
        </p:nvCxnSpPr>
        <p:spPr>
          <a:xfrm>
            <a:off x="1462618" y="793892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>
            <a:stCxn id="18" idx="3"/>
            <a:endCxn id="4" idx="1"/>
          </p:cNvCxnSpPr>
          <p:nvPr/>
        </p:nvCxnSpPr>
        <p:spPr>
          <a:xfrm>
            <a:off x="1462618" y="733921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3766874" y="6523678"/>
            <a:ext cx="1008112" cy="1631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TTCdec</a:t>
            </a:r>
            <a:endParaRPr lang="de-DE" sz="1200" dirty="0"/>
          </a:p>
        </p:txBody>
      </p:sp>
      <p:cxnSp>
        <p:nvCxnSpPr>
          <p:cNvPr id="35" name="Gerade Verbindung 34"/>
          <p:cNvCxnSpPr>
            <a:stCxn id="33" idx="1"/>
            <a:endCxn id="4" idx="3"/>
          </p:cNvCxnSpPr>
          <p:nvPr/>
        </p:nvCxnSpPr>
        <p:spPr>
          <a:xfrm flipH="1">
            <a:off x="3118802" y="733921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/>
          <p:cNvSpPr/>
          <p:nvPr/>
        </p:nvSpPr>
        <p:spPr>
          <a:xfrm>
            <a:off x="5495066" y="6523678"/>
            <a:ext cx="792088" cy="16310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 smtClean="0"/>
              <a:t>Diff.</a:t>
            </a:r>
            <a:endParaRPr lang="de-DE" sz="1200" dirty="0"/>
          </a:p>
        </p:txBody>
      </p:sp>
      <p:cxnSp>
        <p:nvCxnSpPr>
          <p:cNvPr id="39" name="Gerade Verbindung 38"/>
          <p:cNvCxnSpPr>
            <a:stCxn id="37" idx="1"/>
            <a:endCxn id="33" idx="3"/>
          </p:cNvCxnSpPr>
          <p:nvPr/>
        </p:nvCxnSpPr>
        <p:spPr>
          <a:xfrm flipH="1">
            <a:off x="4774986" y="733921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6935226" y="6523677"/>
            <a:ext cx="1152128" cy="1631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JITTERCLEANER</a:t>
            </a:r>
          </a:p>
          <a:p>
            <a:pPr algn="ctr"/>
            <a:r>
              <a:rPr lang="de-DE" sz="1200" dirty="0" smtClean="0"/>
              <a:t>Multiplier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 smtClean="0"/>
              <a:t>Diff.</a:t>
            </a:r>
            <a:endParaRPr lang="de-DE" sz="1200" dirty="0"/>
          </a:p>
        </p:txBody>
      </p:sp>
      <p:cxnSp>
        <p:nvCxnSpPr>
          <p:cNvPr id="45" name="Gerade Verbindung 44"/>
          <p:cNvCxnSpPr>
            <a:stCxn id="37" idx="3"/>
            <a:endCxn id="43" idx="1"/>
          </p:cNvCxnSpPr>
          <p:nvPr/>
        </p:nvCxnSpPr>
        <p:spPr>
          <a:xfrm flipV="1">
            <a:off x="6287154" y="7339213"/>
            <a:ext cx="6480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hteck 49"/>
          <p:cNvSpPr/>
          <p:nvPr/>
        </p:nvSpPr>
        <p:spPr>
          <a:xfrm>
            <a:off x="8735426" y="6523676"/>
            <a:ext cx="792088" cy="16310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6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 smtClean="0"/>
              <a:t>Diff.</a:t>
            </a:r>
            <a:endParaRPr lang="de-DE" sz="1200" dirty="0"/>
          </a:p>
        </p:txBody>
      </p:sp>
      <p:cxnSp>
        <p:nvCxnSpPr>
          <p:cNvPr id="52" name="Gerade Verbindung 51"/>
          <p:cNvCxnSpPr>
            <a:stCxn id="50" idx="1"/>
            <a:endCxn id="43" idx="3"/>
          </p:cNvCxnSpPr>
          <p:nvPr/>
        </p:nvCxnSpPr>
        <p:spPr>
          <a:xfrm flipH="1">
            <a:off x="8087354" y="7339212"/>
            <a:ext cx="6480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/>
          <p:cNvSpPr/>
          <p:nvPr/>
        </p:nvSpPr>
        <p:spPr>
          <a:xfrm>
            <a:off x="10592652" y="5900688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55" name="Rechteck 54"/>
          <p:cNvSpPr/>
          <p:nvPr/>
        </p:nvSpPr>
        <p:spPr>
          <a:xfrm>
            <a:off x="10592652" y="6501929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0583176" y="7123187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57" name="Rechteck 56"/>
          <p:cNvSpPr/>
          <p:nvPr/>
        </p:nvSpPr>
        <p:spPr>
          <a:xfrm>
            <a:off x="10583176" y="7700888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58" name="Rechteck 57"/>
          <p:cNvSpPr/>
          <p:nvPr/>
        </p:nvSpPr>
        <p:spPr>
          <a:xfrm>
            <a:off x="10583176" y="8276952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cxnSp>
        <p:nvCxnSpPr>
          <p:cNvPr id="64" name="Gewinkelte Verbindung 63"/>
          <p:cNvCxnSpPr>
            <a:stCxn id="54" idx="1"/>
          </p:cNvCxnSpPr>
          <p:nvPr/>
        </p:nvCxnSpPr>
        <p:spPr>
          <a:xfrm rot="10800000" flipV="1">
            <a:off x="9527514" y="6116711"/>
            <a:ext cx="1065138" cy="60124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winkelte Verbindung 66"/>
          <p:cNvCxnSpPr>
            <a:endCxn id="55" idx="1"/>
          </p:cNvCxnSpPr>
          <p:nvPr/>
        </p:nvCxnSpPr>
        <p:spPr>
          <a:xfrm flipV="1">
            <a:off x="9527514" y="6717953"/>
            <a:ext cx="1065138" cy="237773"/>
          </a:xfrm>
          <a:prstGeom prst="bentConnector3">
            <a:avLst>
              <a:gd name="adj1" fmla="val 634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>
            <a:stCxn id="56" idx="1"/>
            <a:endCxn id="50" idx="3"/>
          </p:cNvCxnSpPr>
          <p:nvPr/>
        </p:nvCxnSpPr>
        <p:spPr>
          <a:xfrm flipH="1">
            <a:off x="9527514" y="7339211"/>
            <a:ext cx="10556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winkelte Verbindung 71"/>
          <p:cNvCxnSpPr>
            <a:stCxn id="58" idx="1"/>
          </p:cNvCxnSpPr>
          <p:nvPr/>
        </p:nvCxnSpPr>
        <p:spPr>
          <a:xfrm rot="10800000">
            <a:off x="9527514" y="7938726"/>
            <a:ext cx="1055662" cy="55425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winkelte Verbindung 77"/>
          <p:cNvCxnSpPr>
            <a:endCxn id="57" idx="1"/>
          </p:cNvCxnSpPr>
          <p:nvPr/>
        </p:nvCxnSpPr>
        <p:spPr>
          <a:xfrm>
            <a:off x="9527514" y="7722701"/>
            <a:ext cx="1055662" cy="194211"/>
          </a:xfrm>
          <a:prstGeom prst="bentConnector3">
            <a:avLst>
              <a:gd name="adj1" fmla="val 662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feld 81"/>
          <p:cNvSpPr txBox="1"/>
          <p:nvPr/>
        </p:nvSpPr>
        <p:spPr>
          <a:xfrm>
            <a:off x="11690809" y="5555008"/>
            <a:ext cx="700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VIRTEX7</a:t>
            </a:r>
            <a:endParaRPr lang="de-DE" sz="1200" dirty="0"/>
          </a:p>
        </p:txBody>
      </p:sp>
      <p:sp>
        <p:nvSpPr>
          <p:cNvPr id="83" name="Textfeld 82"/>
          <p:cNvSpPr txBox="1"/>
          <p:nvPr/>
        </p:nvSpPr>
        <p:spPr>
          <a:xfrm>
            <a:off x="11809082" y="8154747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KINTEX7</a:t>
            </a:r>
            <a:endParaRPr lang="de-DE" sz="1200" dirty="0"/>
          </a:p>
        </p:txBody>
      </p:sp>
      <p:sp>
        <p:nvSpPr>
          <p:cNvPr id="84" name="Textfeld 83"/>
          <p:cNvSpPr txBox="1"/>
          <p:nvPr/>
        </p:nvSpPr>
        <p:spPr>
          <a:xfrm>
            <a:off x="11809082" y="5993601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LEFT</a:t>
            </a:r>
          </a:p>
        </p:txBody>
      </p:sp>
      <p:sp>
        <p:nvSpPr>
          <p:cNvPr id="85" name="Textfeld 84"/>
          <p:cNvSpPr txBox="1"/>
          <p:nvPr/>
        </p:nvSpPr>
        <p:spPr>
          <a:xfrm>
            <a:off x="11809082" y="6588632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RIGHT</a:t>
            </a:r>
            <a:endParaRPr lang="de-DE" sz="1000" dirty="0"/>
          </a:p>
        </p:txBody>
      </p:sp>
      <p:sp>
        <p:nvSpPr>
          <p:cNvPr id="86" name="Textfeld 85"/>
          <p:cNvSpPr txBox="1"/>
          <p:nvPr/>
        </p:nvSpPr>
        <p:spPr>
          <a:xfrm>
            <a:off x="11829533" y="7184871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LEFT</a:t>
            </a:r>
            <a:endParaRPr lang="de-DE" sz="1000" dirty="0"/>
          </a:p>
        </p:txBody>
      </p:sp>
      <p:sp>
        <p:nvSpPr>
          <p:cNvPr id="87" name="Textfeld 86"/>
          <p:cNvSpPr txBox="1"/>
          <p:nvPr/>
        </p:nvSpPr>
        <p:spPr>
          <a:xfrm>
            <a:off x="11829533" y="7811422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RIGHT</a:t>
            </a:r>
            <a:endParaRPr lang="de-DE" sz="1000" dirty="0"/>
          </a:p>
        </p:txBody>
      </p:sp>
      <p:cxnSp>
        <p:nvCxnSpPr>
          <p:cNvPr id="97" name="Gewinkelte Verbindung 96"/>
          <p:cNvCxnSpPr/>
          <p:nvPr/>
        </p:nvCxnSpPr>
        <p:spPr>
          <a:xfrm>
            <a:off x="6287154" y="7819806"/>
            <a:ext cx="914400" cy="914400"/>
          </a:xfrm>
          <a:prstGeom prst="bentConnector3">
            <a:avLst>
              <a:gd name="adj1" fmla="val 308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hteck 99"/>
          <p:cNvSpPr/>
          <p:nvPr/>
        </p:nvSpPr>
        <p:spPr>
          <a:xfrm>
            <a:off x="548218" y="198460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CLOCK</a:t>
            </a:r>
            <a:endParaRPr lang="de-DE" sz="1200" dirty="0"/>
          </a:p>
        </p:txBody>
      </p:sp>
      <p:sp>
        <p:nvSpPr>
          <p:cNvPr id="101" name="Rechteck 100"/>
          <p:cNvSpPr/>
          <p:nvPr/>
        </p:nvSpPr>
        <p:spPr>
          <a:xfrm>
            <a:off x="2182698" y="1984608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102" name="Rechteck 101"/>
          <p:cNvSpPr/>
          <p:nvPr/>
        </p:nvSpPr>
        <p:spPr>
          <a:xfrm>
            <a:off x="3766874" y="1408544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103" name="Rechteck 102"/>
          <p:cNvSpPr/>
          <p:nvPr/>
        </p:nvSpPr>
        <p:spPr>
          <a:xfrm>
            <a:off x="3766874" y="2560672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cxnSp>
        <p:nvCxnSpPr>
          <p:cNvPr id="105" name="Gewinkelte Verbindung 104"/>
          <p:cNvCxnSpPr>
            <a:stCxn id="101" idx="3"/>
            <a:endCxn id="103" idx="1"/>
          </p:cNvCxnSpPr>
          <p:nvPr/>
        </p:nvCxnSpPr>
        <p:spPr>
          <a:xfrm>
            <a:off x="3262818" y="2200632"/>
            <a:ext cx="504056" cy="57606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winkelte Verbindung 107"/>
          <p:cNvCxnSpPr>
            <a:stCxn id="102" idx="1"/>
          </p:cNvCxnSpPr>
          <p:nvPr/>
        </p:nvCxnSpPr>
        <p:spPr>
          <a:xfrm rot="10800000" flipV="1">
            <a:off x="3514846" y="1624568"/>
            <a:ext cx="252028" cy="5760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>
            <a:stCxn id="100" idx="3"/>
            <a:endCxn id="101" idx="1"/>
          </p:cNvCxnSpPr>
          <p:nvPr/>
        </p:nvCxnSpPr>
        <p:spPr>
          <a:xfrm>
            <a:off x="1462618" y="220063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hteck 130"/>
          <p:cNvSpPr/>
          <p:nvPr/>
        </p:nvSpPr>
        <p:spPr>
          <a:xfrm>
            <a:off x="3795897" y="4795485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132" name="Rechteck 131"/>
          <p:cNvSpPr/>
          <p:nvPr/>
        </p:nvSpPr>
        <p:spPr>
          <a:xfrm>
            <a:off x="563447" y="4227805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CLOCK</a:t>
            </a:r>
            <a:endParaRPr lang="de-DE" sz="1200" dirty="0"/>
          </a:p>
        </p:txBody>
      </p:sp>
      <p:sp>
        <p:nvSpPr>
          <p:cNvPr id="133" name="Rechteck 132"/>
          <p:cNvSpPr/>
          <p:nvPr/>
        </p:nvSpPr>
        <p:spPr>
          <a:xfrm>
            <a:off x="2197927" y="4227805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134" name="Rechteck 133"/>
          <p:cNvSpPr/>
          <p:nvPr/>
        </p:nvSpPr>
        <p:spPr>
          <a:xfrm>
            <a:off x="3782103" y="3651741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cxnSp>
        <p:nvCxnSpPr>
          <p:cNvPr id="137" name="Gewinkelte Verbindung 136"/>
          <p:cNvCxnSpPr>
            <a:stCxn id="134" idx="1"/>
          </p:cNvCxnSpPr>
          <p:nvPr/>
        </p:nvCxnSpPr>
        <p:spPr>
          <a:xfrm rot="10800000" flipV="1">
            <a:off x="3530075" y="3867765"/>
            <a:ext cx="252028" cy="5760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>
            <a:stCxn id="132" idx="3"/>
            <a:endCxn id="133" idx="1"/>
          </p:cNvCxnSpPr>
          <p:nvPr/>
        </p:nvCxnSpPr>
        <p:spPr>
          <a:xfrm>
            <a:off x="1477847" y="4443829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feld 138"/>
          <p:cNvSpPr txBox="1"/>
          <p:nvPr/>
        </p:nvSpPr>
        <p:spPr>
          <a:xfrm>
            <a:off x="548218" y="1170017"/>
            <a:ext cx="132286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MGT1_A</a:t>
            </a:r>
          </a:p>
        </p:txBody>
      </p:sp>
      <p:sp>
        <p:nvSpPr>
          <p:cNvPr id="140" name="Textfeld 139"/>
          <p:cNvSpPr txBox="1"/>
          <p:nvPr/>
        </p:nvSpPr>
        <p:spPr>
          <a:xfrm>
            <a:off x="548218" y="3350040"/>
            <a:ext cx="131164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MGT1_B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532340" y="5563450"/>
            <a:ext cx="9766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MGT2</a:t>
            </a:r>
            <a:endParaRPr lang="de-DE" dirty="0"/>
          </a:p>
        </p:txBody>
      </p:sp>
      <p:cxnSp>
        <p:nvCxnSpPr>
          <p:cNvPr id="143" name="Gewinkelte Verbindung 142"/>
          <p:cNvCxnSpPr>
            <a:stCxn id="131" idx="1"/>
            <a:endCxn id="133" idx="3"/>
          </p:cNvCxnSpPr>
          <p:nvPr/>
        </p:nvCxnSpPr>
        <p:spPr>
          <a:xfrm rot="10800000">
            <a:off x="3278047" y="4443829"/>
            <a:ext cx="517850" cy="5676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hteck 153"/>
          <p:cNvSpPr/>
          <p:nvPr/>
        </p:nvSpPr>
        <p:spPr>
          <a:xfrm>
            <a:off x="6236850" y="199299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CLOCK</a:t>
            </a:r>
          </a:p>
          <a:p>
            <a:pPr algn="ctr"/>
            <a:r>
              <a:rPr lang="de-DE" sz="1200" dirty="0" smtClean="0"/>
              <a:t>40MHz</a:t>
            </a:r>
            <a:endParaRPr lang="de-DE" sz="1200" dirty="0"/>
          </a:p>
        </p:txBody>
      </p:sp>
      <p:sp>
        <p:nvSpPr>
          <p:cNvPr id="155" name="Rechteck 154"/>
          <p:cNvSpPr/>
          <p:nvPr/>
        </p:nvSpPr>
        <p:spPr>
          <a:xfrm>
            <a:off x="7871330" y="1992992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cxnSp>
        <p:nvCxnSpPr>
          <p:cNvPr id="160" name="Gerade Verbindung 159"/>
          <p:cNvCxnSpPr>
            <a:stCxn id="154" idx="3"/>
            <a:endCxn id="155" idx="1"/>
          </p:cNvCxnSpPr>
          <p:nvPr/>
        </p:nvCxnSpPr>
        <p:spPr>
          <a:xfrm>
            <a:off x="7151250" y="220901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feld 160"/>
          <p:cNvSpPr txBox="1"/>
          <p:nvPr/>
        </p:nvSpPr>
        <p:spPr>
          <a:xfrm>
            <a:off x="6236850" y="1519098"/>
            <a:ext cx="9766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MGT3</a:t>
            </a:r>
          </a:p>
        </p:txBody>
      </p:sp>
      <p:sp>
        <p:nvSpPr>
          <p:cNvPr id="162" name="Textfeld 161"/>
          <p:cNvSpPr txBox="1"/>
          <p:nvPr/>
        </p:nvSpPr>
        <p:spPr>
          <a:xfrm>
            <a:off x="4876017" y="2062132"/>
            <a:ext cx="700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VIRTEX7</a:t>
            </a:r>
            <a:endParaRPr lang="de-DE" sz="1200" dirty="0"/>
          </a:p>
        </p:txBody>
      </p:sp>
      <p:sp>
        <p:nvSpPr>
          <p:cNvPr id="163" name="Textfeld 162"/>
          <p:cNvSpPr txBox="1"/>
          <p:nvPr/>
        </p:nvSpPr>
        <p:spPr>
          <a:xfrm>
            <a:off x="4958904" y="4305329"/>
            <a:ext cx="700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VIRTEX7</a:t>
            </a:r>
            <a:endParaRPr lang="de-DE" sz="1200" dirty="0"/>
          </a:p>
        </p:txBody>
      </p:sp>
      <p:sp>
        <p:nvSpPr>
          <p:cNvPr id="164" name="Textfeld 163"/>
          <p:cNvSpPr txBox="1"/>
          <p:nvPr/>
        </p:nvSpPr>
        <p:spPr>
          <a:xfrm>
            <a:off x="9105726" y="2070516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KINTEX7</a:t>
            </a:r>
            <a:endParaRPr lang="de-DE" sz="1200" dirty="0"/>
          </a:p>
        </p:txBody>
      </p:sp>
      <p:sp>
        <p:nvSpPr>
          <p:cNvPr id="165" name="Textfeld 164"/>
          <p:cNvSpPr txBox="1"/>
          <p:nvPr/>
        </p:nvSpPr>
        <p:spPr>
          <a:xfrm>
            <a:off x="5014740" y="1509841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LEFT</a:t>
            </a:r>
            <a:endParaRPr lang="de-DE" sz="1000" dirty="0"/>
          </a:p>
        </p:txBody>
      </p:sp>
      <p:sp>
        <p:nvSpPr>
          <p:cNvPr id="166" name="Textfeld 165"/>
          <p:cNvSpPr txBox="1"/>
          <p:nvPr/>
        </p:nvSpPr>
        <p:spPr>
          <a:xfrm>
            <a:off x="4972260" y="2661969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RIGHT</a:t>
            </a:r>
            <a:endParaRPr lang="de-DE" sz="1000" dirty="0"/>
          </a:p>
        </p:txBody>
      </p:sp>
      <p:sp>
        <p:nvSpPr>
          <p:cNvPr id="167" name="Textfeld 166"/>
          <p:cNvSpPr txBox="1"/>
          <p:nvPr/>
        </p:nvSpPr>
        <p:spPr>
          <a:xfrm>
            <a:off x="4986638" y="3744654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LEFT</a:t>
            </a:r>
            <a:endParaRPr lang="de-DE" sz="1000" dirty="0"/>
          </a:p>
        </p:txBody>
      </p:sp>
      <p:sp>
        <p:nvSpPr>
          <p:cNvPr id="168" name="Textfeld 167"/>
          <p:cNvSpPr txBox="1"/>
          <p:nvPr/>
        </p:nvSpPr>
        <p:spPr>
          <a:xfrm>
            <a:off x="4980926" y="4889720"/>
            <a:ext cx="5084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RIGHT</a:t>
            </a:r>
            <a:endParaRPr lang="de-DE" sz="1000" dirty="0"/>
          </a:p>
        </p:txBody>
      </p:sp>
      <p:sp>
        <p:nvSpPr>
          <p:cNvPr id="169" name="Textfeld 168"/>
          <p:cNvSpPr txBox="1"/>
          <p:nvPr/>
        </p:nvSpPr>
        <p:spPr>
          <a:xfrm>
            <a:off x="7304604" y="8495679"/>
            <a:ext cx="11334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LHC</a:t>
            </a:r>
            <a:r>
              <a:rPr lang="de-DE" sz="1200" dirty="0" smtClean="0"/>
              <a:t> CLOCK</a:t>
            </a:r>
          </a:p>
        </p:txBody>
      </p:sp>
      <p:sp>
        <p:nvSpPr>
          <p:cNvPr id="212" name="Rechteck 211"/>
          <p:cNvSpPr/>
          <p:nvPr/>
        </p:nvSpPr>
        <p:spPr>
          <a:xfrm>
            <a:off x="6206606" y="3415609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CLOCK</a:t>
            </a:r>
          </a:p>
          <a:p>
            <a:pPr algn="ctr"/>
            <a:r>
              <a:rPr lang="de-DE" sz="1200" dirty="0" smtClean="0"/>
              <a:t>40.08MHz</a:t>
            </a:r>
            <a:endParaRPr lang="de-DE" sz="1200" dirty="0"/>
          </a:p>
        </p:txBody>
      </p:sp>
      <p:sp>
        <p:nvSpPr>
          <p:cNvPr id="213" name="Rechteck 212"/>
          <p:cNvSpPr/>
          <p:nvPr/>
        </p:nvSpPr>
        <p:spPr>
          <a:xfrm>
            <a:off x="7841086" y="3415609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cxnSp>
        <p:nvCxnSpPr>
          <p:cNvPr id="218" name="Gerade Verbindung 217"/>
          <p:cNvCxnSpPr>
            <a:stCxn id="212" idx="3"/>
            <a:endCxn id="213" idx="1"/>
          </p:cNvCxnSpPr>
          <p:nvPr/>
        </p:nvCxnSpPr>
        <p:spPr>
          <a:xfrm>
            <a:off x="7121006" y="3631633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feld 218"/>
          <p:cNvSpPr txBox="1"/>
          <p:nvPr/>
        </p:nvSpPr>
        <p:spPr>
          <a:xfrm>
            <a:off x="6196342" y="2908190"/>
            <a:ext cx="9766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MGT4</a:t>
            </a:r>
          </a:p>
        </p:txBody>
      </p:sp>
      <p:sp>
        <p:nvSpPr>
          <p:cNvPr id="220" name="Textfeld 219"/>
          <p:cNvSpPr txBox="1"/>
          <p:nvPr/>
        </p:nvSpPr>
        <p:spPr>
          <a:xfrm>
            <a:off x="9075482" y="3493133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KINTEX7</a:t>
            </a:r>
            <a:endParaRPr lang="de-DE" sz="1200" dirty="0"/>
          </a:p>
        </p:txBody>
      </p:sp>
      <p:sp>
        <p:nvSpPr>
          <p:cNvPr id="221" name="Rechteck 220"/>
          <p:cNvSpPr/>
          <p:nvPr/>
        </p:nvSpPr>
        <p:spPr>
          <a:xfrm>
            <a:off x="6206606" y="4918596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CLOCK</a:t>
            </a:r>
            <a:endParaRPr lang="de-DE" sz="1200" dirty="0"/>
          </a:p>
        </p:txBody>
      </p:sp>
      <p:sp>
        <p:nvSpPr>
          <p:cNvPr id="222" name="Rechteck 221"/>
          <p:cNvSpPr/>
          <p:nvPr/>
        </p:nvSpPr>
        <p:spPr>
          <a:xfrm>
            <a:off x="7841086" y="4918596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cxnSp>
        <p:nvCxnSpPr>
          <p:cNvPr id="223" name="Gerade Verbindung 222"/>
          <p:cNvCxnSpPr>
            <a:stCxn id="221" idx="3"/>
            <a:endCxn id="222" idx="1"/>
          </p:cNvCxnSpPr>
          <p:nvPr/>
        </p:nvCxnSpPr>
        <p:spPr>
          <a:xfrm>
            <a:off x="7121006" y="513462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feld 223"/>
          <p:cNvSpPr txBox="1"/>
          <p:nvPr/>
        </p:nvSpPr>
        <p:spPr>
          <a:xfrm>
            <a:off x="6196342" y="4443830"/>
            <a:ext cx="97661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MGT5</a:t>
            </a:r>
          </a:p>
        </p:txBody>
      </p:sp>
      <p:sp>
        <p:nvSpPr>
          <p:cNvPr id="225" name="Textfeld 224"/>
          <p:cNvSpPr txBox="1"/>
          <p:nvPr/>
        </p:nvSpPr>
        <p:spPr>
          <a:xfrm>
            <a:off x="9075482" y="499612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KINTEX7</a:t>
            </a:r>
            <a:endParaRPr lang="de-DE" sz="1200" dirty="0"/>
          </a:p>
        </p:txBody>
      </p:sp>
      <p:sp>
        <p:nvSpPr>
          <p:cNvPr id="226" name="Textfeld 225"/>
          <p:cNvSpPr txBox="1"/>
          <p:nvPr/>
        </p:nvSpPr>
        <p:spPr>
          <a:xfrm>
            <a:off x="532340" y="192088"/>
            <a:ext cx="173579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MGT CLOCK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0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736504" y="2280320"/>
            <a:ext cx="108012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r>
              <a:rPr lang="de-DE" sz="1200" dirty="0" smtClean="0"/>
              <a:t> 4</a:t>
            </a:r>
            <a:endParaRPr lang="de-DE" sz="1200" dirty="0"/>
          </a:p>
        </p:txBody>
      </p:sp>
      <p:sp>
        <p:nvSpPr>
          <p:cNvPr id="4" name="Rechteck 3"/>
          <p:cNvSpPr/>
          <p:nvPr/>
        </p:nvSpPr>
        <p:spPr>
          <a:xfrm>
            <a:off x="3736504" y="3504456"/>
            <a:ext cx="108012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FANOUT</a:t>
            </a:r>
          </a:p>
          <a:p>
            <a:pPr algn="ctr"/>
            <a:r>
              <a:rPr lang="de-DE" sz="1200" dirty="0" smtClean="0"/>
              <a:t>1 </a:t>
            </a:r>
            <a:r>
              <a:rPr lang="de-DE" sz="1200" dirty="0" err="1" smtClean="0"/>
              <a:t>to</a:t>
            </a:r>
            <a:endParaRPr lang="de-DE" sz="1200" dirty="0"/>
          </a:p>
        </p:txBody>
      </p:sp>
      <p:sp>
        <p:nvSpPr>
          <p:cNvPr id="5" name="Rechteck 4"/>
          <p:cNvSpPr/>
          <p:nvPr/>
        </p:nvSpPr>
        <p:spPr>
          <a:xfrm>
            <a:off x="2152328" y="3504456"/>
            <a:ext cx="120243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CLOCK</a:t>
            </a:r>
          </a:p>
          <a:p>
            <a:pPr algn="ctr"/>
            <a:r>
              <a:rPr lang="de-DE" sz="1200" dirty="0" smtClean="0"/>
              <a:t>40.08MHz</a:t>
            </a:r>
          </a:p>
        </p:txBody>
      </p:sp>
      <p:cxnSp>
        <p:nvCxnSpPr>
          <p:cNvPr id="8" name="Gerade Verbindung 7"/>
          <p:cNvCxnSpPr>
            <a:stCxn id="6" idx="1"/>
          </p:cNvCxnSpPr>
          <p:nvPr/>
        </p:nvCxnSpPr>
        <p:spPr>
          <a:xfrm flipH="1">
            <a:off x="3354760" y="2496344"/>
            <a:ext cx="381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>
            <a:stCxn id="5" idx="3"/>
            <a:endCxn id="4" idx="1"/>
          </p:cNvCxnSpPr>
          <p:nvPr/>
        </p:nvCxnSpPr>
        <p:spPr>
          <a:xfrm>
            <a:off x="3354760" y="3733056"/>
            <a:ext cx="381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2440360" y="2357844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LHC </a:t>
            </a:r>
            <a:r>
              <a:rPr lang="de-DE" sz="1200" dirty="0" err="1" smtClean="0"/>
              <a:t>Clock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3736504" y="1858144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GCK1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3746713" y="3132212"/>
            <a:ext cx="57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GCK2</a:t>
            </a:r>
            <a:endParaRPr lang="de-DE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5104656" y="2165920"/>
            <a:ext cx="64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Virtex7</a:t>
            </a:r>
          </a:p>
          <a:p>
            <a:r>
              <a:rPr lang="de-DE" sz="1200" dirty="0" smtClean="0"/>
              <a:t>Virtex7</a:t>
            </a:r>
          </a:p>
          <a:p>
            <a:r>
              <a:rPr lang="de-DE" sz="1200" dirty="0" smtClean="0"/>
              <a:t>Kintex7</a:t>
            </a:r>
            <a:endParaRPr lang="de-DE" sz="1200" dirty="0"/>
          </a:p>
        </p:txBody>
      </p:sp>
      <p:sp>
        <p:nvSpPr>
          <p:cNvPr id="18" name="Textfeld 17"/>
          <p:cNvSpPr txBox="1"/>
          <p:nvPr/>
        </p:nvSpPr>
        <p:spPr>
          <a:xfrm>
            <a:off x="5104656" y="3409890"/>
            <a:ext cx="648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Virtex7</a:t>
            </a:r>
          </a:p>
          <a:p>
            <a:r>
              <a:rPr lang="de-DE" sz="1200" dirty="0" smtClean="0"/>
              <a:t>Virtex7</a:t>
            </a:r>
          </a:p>
          <a:p>
            <a:r>
              <a:rPr lang="de-DE" sz="1200" dirty="0" smtClean="0"/>
              <a:t>Kintex7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864270" y="409025"/>
            <a:ext cx="202228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FABRIC CLOCK</a:t>
            </a:r>
          </a:p>
        </p:txBody>
      </p:sp>
    </p:spTree>
    <p:extLst>
      <p:ext uri="{BB962C8B-B14F-4D97-AF65-F5344CB8AC3E}">
        <p14:creationId xmlns:p14="http://schemas.microsoft.com/office/powerpoint/2010/main" val="158688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635109" y="1765144"/>
            <a:ext cx="1440160" cy="26642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CONTROL</a:t>
            </a:r>
          </a:p>
          <a:p>
            <a:pPr algn="ctr"/>
            <a:r>
              <a:rPr lang="de-DE" sz="1000" dirty="0" smtClean="0"/>
              <a:t>KINTEX7</a:t>
            </a:r>
          </a:p>
        </p:txBody>
      </p:sp>
      <p:sp>
        <p:nvSpPr>
          <p:cNvPr id="5" name="Rechteck 4"/>
          <p:cNvSpPr/>
          <p:nvPr/>
        </p:nvSpPr>
        <p:spPr>
          <a:xfrm>
            <a:off x="834909" y="1924146"/>
            <a:ext cx="792088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SFP</a:t>
            </a:r>
            <a:endParaRPr lang="de-DE" sz="1200" dirty="0"/>
          </a:p>
        </p:txBody>
      </p:sp>
      <p:cxnSp>
        <p:nvCxnSpPr>
          <p:cNvPr id="7" name="Gerade Verbindung 6"/>
          <p:cNvCxnSpPr>
            <a:stCxn id="5" idx="3"/>
          </p:cNvCxnSpPr>
          <p:nvPr/>
        </p:nvCxnSpPr>
        <p:spPr>
          <a:xfrm>
            <a:off x="1626997" y="214017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/>
          <p:cNvSpPr/>
          <p:nvPr/>
        </p:nvSpPr>
        <p:spPr>
          <a:xfrm>
            <a:off x="11060045" y="1765144"/>
            <a:ext cx="720080" cy="1296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ZONE2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667557" y="216699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4</a:t>
            </a:r>
            <a:endParaRPr lang="de-DE" sz="1000" dirty="0"/>
          </a:p>
        </p:txBody>
      </p:sp>
      <p:sp>
        <p:nvSpPr>
          <p:cNvPr id="14" name="Rechteck 13"/>
          <p:cNvSpPr/>
          <p:nvPr/>
        </p:nvSpPr>
        <p:spPr>
          <a:xfrm>
            <a:off x="6019485" y="1765144"/>
            <a:ext cx="1512168" cy="12961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MEZZANINE</a:t>
            </a:r>
            <a:endParaRPr lang="de-DE" sz="1200" dirty="0"/>
          </a:p>
        </p:txBody>
      </p:sp>
      <p:cxnSp>
        <p:nvCxnSpPr>
          <p:cNvPr id="16" name="Gerade Verbindung 15"/>
          <p:cNvCxnSpPr>
            <a:stCxn id="14" idx="3"/>
            <a:endCxn id="10" idx="1"/>
          </p:cNvCxnSpPr>
          <p:nvPr/>
        </p:nvCxnSpPr>
        <p:spPr>
          <a:xfrm>
            <a:off x="7531653" y="2413216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3648411" y="1940114"/>
            <a:ext cx="500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MGT</a:t>
            </a:r>
          </a:p>
          <a:p>
            <a:r>
              <a:rPr lang="de-DE" sz="1000" dirty="0" smtClean="0"/>
              <a:t>TX/RX</a:t>
            </a:r>
            <a:endParaRPr lang="de-DE" sz="1000" dirty="0"/>
          </a:p>
        </p:txBody>
      </p:sp>
      <p:sp>
        <p:nvSpPr>
          <p:cNvPr id="22" name="Textfeld 21"/>
          <p:cNvSpPr txBox="1"/>
          <p:nvPr/>
        </p:nvSpPr>
        <p:spPr>
          <a:xfrm>
            <a:off x="2593681" y="2017059"/>
            <a:ext cx="4363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MGT</a:t>
            </a:r>
            <a:endParaRPr lang="de-DE" sz="1000" dirty="0"/>
          </a:p>
        </p:txBody>
      </p:sp>
      <p:sp>
        <p:nvSpPr>
          <p:cNvPr id="23" name="Textfeld 22"/>
          <p:cNvSpPr txBox="1"/>
          <p:nvPr/>
        </p:nvSpPr>
        <p:spPr>
          <a:xfrm>
            <a:off x="8971813" y="2217695"/>
            <a:ext cx="470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4diff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777713" y="1924146"/>
            <a:ext cx="470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2diff</a:t>
            </a:r>
            <a:endParaRPr lang="de-DE" sz="1200" dirty="0"/>
          </a:p>
        </p:txBody>
      </p:sp>
      <p:sp>
        <p:nvSpPr>
          <p:cNvPr id="26" name="Rechteck 25"/>
          <p:cNvSpPr/>
          <p:nvPr/>
        </p:nvSpPr>
        <p:spPr>
          <a:xfrm>
            <a:off x="6036668" y="3745364"/>
            <a:ext cx="1512168" cy="1548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VIRTEX7_A</a:t>
            </a:r>
            <a:endParaRPr lang="de-DE" sz="1200" dirty="0"/>
          </a:p>
        </p:txBody>
      </p:sp>
      <p:sp>
        <p:nvSpPr>
          <p:cNvPr id="28" name="Rechteck 27"/>
          <p:cNvSpPr/>
          <p:nvPr/>
        </p:nvSpPr>
        <p:spPr>
          <a:xfrm>
            <a:off x="6036668" y="5797592"/>
            <a:ext cx="1512168" cy="1548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VIRTEX7_B</a:t>
            </a:r>
            <a:endParaRPr lang="de-DE" sz="1200" dirty="0"/>
          </a:p>
        </p:txBody>
      </p:sp>
      <p:cxnSp>
        <p:nvCxnSpPr>
          <p:cNvPr id="30" name="Gewinkelte Verbindung 29"/>
          <p:cNvCxnSpPr>
            <a:endCxn id="26" idx="1"/>
          </p:cNvCxnSpPr>
          <p:nvPr/>
        </p:nvCxnSpPr>
        <p:spPr>
          <a:xfrm>
            <a:off x="4092452" y="3853376"/>
            <a:ext cx="1944216" cy="6660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winkelte Verbindung 34"/>
          <p:cNvCxnSpPr>
            <a:endCxn id="28" idx="1"/>
          </p:cNvCxnSpPr>
          <p:nvPr/>
        </p:nvCxnSpPr>
        <p:spPr>
          <a:xfrm rot="16200000" flipH="1">
            <a:off x="4150096" y="4685105"/>
            <a:ext cx="2442635" cy="133050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>
            <a:off x="4075269" y="4129043"/>
            <a:ext cx="630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5361947" y="4290940"/>
            <a:ext cx="5486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21diff</a:t>
            </a:r>
            <a:endParaRPr lang="de-DE" sz="1200" dirty="0"/>
          </a:p>
        </p:txBody>
      </p:sp>
      <p:sp>
        <p:nvSpPr>
          <p:cNvPr id="40" name="Textfeld 39"/>
          <p:cNvSpPr txBox="1"/>
          <p:nvPr/>
        </p:nvSpPr>
        <p:spPr>
          <a:xfrm>
            <a:off x="5313360" y="6408996"/>
            <a:ext cx="5486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21diff</a:t>
            </a:r>
            <a:endParaRPr lang="de-DE" sz="1200" dirty="0"/>
          </a:p>
        </p:txBody>
      </p:sp>
      <p:sp>
        <p:nvSpPr>
          <p:cNvPr id="41" name="Rechteck 40"/>
          <p:cNvSpPr/>
          <p:nvPr/>
        </p:nvSpPr>
        <p:spPr>
          <a:xfrm>
            <a:off x="2635109" y="5851599"/>
            <a:ext cx="1440160" cy="1494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CPLD</a:t>
            </a:r>
            <a:endParaRPr lang="de-DE" sz="1200" dirty="0"/>
          </a:p>
        </p:txBody>
      </p:sp>
      <p:cxnSp>
        <p:nvCxnSpPr>
          <p:cNvPr id="43" name="Gerade Verbindung 42"/>
          <p:cNvCxnSpPr>
            <a:stCxn id="41" idx="0"/>
            <a:endCxn id="41" idx="0"/>
          </p:cNvCxnSpPr>
          <p:nvPr/>
        </p:nvCxnSpPr>
        <p:spPr>
          <a:xfrm>
            <a:off x="3355189" y="58515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>
            <a:stCxn id="4" idx="2"/>
            <a:endCxn id="41" idx="0"/>
          </p:cNvCxnSpPr>
          <p:nvPr/>
        </p:nvCxnSpPr>
        <p:spPr>
          <a:xfrm>
            <a:off x="3355189" y="4429440"/>
            <a:ext cx="0" cy="1422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810990" y="3142499"/>
            <a:ext cx="792088" cy="4948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AVAGO</a:t>
            </a:r>
          </a:p>
          <a:p>
            <a:pPr algn="ctr"/>
            <a:r>
              <a:rPr lang="de-DE" sz="1200" dirty="0" smtClean="0"/>
              <a:t>18x</a:t>
            </a:r>
            <a:endParaRPr lang="de-DE" sz="1200" dirty="0"/>
          </a:p>
        </p:txBody>
      </p:sp>
      <p:sp>
        <p:nvSpPr>
          <p:cNvPr id="50" name="Rechteck 49"/>
          <p:cNvSpPr/>
          <p:nvPr/>
        </p:nvSpPr>
        <p:spPr>
          <a:xfrm>
            <a:off x="810990" y="3913019"/>
            <a:ext cx="792088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SFP</a:t>
            </a:r>
          </a:p>
          <a:p>
            <a:pPr algn="ctr"/>
            <a:r>
              <a:rPr lang="de-DE" sz="1200" dirty="0" smtClean="0"/>
              <a:t>3x</a:t>
            </a:r>
            <a:endParaRPr lang="de-DE" sz="1200" dirty="0"/>
          </a:p>
        </p:txBody>
      </p:sp>
      <p:cxnSp>
        <p:nvCxnSpPr>
          <p:cNvPr id="52" name="Gerade Verbindung 51"/>
          <p:cNvCxnSpPr>
            <a:stCxn id="46" idx="3"/>
          </p:cNvCxnSpPr>
          <p:nvPr/>
        </p:nvCxnSpPr>
        <p:spPr>
          <a:xfrm flipV="1">
            <a:off x="1603078" y="3389925"/>
            <a:ext cx="100811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>
            <a:stCxn id="50" idx="3"/>
          </p:cNvCxnSpPr>
          <p:nvPr/>
        </p:nvCxnSpPr>
        <p:spPr>
          <a:xfrm>
            <a:off x="1603078" y="4129043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1960173" y="314249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72</a:t>
            </a:r>
            <a:endParaRPr lang="de-DE" sz="1200" dirty="0"/>
          </a:p>
        </p:txBody>
      </p:sp>
      <p:sp>
        <p:nvSpPr>
          <p:cNvPr id="57" name="Textfeld 56"/>
          <p:cNvSpPr txBox="1"/>
          <p:nvPr/>
        </p:nvSpPr>
        <p:spPr>
          <a:xfrm>
            <a:off x="1960173" y="390898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24</a:t>
            </a:r>
            <a:endParaRPr lang="de-DE" sz="1200" dirty="0"/>
          </a:p>
        </p:txBody>
      </p:sp>
      <p:cxnSp>
        <p:nvCxnSpPr>
          <p:cNvPr id="67" name="Gerade Verbindung 66"/>
          <p:cNvCxnSpPr/>
          <p:nvPr/>
        </p:nvCxnSpPr>
        <p:spPr>
          <a:xfrm>
            <a:off x="3991420" y="2136154"/>
            <a:ext cx="2045248" cy="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winkelte Verbindung 72"/>
          <p:cNvCxnSpPr/>
          <p:nvPr/>
        </p:nvCxnSpPr>
        <p:spPr>
          <a:xfrm flipV="1">
            <a:off x="4092452" y="2856384"/>
            <a:ext cx="1927033" cy="7089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winkelte Verbindung 75"/>
          <p:cNvCxnSpPr/>
          <p:nvPr/>
        </p:nvCxnSpPr>
        <p:spPr>
          <a:xfrm flipV="1">
            <a:off x="4075269" y="2557232"/>
            <a:ext cx="1944216" cy="792088"/>
          </a:xfrm>
          <a:prstGeom prst="bentConnector3">
            <a:avLst>
              <a:gd name="adj1" fmla="val 304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feld 80"/>
          <p:cNvSpPr txBox="1"/>
          <p:nvPr/>
        </p:nvSpPr>
        <p:spPr>
          <a:xfrm>
            <a:off x="5247842" y="2613749"/>
            <a:ext cx="462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?</a:t>
            </a:r>
            <a:r>
              <a:rPr lang="de-DE" sz="1200" dirty="0" err="1" smtClean="0"/>
              <a:t>diff</a:t>
            </a:r>
            <a:endParaRPr lang="de-DE" sz="1200" dirty="0"/>
          </a:p>
        </p:txBody>
      </p:sp>
      <p:sp>
        <p:nvSpPr>
          <p:cNvPr id="82" name="Textfeld 81"/>
          <p:cNvSpPr txBox="1"/>
          <p:nvPr/>
        </p:nvSpPr>
        <p:spPr>
          <a:xfrm>
            <a:off x="5333432" y="2337102"/>
            <a:ext cx="255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?</a:t>
            </a:r>
            <a:endParaRPr lang="de-DE" sz="1200" dirty="0"/>
          </a:p>
        </p:txBody>
      </p:sp>
      <p:cxnSp>
        <p:nvCxnSpPr>
          <p:cNvPr id="95" name="Gerade Verbindung 94"/>
          <p:cNvCxnSpPr/>
          <p:nvPr/>
        </p:nvCxnSpPr>
        <p:spPr>
          <a:xfrm>
            <a:off x="3808512" y="7345764"/>
            <a:ext cx="0" cy="695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>
            <a:off x="3808512" y="8040960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 flipV="1">
            <a:off x="7984976" y="6571677"/>
            <a:ext cx="0" cy="1469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>
            <a:endCxn id="28" idx="3"/>
          </p:cNvCxnSpPr>
          <p:nvPr/>
        </p:nvCxnSpPr>
        <p:spPr>
          <a:xfrm flipH="1">
            <a:off x="7548836" y="6559586"/>
            <a:ext cx="436140" cy="12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winkelte Verbindung 105"/>
          <p:cNvCxnSpPr>
            <a:stCxn id="26" idx="3"/>
          </p:cNvCxnSpPr>
          <p:nvPr/>
        </p:nvCxnSpPr>
        <p:spPr>
          <a:xfrm>
            <a:off x="7548836" y="4519450"/>
            <a:ext cx="1012204" cy="373753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winkelte Verbindung 108"/>
          <p:cNvCxnSpPr>
            <a:stCxn id="41" idx="2"/>
          </p:cNvCxnSpPr>
          <p:nvPr/>
        </p:nvCxnSpPr>
        <p:spPr>
          <a:xfrm rot="16200000" flipH="1">
            <a:off x="5502504" y="5198448"/>
            <a:ext cx="911220" cy="520585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winkelte Verbindung 112"/>
          <p:cNvCxnSpPr/>
          <p:nvPr/>
        </p:nvCxnSpPr>
        <p:spPr>
          <a:xfrm rot="5400000">
            <a:off x="1806935" y="4729642"/>
            <a:ext cx="1523287" cy="92288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winkelte Verbindung 119"/>
          <p:cNvCxnSpPr>
            <a:endCxn id="41" idx="1"/>
          </p:cNvCxnSpPr>
          <p:nvPr/>
        </p:nvCxnSpPr>
        <p:spPr>
          <a:xfrm rot="16200000" flipH="1">
            <a:off x="2048145" y="6011717"/>
            <a:ext cx="645953" cy="52797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hteck 122"/>
          <p:cNvSpPr/>
          <p:nvPr/>
        </p:nvSpPr>
        <p:spPr>
          <a:xfrm>
            <a:off x="858828" y="6685995"/>
            <a:ext cx="768169" cy="5006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ACE</a:t>
            </a:r>
            <a:endParaRPr lang="de-DE" sz="1200" dirty="0"/>
          </a:p>
        </p:txBody>
      </p:sp>
      <p:cxnSp>
        <p:nvCxnSpPr>
          <p:cNvPr id="125" name="Gerade Verbindung 124"/>
          <p:cNvCxnSpPr>
            <a:stCxn id="123" idx="3"/>
          </p:cNvCxnSpPr>
          <p:nvPr/>
        </p:nvCxnSpPr>
        <p:spPr>
          <a:xfrm flipV="1">
            <a:off x="1626997" y="6936302"/>
            <a:ext cx="100811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feld 126"/>
          <p:cNvSpPr txBox="1"/>
          <p:nvPr/>
        </p:nvSpPr>
        <p:spPr>
          <a:xfrm>
            <a:off x="810990" y="480120"/>
            <a:ext cx="144507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CONTROL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>
          <a:xfrm>
            <a:off x="7548836" y="4047488"/>
            <a:ext cx="2180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 flipV="1">
            <a:off x="7766906" y="2952799"/>
            <a:ext cx="0" cy="1094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 flipH="1">
            <a:off x="7507612" y="2952799"/>
            <a:ext cx="2592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>
            <a:off x="7548836" y="6096744"/>
            <a:ext cx="652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 flipH="1" flipV="1">
            <a:off x="8205295" y="2712368"/>
            <a:ext cx="4297" cy="3384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 flipH="1">
            <a:off x="7552275" y="2712368"/>
            <a:ext cx="669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69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44216" y="912168"/>
            <a:ext cx="8032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JTAG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895104" y="46565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CPLD</a:t>
            </a:r>
            <a:endParaRPr lang="de-DE" sz="1200" dirty="0"/>
          </a:p>
        </p:txBody>
      </p:sp>
      <p:sp>
        <p:nvSpPr>
          <p:cNvPr id="4" name="Rechteck 3"/>
          <p:cNvSpPr/>
          <p:nvPr/>
        </p:nvSpPr>
        <p:spPr>
          <a:xfrm>
            <a:off x="6328792" y="2043244"/>
            <a:ext cx="9144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VIRTEX7_A</a:t>
            </a:r>
            <a:endParaRPr lang="de-DE" sz="1200" dirty="0"/>
          </a:p>
        </p:txBody>
      </p:sp>
      <p:sp>
        <p:nvSpPr>
          <p:cNvPr id="5" name="Rechteck 4"/>
          <p:cNvSpPr/>
          <p:nvPr/>
        </p:nvSpPr>
        <p:spPr>
          <a:xfrm>
            <a:off x="8010128" y="2043244"/>
            <a:ext cx="9144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VIRTEX7_B</a:t>
            </a:r>
            <a:endParaRPr lang="de-DE" sz="1200" dirty="0"/>
          </a:p>
        </p:txBody>
      </p:sp>
      <p:sp>
        <p:nvSpPr>
          <p:cNvPr id="6" name="Rechteck 5"/>
          <p:cNvSpPr/>
          <p:nvPr/>
        </p:nvSpPr>
        <p:spPr>
          <a:xfrm>
            <a:off x="9727976" y="2043244"/>
            <a:ext cx="91440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KINTEX7_C</a:t>
            </a:r>
            <a:endParaRPr lang="de-DE" sz="1200" dirty="0"/>
          </a:p>
        </p:txBody>
      </p:sp>
      <p:sp>
        <p:nvSpPr>
          <p:cNvPr id="7" name="Rechteck 6"/>
          <p:cNvSpPr/>
          <p:nvPr/>
        </p:nvSpPr>
        <p:spPr>
          <a:xfrm>
            <a:off x="2894112" y="2043244"/>
            <a:ext cx="914400" cy="91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EXTENSION</a:t>
            </a:r>
          </a:p>
          <a:p>
            <a:pPr algn="ctr"/>
            <a:r>
              <a:rPr lang="de-DE" sz="1200" dirty="0" smtClean="0"/>
              <a:t>MODUL</a:t>
            </a:r>
            <a:endParaRPr lang="de-DE" sz="1200" dirty="0"/>
          </a:p>
        </p:txBody>
      </p:sp>
      <p:sp>
        <p:nvSpPr>
          <p:cNvPr id="8" name="Rechteck 7"/>
          <p:cNvSpPr/>
          <p:nvPr/>
        </p:nvSpPr>
        <p:spPr>
          <a:xfrm>
            <a:off x="4597152" y="2043244"/>
            <a:ext cx="9144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ACE</a:t>
            </a:r>
            <a:endParaRPr lang="de-DE" sz="1200" dirty="0"/>
          </a:p>
        </p:txBody>
      </p:sp>
      <p:sp>
        <p:nvSpPr>
          <p:cNvPr id="9" name="Rechteck 8"/>
          <p:cNvSpPr/>
          <p:nvPr/>
        </p:nvSpPr>
        <p:spPr>
          <a:xfrm>
            <a:off x="1302874" y="204324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USB-JTAG</a:t>
            </a:r>
          </a:p>
          <a:p>
            <a:pPr algn="ctr"/>
            <a:r>
              <a:rPr lang="de-DE" sz="1200" dirty="0" smtClean="0"/>
              <a:t>SMT1</a:t>
            </a:r>
            <a:endParaRPr lang="de-DE" sz="1200" dirty="0"/>
          </a:p>
        </p:txBody>
      </p:sp>
      <p:sp>
        <p:nvSpPr>
          <p:cNvPr id="11" name="Rechteck 10"/>
          <p:cNvSpPr/>
          <p:nvPr/>
        </p:nvSpPr>
        <p:spPr>
          <a:xfrm>
            <a:off x="1508073" y="4656584"/>
            <a:ext cx="534488" cy="914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JTAG</a:t>
            </a:r>
            <a:endParaRPr lang="de-DE" sz="1200" dirty="0"/>
          </a:p>
        </p:txBody>
      </p:sp>
      <p:cxnSp>
        <p:nvCxnSpPr>
          <p:cNvPr id="13" name="Gerade Verbindung 12"/>
          <p:cNvCxnSpPr>
            <a:stCxn id="9" idx="3"/>
            <a:endCxn id="7" idx="1"/>
          </p:cNvCxnSpPr>
          <p:nvPr/>
        </p:nvCxnSpPr>
        <p:spPr>
          <a:xfrm>
            <a:off x="2217274" y="2500444"/>
            <a:ext cx="67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>
            <a:stCxn id="7" idx="3"/>
            <a:endCxn id="8" idx="1"/>
          </p:cNvCxnSpPr>
          <p:nvPr/>
        </p:nvCxnSpPr>
        <p:spPr>
          <a:xfrm>
            <a:off x="3808512" y="2500444"/>
            <a:ext cx="788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>
            <a:stCxn id="8" idx="3"/>
            <a:endCxn id="4" idx="1"/>
          </p:cNvCxnSpPr>
          <p:nvPr/>
        </p:nvCxnSpPr>
        <p:spPr>
          <a:xfrm>
            <a:off x="5511552" y="2500444"/>
            <a:ext cx="817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>
            <a:stCxn id="4" idx="3"/>
            <a:endCxn id="5" idx="1"/>
          </p:cNvCxnSpPr>
          <p:nvPr/>
        </p:nvCxnSpPr>
        <p:spPr>
          <a:xfrm>
            <a:off x="7243192" y="2500444"/>
            <a:ext cx="766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>
            <a:stCxn id="5" idx="3"/>
            <a:endCxn id="6" idx="1"/>
          </p:cNvCxnSpPr>
          <p:nvPr/>
        </p:nvCxnSpPr>
        <p:spPr>
          <a:xfrm>
            <a:off x="8924528" y="2500444"/>
            <a:ext cx="803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>
            <a:stCxn id="11" idx="3"/>
            <a:endCxn id="3" idx="1"/>
          </p:cNvCxnSpPr>
          <p:nvPr/>
        </p:nvCxnSpPr>
        <p:spPr>
          <a:xfrm>
            <a:off x="2042561" y="5113784"/>
            <a:ext cx="8525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1492830" y="3216424"/>
            <a:ext cx="534488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JTAG</a:t>
            </a:r>
          </a:p>
          <a:p>
            <a:pPr algn="ctr"/>
            <a:r>
              <a:rPr lang="de-DE" sz="1200" dirty="0" smtClean="0"/>
              <a:t>Backplane</a:t>
            </a:r>
          </a:p>
        </p:txBody>
      </p:sp>
      <p:cxnSp>
        <p:nvCxnSpPr>
          <p:cNvPr id="34" name="Gewinkelte Verbindung 33"/>
          <p:cNvCxnSpPr>
            <a:stCxn id="31" idx="3"/>
            <a:endCxn id="7" idx="2"/>
          </p:cNvCxnSpPr>
          <p:nvPr/>
        </p:nvCxnSpPr>
        <p:spPr>
          <a:xfrm flipV="1">
            <a:off x="2027318" y="2957644"/>
            <a:ext cx="1323994" cy="71598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/>
          <p:cNvSpPr/>
          <p:nvPr/>
        </p:nvSpPr>
        <p:spPr>
          <a:xfrm>
            <a:off x="4597152" y="1056184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CF Card</a:t>
            </a:r>
            <a:endParaRPr lang="de-DE" sz="1200" dirty="0"/>
          </a:p>
        </p:txBody>
      </p:sp>
      <p:cxnSp>
        <p:nvCxnSpPr>
          <p:cNvPr id="39" name="Gerade Verbindung 38"/>
          <p:cNvCxnSpPr>
            <a:stCxn id="37" idx="2"/>
            <a:endCxn id="8" idx="0"/>
          </p:cNvCxnSpPr>
          <p:nvPr/>
        </p:nvCxnSpPr>
        <p:spPr>
          <a:xfrm>
            <a:off x="5054352" y="1488232"/>
            <a:ext cx="0" cy="555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9845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A3 Papier (297x420 mm)</PresentationFormat>
  <Paragraphs>131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Bauss</dc:creator>
  <cp:lastModifiedBy>Bauss</cp:lastModifiedBy>
  <cp:revision>28</cp:revision>
  <dcterms:created xsi:type="dcterms:W3CDTF">2012-05-29T06:30:14Z</dcterms:created>
  <dcterms:modified xsi:type="dcterms:W3CDTF">2012-05-31T12:26:26Z</dcterms:modified>
</cp:coreProperties>
</file>