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30.06.2010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FPGA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352544"/>
          </a:xfrm>
        </p:spPr>
        <p:txBody>
          <a:bodyPr/>
          <a:lstStyle/>
          <a:p>
            <a:r>
              <a:rPr lang="en-GB" dirty="0" smtClean="0"/>
              <a:t>... </a:t>
            </a:r>
            <a:r>
              <a:rPr lang="en-GB" dirty="0" err="1" smtClean="0"/>
              <a:t>ein</a:t>
            </a:r>
            <a:r>
              <a:rPr lang="en-GB" dirty="0" smtClean="0"/>
              <a:t> </a:t>
            </a:r>
            <a:r>
              <a:rPr lang="en-GB" dirty="0" err="1" smtClean="0"/>
              <a:t>Versuch</a:t>
            </a:r>
            <a:r>
              <a:rPr lang="en-GB" dirty="0" smtClean="0"/>
              <a:t>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Historie</a:t>
            </a:r>
            <a:r>
              <a:rPr lang="en-US" dirty="0" smtClean="0"/>
              <a:t>:  PLD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Picture 6" descr="P:\browsable\E-Praktikum\pl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950" y="1052736"/>
            <a:ext cx="4577985" cy="2853292"/>
          </a:xfrm>
          <a:prstGeom prst="rect">
            <a:avLst/>
          </a:prstGeom>
          <a:noFill/>
        </p:spPr>
      </p:pic>
      <p:pic>
        <p:nvPicPr>
          <p:cNvPr id="7" name="Picture 4" descr="P:\browsable\E-Praktikum\P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996952"/>
            <a:ext cx="3831977" cy="3347733"/>
          </a:xfrm>
          <a:prstGeom prst="rect">
            <a:avLst/>
          </a:prstGeom>
          <a:noFill/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251520" y="4437112"/>
            <a:ext cx="4392488" cy="172819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Schaltungsgrösse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wächst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drastisch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mit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Zahl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der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Eingänge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1619672" y="1412776"/>
            <a:ext cx="432048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lipse 9"/>
          <p:cNvSpPr/>
          <p:nvPr/>
        </p:nvSpPr>
        <p:spPr>
          <a:xfrm>
            <a:off x="2987824" y="1556792"/>
            <a:ext cx="504056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e 10"/>
          <p:cNvSpPr/>
          <p:nvPr/>
        </p:nvSpPr>
        <p:spPr>
          <a:xfrm>
            <a:off x="3851920" y="2204864"/>
            <a:ext cx="504056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107504" y="1196752"/>
            <a:ext cx="1080120" cy="79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el 1"/>
          <p:cNvSpPr txBox="1">
            <a:spLocks/>
          </p:cNvSpPr>
          <p:nvPr/>
        </p:nvSpPr>
        <p:spPr>
          <a:xfrm>
            <a:off x="4932040" y="980728"/>
            <a:ext cx="4211960" cy="172819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CPLD = Array +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Flipflops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+ macro functions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(field-programmable gate array)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2564904"/>
            <a:ext cx="8715436" cy="987022"/>
          </a:xfrm>
        </p:spPr>
        <p:txBody>
          <a:bodyPr/>
          <a:lstStyle/>
          <a:p>
            <a:r>
              <a:rPr lang="en-US" dirty="0" err="1" smtClean="0"/>
              <a:t>Programmierbare</a:t>
            </a:r>
            <a:r>
              <a:rPr lang="en-US" dirty="0" smtClean="0"/>
              <a:t> </a:t>
            </a:r>
            <a:r>
              <a:rPr lang="en-US" dirty="0" err="1" smtClean="0"/>
              <a:t>Verdrahtung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1026" name="Picture 2" descr="P:\browsable\E-Praktikum\logic-block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11560" y="1268760"/>
            <a:ext cx="4718842" cy="1190684"/>
          </a:xfrm>
          <a:prstGeom prst="rect">
            <a:avLst/>
          </a:prstGeom>
          <a:noFill/>
        </p:spPr>
      </p:pic>
      <p:pic>
        <p:nvPicPr>
          <p:cNvPr id="1027" name="Picture 3" descr="P:\browsable\E-Praktikum\switc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068960"/>
            <a:ext cx="4505325" cy="2962275"/>
          </a:xfrm>
          <a:prstGeom prst="rect">
            <a:avLst/>
          </a:prstGeom>
          <a:noFill/>
        </p:spPr>
      </p:pic>
      <p:sp>
        <p:nvSpPr>
          <p:cNvPr id="11" name="Inhaltsplatzhalter 2"/>
          <p:cNvSpPr txBox="1">
            <a:spLocks/>
          </p:cNvSpPr>
          <p:nvPr/>
        </p:nvSpPr>
        <p:spPr>
          <a:xfrm>
            <a:off x="251520" y="6093296"/>
            <a:ext cx="8787444" cy="360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Hersteller</a:t>
            </a:r>
            <a:r>
              <a:rPr lang="en-US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Xilinx, </a:t>
            </a:r>
            <a:r>
              <a:rPr lang="en-US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Altera</a:t>
            </a:r>
            <a:r>
              <a:rPr lang="en-US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Lattice, …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Inhaltsplatzhalter 2"/>
          <p:cNvSpPr txBox="1">
            <a:spLocks/>
          </p:cNvSpPr>
          <p:nvPr/>
        </p:nvSpPr>
        <p:spPr>
          <a:xfrm>
            <a:off x="5220072" y="2924944"/>
            <a:ext cx="3744416" cy="352839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Makrozellen</a:t>
            </a:r>
            <a:r>
              <a:rPr lang="en-US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Clock manager: PLL, DLL, ~500MHz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RAM </a:t>
            </a:r>
            <a:r>
              <a:rPr lang="en-US" sz="2200" noProof="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bis</a:t>
            </a:r>
            <a:r>
              <a:rPr lang="en-US" sz="2200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~</a:t>
            </a:r>
            <a:r>
              <a:rPr lang="en-US" sz="2200" noProof="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Mbyte</a:t>
            </a:r>
            <a:endParaRPr lang="en-US" sz="2200" noProof="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SerDes</a:t>
            </a:r>
            <a:r>
              <a:rPr kumimoji="0" lang="en-US" sz="2200" b="0" i="0" u="none" strike="noStrike" kern="1200" cap="none" spc="0" normalizeH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~10Gb/s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200" baseline="0" noProof="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Addierer</a:t>
            </a:r>
            <a:r>
              <a:rPr lang="en-US" sz="2200" baseline="0" noProof="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200" baseline="0" noProof="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Multiplizierer</a:t>
            </a:r>
            <a:endParaRPr lang="en-US" sz="2200" baseline="0" noProof="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dirty="0" err="1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Komplexe</a:t>
            </a:r>
            <a:r>
              <a:rPr kumimoji="0" lang="en-US" sz="2200" b="0" i="0" u="none" strike="noStrike" kern="1200" cap="none" spc="0" normalizeH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I/O Pads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VHDL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Hardware-</a:t>
            </a:r>
            <a:r>
              <a:rPr lang="en-US" dirty="0" err="1" smtClean="0"/>
              <a:t>Beschreibungssprache</a:t>
            </a:r>
            <a:endParaRPr lang="en-US" dirty="0" smtClean="0"/>
          </a:p>
          <a:p>
            <a:r>
              <a:rPr lang="en-US" dirty="0" err="1" smtClean="0"/>
              <a:t>Ähnlich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algorithmischen</a:t>
            </a:r>
            <a:r>
              <a:rPr lang="en-US" dirty="0" smtClean="0"/>
              <a:t> </a:t>
            </a:r>
            <a:r>
              <a:rPr lang="en-US" dirty="0" err="1" smtClean="0"/>
              <a:t>Programmiersprachen</a:t>
            </a:r>
            <a:r>
              <a:rPr lang="en-US" dirty="0" smtClean="0"/>
              <a:t> (C)</a:t>
            </a:r>
          </a:p>
          <a:p>
            <a:r>
              <a:rPr lang="en-US" dirty="0" err="1" smtClean="0"/>
              <a:t>Variablen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verwendet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in </a:t>
            </a:r>
            <a:r>
              <a:rPr lang="en-US" dirty="0" err="1" smtClean="0"/>
              <a:t>Programmiersprache</a:t>
            </a:r>
            <a:endParaRPr lang="en-US" dirty="0" smtClean="0"/>
          </a:p>
          <a:p>
            <a:r>
              <a:rPr lang="en-US" dirty="0" err="1" smtClean="0"/>
              <a:t>Signale</a:t>
            </a:r>
            <a:r>
              <a:rPr lang="en-US" dirty="0" smtClean="0"/>
              <a:t> </a:t>
            </a:r>
            <a:r>
              <a:rPr lang="en-US" dirty="0" err="1" smtClean="0"/>
              <a:t>beschreiben</a:t>
            </a:r>
            <a:r>
              <a:rPr lang="en-US" dirty="0" smtClean="0"/>
              <a:t> </a:t>
            </a:r>
            <a:r>
              <a:rPr lang="en-US" dirty="0" err="1" smtClean="0"/>
              <a:t>elektrische</a:t>
            </a:r>
            <a:r>
              <a:rPr lang="en-US" dirty="0" smtClean="0"/>
              <a:t> </a:t>
            </a:r>
            <a:r>
              <a:rPr lang="en-US" dirty="0" err="1" smtClean="0"/>
              <a:t>Leitung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std_logic</a:t>
            </a:r>
            <a:r>
              <a:rPr lang="en-US" dirty="0" smtClean="0"/>
              <a:t> hat </a:t>
            </a:r>
            <a:r>
              <a:rPr lang="en-US" dirty="0" err="1" smtClean="0"/>
              <a:t>Werte</a:t>
            </a:r>
            <a:r>
              <a:rPr lang="en-US" dirty="0" smtClean="0"/>
              <a:t>: ’1’, ’0’, ’Z’</a:t>
            </a:r>
          </a:p>
          <a:p>
            <a:pPr lvl="1"/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Typen</a:t>
            </a:r>
            <a:r>
              <a:rPr lang="en-US" dirty="0" smtClean="0"/>
              <a:t> : </a:t>
            </a:r>
            <a:r>
              <a:rPr lang="en-US" dirty="0" err="1" smtClean="0"/>
              <a:t>std_logic_vector</a:t>
            </a:r>
            <a:r>
              <a:rPr lang="en-US" dirty="0" smtClean="0"/>
              <a:t>, integer, …</a:t>
            </a:r>
          </a:p>
          <a:p>
            <a:pPr lvl="1"/>
            <a:r>
              <a:rPr lang="en-US" dirty="0" err="1" smtClean="0"/>
              <a:t>Deklaration</a:t>
            </a:r>
            <a:r>
              <a:rPr lang="en-US" dirty="0" smtClean="0"/>
              <a:t>:	signal b : </a:t>
            </a:r>
            <a:r>
              <a:rPr lang="en-US" dirty="0" err="1" smtClean="0"/>
              <a:t>std_logic_vector</a:t>
            </a:r>
            <a:r>
              <a:rPr lang="en-US" dirty="0" smtClean="0"/>
              <a:t>(7 </a:t>
            </a:r>
            <a:r>
              <a:rPr lang="en-US" dirty="0" err="1" smtClean="0"/>
              <a:t>downto</a:t>
            </a:r>
            <a:r>
              <a:rPr lang="en-US" dirty="0" smtClean="0"/>
              <a:t> 0)</a:t>
            </a:r>
            <a:endParaRPr lang="en-US" dirty="0" smtClean="0"/>
          </a:p>
          <a:p>
            <a:pPr lvl="1"/>
            <a:r>
              <a:rPr lang="en-US" dirty="0" err="1" smtClean="0"/>
              <a:t>Zuweisung</a:t>
            </a:r>
            <a:r>
              <a:rPr lang="en-US" dirty="0" smtClean="0"/>
              <a:t>: 	c&lt;=</a:t>
            </a:r>
            <a:r>
              <a:rPr lang="en-US" dirty="0" err="1" smtClean="0"/>
              <a:t>a+b</a:t>
            </a:r>
            <a:r>
              <a:rPr lang="en-US" dirty="0" smtClean="0"/>
              <a:t>;</a:t>
            </a:r>
          </a:p>
          <a:p>
            <a:r>
              <a:rPr lang="en-US" dirty="0" smtClean="0"/>
              <a:t>Concurrent code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Beschreibung</a:t>
            </a:r>
            <a:r>
              <a:rPr lang="en-US" dirty="0" smtClean="0"/>
              <a:t> </a:t>
            </a:r>
            <a:r>
              <a:rPr lang="en-US" dirty="0" err="1" smtClean="0"/>
              <a:t>kombinatorischer</a:t>
            </a:r>
            <a:r>
              <a:rPr lang="en-US" dirty="0" smtClean="0"/>
              <a:t> </a:t>
            </a:r>
            <a:r>
              <a:rPr lang="en-US" dirty="0" err="1" smtClean="0"/>
              <a:t>Logik</a:t>
            </a:r>
            <a:r>
              <a:rPr lang="en-US" dirty="0" smtClean="0"/>
              <a:t> (</a:t>
            </a:r>
            <a:r>
              <a:rPr lang="en-US" dirty="0" err="1" smtClean="0"/>
              <a:t>Gatter</a:t>
            </a:r>
            <a:r>
              <a:rPr lang="en-US" dirty="0" smtClean="0"/>
              <a:t>) und </a:t>
            </a:r>
            <a:r>
              <a:rPr lang="en-US" dirty="0" err="1" smtClean="0"/>
              <a:t>Instantiierung</a:t>
            </a:r>
            <a:r>
              <a:rPr lang="en-US" dirty="0" smtClean="0"/>
              <a:t> von </a:t>
            </a:r>
            <a:r>
              <a:rPr lang="en-US" dirty="0" err="1" smtClean="0"/>
              <a:t>Elementen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Bauteilebibliothek</a:t>
            </a:r>
            <a:endParaRPr lang="en-US" dirty="0" smtClean="0"/>
          </a:p>
          <a:p>
            <a:r>
              <a:rPr lang="en-US" dirty="0" smtClean="0"/>
              <a:t>Sequential code in </a:t>
            </a:r>
            <a:r>
              <a:rPr lang="en-US" dirty="0" err="1" smtClean="0"/>
              <a:t>erster</a:t>
            </a:r>
            <a:r>
              <a:rPr lang="en-US" dirty="0" smtClean="0"/>
              <a:t> </a:t>
            </a:r>
            <a:r>
              <a:rPr lang="en-US" dirty="0" err="1" smtClean="0"/>
              <a:t>Linie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Beschreibung</a:t>
            </a:r>
            <a:r>
              <a:rPr lang="en-US" dirty="0" smtClean="0"/>
              <a:t> </a:t>
            </a:r>
            <a:r>
              <a:rPr lang="en-US" dirty="0" err="1" smtClean="0"/>
              <a:t>sequentieller</a:t>
            </a:r>
            <a:r>
              <a:rPr lang="en-US" dirty="0" smtClean="0"/>
              <a:t> </a:t>
            </a:r>
            <a:r>
              <a:rPr lang="en-US" dirty="0" err="1" smtClean="0"/>
              <a:t>Logikelemente</a:t>
            </a:r>
            <a:r>
              <a:rPr lang="en-US" dirty="0" smtClean="0"/>
              <a:t> (Flip-Flops)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Programmierung</a:t>
            </a:r>
            <a:r>
              <a:rPr lang="en-US" dirty="0" smtClean="0"/>
              <a:t> von FPGAs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Erstellung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Verhaltensbeschreibung</a:t>
            </a:r>
            <a:r>
              <a:rPr lang="en-US" dirty="0" smtClean="0"/>
              <a:t> in VHDL</a:t>
            </a:r>
          </a:p>
          <a:p>
            <a:r>
              <a:rPr lang="en-US" dirty="0" err="1" smtClean="0"/>
              <a:t>Überprüfung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Funktionalität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Simulation</a:t>
            </a:r>
          </a:p>
          <a:p>
            <a:r>
              <a:rPr lang="en-US" dirty="0" err="1" smtClean="0"/>
              <a:t>Synthese</a:t>
            </a:r>
            <a:r>
              <a:rPr lang="en-US" dirty="0" smtClean="0"/>
              <a:t> auf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Zwischenebene</a:t>
            </a:r>
            <a:r>
              <a:rPr lang="en-US" dirty="0" smtClean="0"/>
              <a:t> (</a:t>
            </a:r>
            <a:r>
              <a:rPr lang="en-US" dirty="0" err="1" smtClean="0"/>
              <a:t>Netzliste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Implementation </a:t>
            </a:r>
          </a:p>
          <a:p>
            <a:pPr lvl="1"/>
            <a:r>
              <a:rPr lang="en-US" dirty="0" smtClean="0"/>
              <a:t>map : </a:t>
            </a:r>
            <a:r>
              <a:rPr lang="en-US" dirty="0" err="1" smtClean="0"/>
              <a:t>Auflösung</a:t>
            </a:r>
            <a:r>
              <a:rPr lang="en-US" dirty="0" smtClean="0"/>
              <a:t> in die auf </a:t>
            </a:r>
            <a:r>
              <a:rPr lang="en-US" dirty="0" err="1" smtClean="0"/>
              <a:t>dem</a:t>
            </a:r>
            <a:r>
              <a:rPr lang="en-US" dirty="0" smtClean="0"/>
              <a:t> Chip </a:t>
            </a:r>
            <a:r>
              <a:rPr lang="en-US" dirty="0" err="1" smtClean="0"/>
              <a:t>vorhandenen</a:t>
            </a:r>
            <a:r>
              <a:rPr lang="en-US" dirty="0" smtClean="0"/>
              <a:t> </a:t>
            </a:r>
            <a:r>
              <a:rPr lang="en-US" dirty="0" err="1" smtClean="0"/>
              <a:t>Funktionselemente</a:t>
            </a:r>
            <a:r>
              <a:rPr lang="en-US" dirty="0" smtClean="0"/>
              <a:t> (LUT, Flip-Flop, hardware macro)</a:t>
            </a:r>
          </a:p>
          <a:p>
            <a:pPr lvl="1"/>
            <a:r>
              <a:rPr lang="en-US" dirty="0" smtClean="0"/>
              <a:t>place : </a:t>
            </a:r>
            <a:r>
              <a:rPr lang="en-US" dirty="0" err="1" smtClean="0"/>
              <a:t>Plazierung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2-dim Array</a:t>
            </a:r>
          </a:p>
          <a:p>
            <a:pPr lvl="1"/>
            <a:r>
              <a:rPr lang="en-US" dirty="0" smtClean="0"/>
              <a:t>route : </a:t>
            </a:r>
            <a:r>
              <a:rPr lang="en-US" dirty="0" err="1" smtClean="0"/>
              <a:t>Verschaltung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Verbindungsleitungen</a:t>
            </a:r>
            <a:endParaRPr lang="en-US" dirty="0" smtClean="0"/>
          </a:p>
          <a:p>
            <a:r>
              <a:rPr lang="en-US" dirty="0" smtClean="0"/>
              <a:t>Bit file </a:t>
            </a:r>
            <a:r>
              <a:rPr lang="en-US" dirty="0" err="1" smtClean="0"/>
              <a:t>Erzeugung</a:t>
            </a:r>
            <a:endParaRPr lang="en-US" dirty="0" smtClean="0"/>
          </a:p>
          <a:p>
            <a:r>
              <a:rPr lang="en-US" dirty="0" smtClean="0"/>
              <a:t>Download des </a:t>
            </a:r>
            <a:r>
              <a:rPr lang="en-US" dirty="0" err="1" smtClean="0"/>
              <a:t>bitfile</a:t>
            </a:r>
            <a:r>
              <a:rPr lang="en-US" dirty="0" smtClean="0"/>
              <a:t> in den FPGA </a:t>
            </a:r>
          </a:p>
          <a:p>
            <a:pPr lvl="1"/>
            <a:r>
              <a:rPr lang="en-US" dirty="0" smtClean="0"/>
              <a:t>Adapter </a:t>
            </a:r>
            <a:r>
              <a:rPr lang="en-US" dirty="0" err="1" smtClean="0"/>
              <a:t>zum</a:t>
            </a:r>
            <a:r>
              <a:rPr lang="en-US" dirty="0" smtClean="0"/>
              <a:t> PC</a:t>
            </a:r>
          </a:p>
          <a:p>
            <a:pPr lvl="1"/>
            <a:r>
              <a:rPr lang="en-US" dirty="0" smtClean="0"/>
              <a:t>Flash chip</a:t>
            </a:r>
          </a:p>
          <a:p>
            <a:pPr lvl="1"/>
            <a:r>
              <a:rPr lang="en-US" dirty="0" smtClean="0"/>
              <a:t>Flash card</a:t>
            </a:r>
          </a:p>
          <a:p>
            <a:pPr lvl="1"/>
            <a:r>
              <a:rPr lang="en-US" dirty="0" err="1" smtClean="0"/>
              <a:t>Mikroprozessor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03648" y="476672"/>
            <a:ext cx="23762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USER_CLOCK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067944" y="476672"/>
            <a:ext cx="23762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SMACLK_P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03648" y="1844824"/>
            <a:ext cx="23762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10 Hz </a:t>
            </a:r>
            <a:r>
              <a:rPr lang="de-DE" dirty="0" err="1" smtClean="0"/>
              <a:t>Clock-enable</a:t>
            </a:r>
            <a:endParaRPr lang="de-DE" dirty="0"/>
          </a:p>
        </p:txBody>
      </p:sp>
      <p:cxnSp>
        <p:nvCxnSpPr>
          <p:cNvPr id="14" name="Gerade Verbindung 13"/>
          <p:cNvCxnSpPr>
            <a:stCxn id="4" idx="2"/>
            <a:endCxn id="12" idx="0"/>
          </p:cNvCxnSpPr>
          <p:nvPr/>
        </p:nvCxnSpPr>
        <p:spPr>
          <a:xfrm rot="5400000">
            <a:off x="2231740" y="148478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winkelte Verbindung 15"/>
          <p:cNvCxnSpPr>
            <a:stCxn id="5" idx="2"/>
          </p:cNvCxnSpPr>
          <p:nvPr/>
        </p:nvCxnSpPr>
        <p:spPr>
          <a:xfrm rot="5400000">
            <a:off x="3257854" y="2078850"/>
            <a:ext cx="2952328" cy="1044116"/>
          </a:xfrm>
          <a:prstGeom prst="bentConnector3">
            <a:avLst>
              <a:gd name="adj1" fmla="val 753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winkelte Verbindung 17"/>
          <p:cNvCxnSpPr>
            <a:stCxn id="12" idx="2"/>
          </p:cNvCxnSpPr>
          <p:nvPr/>
        </p:nvCxnSpPr>
        <p:spPr>
          <a:xfrm rot="16200000" flipH="1">
            <a:off x="2465766" y="2690918"/>
            <a:ext cx="1512168" cy="126014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rapezoid 22"/>
          <p:cNvSpPr/>
          <p:nvPr/>
        </p:nvSpPr>
        <p:spPr>
          <a:xfrm rot="10800000">
            <a:off x="2915816" y="4077072"/>
            <a:ext cx="2304256" cy="79208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>
          <a:xfrm>
            <a:off x="5004048" y="4509120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6732240" y="4221088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GPIO_SWITCH_0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5292080" y="2060848"/>
            <a:ext cx="1194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SMACLK_P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699792" y="2996952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Clk_enable</a:t>
            </a:r>
            <a:endParaRPr lang="de-DE" dirty="0"/>
          </a:p>
        </p:txBody>
      </p:sp>
      <p:cxnSp>
        <p:nvCxnSpPr>
          <p:cNvPr id="31" name="Gerade Verbindung 30"/>
          <p:cNvCxnSpPr>
            <a:stCxn id="23" idx="0"/>
          </p:cNvCxnSpPr>
          <p:nvPr/>
        </p:nvCxnSpPr>
        <p:spPr>
          <a:xfrm rot="5400000">
            <a:off x="3527884" y="540922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2627784" y="1340768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clk27MHz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4139952" y="537321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clk</a:t>
            </a:r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1043608" y="404664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cntvec</a:t>
            </a:r>
            <a:endParaRPr lang="de-DE" dirty="0"/>
          </a:p>
        </p:txBody>
      </p:sp>
      <p:cxnSp>
        <p:nvCxnSpPr>
          <p:cNvPr id="20" name="Gerade Verbindung 19"/>
          <p:cNvCxnSpPr/>
          <p:nvPr/>
        </p:nvCxnSpPr>
        <p:spPr>
          <a:xfrm rot="5400000">
            <a:off x="1151620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1223628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5400000">
            <a:off x="1295636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5400000">
            <a:off x="1367644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5400000">
            <a:off x="2663788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5400000">
            <a:off x="2735796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5400000">
            <a:off x="2807804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rot="5400000">
            <a:off x="2879812" y="137677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ussdiagramm: Manuelle Verarbeitung 35"/>
          <p:cNvSpPr/>
          <p:nvPr/>
        </p:nvSpPr>
        <p:spPr>
          <a:xfrm>
            <a:off x="1115616" y="1700808"/>
            <a:ext cx="2448272" cy="648072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37"/>
          <p:cNvCxnSpPr>
            <a:stCxn id="36" idx="3"/>
          </p:cNvCxnSpPr>
          <p:nvPr/>
        </p:nvCxnSpPr>
        <p:spPr>
          <a:xfrm>
            <a:off x="3319061" y="2024844"/>
            <a:ext cx="2189043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1691680" y="11967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7-4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3203848" y="1196752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3-0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508104" y="1844824"/>
            <a:ext cx="177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Ca. 800 Hz Signal</a:t>
            </a:r>
            <a:endParaRPr lang="de-DE" dirty="0"/>
          </a:p>
        </p:txBody>
      </p:sp>
      <p:cxnSp>
        <p:nvCxnSpPr>
          <p:cNvPr id="43" name="Gerade Verbindung 42"/>
          <p:cNvCxnSpPr/>
          <p:nvPr/>
        </p:nvCxnSpPr>
        <p:spPr>
          <a:xfrm rot="5400000">
            <a:off x="1871700" y="26729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5400000">
            <a:off x="1943708" y="26729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2015716" y="26729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5400000">
            <a:off x="2087724" y="2672916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/>
          <p:cNvSpPr/>
          <p:nvPr/>
        </p:nvSpPr>
        <p:spPr>
          <a:xfrm>
            <a:off x="1835696" y="2996952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seg</a:t>
            </a:r>
            <a:r>
              <a:rPr lang="de-DE" dirty="0"/>
              <a:t>7</a:t>
            </a:r>
          </a:p>
        </p:txBody>
      </p:sp>
      <p:cxnSp>
        <p:nvCxnSpPr>
          <p:cNvPr id="52" name="Gerade Verbindung 51"/>
          <p:cNvCxnSpPr/>
          <p:nvPr/>
        </p:nvCxnSpPr>
        <p:spPr>
          <a:xfrm rot="5400000">
            <a:off x="1727684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rot="5400000">
            <a:off x="1799692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rot="5400000">
            <a:off x="1871700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5400000">
            <a:off x="1943708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rot="5400000">
            <a:off x="2015716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rot="5400000">
            <a:off x="2087724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5400000">
            <a:off x="2159732" y="39690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winkelte Verbindung 60"/>
          <p:cNvCxnSpPr/>
          <p:nvPr/>
        </p:nvCxnSpPr>
        <p:spPr>
          <a:xfrm rot="5400000">
            <a:off x="2267744" y="2348880"/>
            <a:ext cx="2232248" cy="1656184"/>
          </a:xfrm>
          <a:prstGeom prst="bentConnector3">
            <a:avLst>
              <a:gd name="adj1" fmla="val 8641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hteck 66"/>
          <p:cNvSpPr/>
          <p:nvPr/>
        </p:nvSpPr>
        <p:spPr>
          <a:xfrm>
            <a:off x="1403648" y="4293096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Gpio_hrd0-7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4211960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483768" y="364502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0-6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>
          <a:xfrm rot="5400000">
            <a:off x="1727684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rot="5400000">
            <a:off x="1799692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5400000">
            <a:off x="1871700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rot="5400000">
            <a:off x="1943708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rot="5400000">
            <a:off x="2015716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5400000">
            <a:off x="2087724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rot="5400000">
            <a:off x="2159732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 rot="5400000">
            <a:off x="2231740" y="526520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611560" y="5589240"/>
            <a:ext cx="3633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Verbindungskabel der beiden Boards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Gerade Verbindung 69"/>
          <p:cNvCxnSpPr/>
          <p:nvPr/>
        </p:nvCxnSpPr>
        <p:spPr>
          <a:xfrm rot="5400000">
            <a:off x="3167844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 rot="5400000">
            <a:off x="3239852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rot="5400000">
            <a:off x="3311860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rot="5400000">
            <a:off x="3383868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rot="5400000">
            <a:off x="3455876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5400000">
            <a:off x="3527884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rot="5400000">
            <a:off x="3599892" y="8007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2123728" y="188640"/>
            <a:ext cx="3633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Verbindungskabel der beiden Boards</a:t>
            </a:r>
            <a:endParaRPr lang="de-DE" dirty="0"/>
          </a:p>
        </p:txBody>
      </p:sp>
      <p:sp>
        <p:nvSpPr>
          <p:cNvPr id="79" name="Trapezoid 78"/>
          <p:cNvSpPr/>
          <p:nvPr/>
        </p:nvSpPr>
        <p:spPr>
          <a:xfrm>
            <a:off x="2411760" y="1124744"/>
            <a:ext cx="2664296" cy="79208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1" name="Gewinkelte Verbindung 80"/>
          <p:cNvCxnSpPr/>
          <p:nvPr/>
        </p:nvCxnSpPr>
        <p:spPr>
          <a:xfrm rot="16200000" flipH="1">
            <a:off x="3959932" y="512676"/>
            <a:ext cx="1224136" cy="1152128"/>
          </a:xfrm>
          <a:prstGeom prst="bentConnector3">
            <a:avLst>
              <a:gd name="adj1" fmla="val 220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 rot="10800000">
            <a:off x="4932040" y="170080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5400000">
            <a:off x="2303748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rot="5400000">
            <a:off x="2375756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rot="5400000">
            <a:off x="2447764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 rot="5400000">
            <a:off x="2519772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5400000">
            <a:off x="2591780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 rot="5400000">
            <a:off x="2663788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5400000">
            <a:off x="2735796" y="216886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/>
          <p:nvPr/>
        </p:nvCxnSpPr>
        <p:spPr>
          <a:xfrm rot="5400000">
            <a:off x="3959932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 rot="5400000">
            <a:off x="4031940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rot="5400000">
            <a:off x="4103948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rot="5400000">
            <a:off x="4175956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 rot="5400000">
            <a:off x="4247964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5400000">
            <a:off x="4319972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rot="5400000">
            <a:off x="4391980" y="224086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hteck 103"/>
          <p:cNvSpPr/>
          <p:nvPr/>
        </p:nvSpPr>
        <p:spPr>
          <a:xfrm>
            <a:off x="2267744" y="2492896"/>
            <a:ext cx="100811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7</a:t>
            </a:r>
          </a:p>
          <a:p>
            <a:pPr algn="ctr"/>
            <a:r>
              <a:rPr lang="de-DE" dirty="0" smtClean="0"/>
              <a:t>Segment</a:t>
            </a:r>
          </a:p>
          <a:p>
            <a:pPr algn="ctr"/>
            <a:r>
              <a:rPr lang="de-DE" dirty="0" smtClean="0"/>
              <a:t>Anzeige</a:t>
            </a:r>
            <a:endParaRPr lang="de-DE" dirty="0"/>
          </a:p>
        </p:txBody>
      </p:sp>
      <p:sp>
        <p:nvSpPr>
          <p:cNvPr id="105" name="Rechteck 104"/>
          <p:cNvSpPr/>
          <p:nvPr/>
        </p:nvSpPr>
        <p:spPr>
          <a:xfrm>
            <a:off x="3995936" y="2492896"/>
            <a:ext cx="100811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7</a:t>
            </a:r>
          </a:p>
          <a:p>
            <a:pPr algn="ctr"/>
            <a:r>
              <a:rPr lang="de-DE" dirty="0" smtClean="0"/>
              <a:t>Segment</a:t>
            </a:r>
          </a:p>
          <a:p>
            <a:pPr algn="ctr"/>
            <a:r>
              <a:rPr lang="de-DE" dirty="0" smtClean="0"/>
              <a:t>Anzeige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Bildschirmpräsentation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FPGA</vt:lpstr>
      <vt:lpstr>Historie:  PLD</vt:lpstr>
      <vt:lpstr>FPGA (field-programmable gate array)</vt:lpstr>
      <vt:lpstr>VHDL</vt:lpstr>
      <vt:lpstr>Programmierung von FPGAs</vt:lpstr>
      <vt:lpstr>Folie 6</vt:lpstr>
      <vt:lpstr>Folie 7</vt:lpstr>
      <vt:lpstr>Folie 8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221</cp:revision>
  <dcterms:created xsi:type="dcterms:W3CDTF">2009-12-08T11:59:40Z</dcterms:created>
  <dcterms:modified xsi:type="dcterms:W3CDTF">2010-07-01T08:59:08Z</dcterms:modified>
</cp:coreProperties>
</file>