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0" r:id="rId3"/>
    <p:sldId id="301" r:id="rId4"/>
    <p:sldId id="307" r:id="rId5"/>
    <p:sldId id="317" r:id="rId6"/>
    <p:sldId id="319" r:id="rId7"/>
    <p:sldId id="318" r:id="rId8"/>
    <p:sldId id="316" r:id="rId9"/>
    <p:sldId id="320" r:id="rId10"/>
    <p:sldId id="321" r:id="rId11"/>
  </p:sldIdLst>
  <p:sldSz cx="9144000" cy="6858000" type="screen4x3"/>
  <p:notesSz cx="6807200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2B047A"/>
    <a:srgbClr val="4206BA"/>
    <a:srgbClr val="0CB428"/>
    <a:srgbClr val="0F01BF"/>
    <a:srgbClr val="0EDC30"/>
    <a:srgbClr val="D703DC"/>
    <a:srgbClr val="48C489"/>
    <a:srgbClr val="BC03C1"/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00" autoAdjust="0"/>
    <p:restoredTop sz="94675" autoAdjust="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11/06/2012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11.06.2012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ff.uni-mainz.de/uschaefe/browsable/L1Calo/Topo/L1Topo_Algorithms_0_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L1Topo </a:t>
            </a:r>
            <a:r>
              <a:rPr lang="en-US" dirty="0" smtClean="0"/>
              <a:t>review</a:t>
            </a:r>
            <a:br>
              <a:rPr lang="en-US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GB" sz="2000" dirty="0" smtClean="0"/>
              <a:t>www.staff.uni-mainz.de/uschaefe/browsable/L1Calo/Topo</a:t>
            </a:r>
            <a:endParaRPr lang="en-US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/>
          </a:bodyPr>
          <a:lstStyle/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Uli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comments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Configuration schemes</a:t>
            </a:r>
          </a:p>
          <a:p>
            <a:r>
              <a:rPr lang="en-GB" dirty="0"/>
              <a:t>Use multiple schemes: legacy ACE, one or several alternatives</a:t>
            </a:r>
          </a:p>
          <a:p>
            <a:r>
              <a:rPr lang="en-GB" dirty="0"/>
              <a:t>Flash write cycle (20 minutes), device density, configuration speed </a:t>
            </a:r>
          </a:p>
          <a:p>
            <a:pPr marL="0" indent="0">
              <a:buNone/>
            </a:pPr>
            <a:r>
              <a:rPr lang="en-GB" dirty="0" smtClean="0"/>
              <a:t>Module control – decision to be taken now</a:t>
            </a:r>
          </a:p>
          <a:p>
            <a:r>
              <a:rPr lang="en-GB" dirty="0" smtClean="0"/>
              <a:t>Initially VME extender</a:t>
            </a:r>
          </a:p>
          <a:p>
            <a:r>
              <a:rPr lang="en-GB" dirty="0" smtClean="0"/>
              <a:t>Later whatever L1/L1Calo favour</a:t>
            </a:r>
          </a:p>
          <a:p>
            <a:r>
              <a:rPr lang="en-GB" dirty="0" smtClean="0"/>
              <a:t>MGT/separate crystal to allow for any format/rate</a:t>
            </a:r>
          </a:p>
          <a:p>
            <a:r>
              <a:rPr lang="en-GB" dirty="0" smtClean="0"/>
              <a:t># channels ?</a:t>
            </a:r>
          </a:p>
          <a:p>
            <a:r>
              <a:rPr lang="en-GB" dirty="0" smtClean="0"/>
              <a:t>Front panel optical/electrical and/or backplane ?</a:t>
            </a:r>
          </a:p>
          <a:p>
            <a:r>
              <a:rPr lang="en-GB" dirty="0" smtClean="0"/>
              <a:t>Open for processor based Ethernet. On Mezzanine. </a:t>
            </a:r>
            <a:r>
              <a:rPr lang="en-GB" dirty="0"/>
              <a:t/>
            </a:r>
            <a:br>
              <a:rPr lang="en-GB" dirty="0"/>
            </a:br>
            <a:r>
              <a:rPr lang="en-GB" dirty="0" err="1" smtClean="0"/>
              <a:t>Zynq</a:t>
            </a:r>
            <a:r>
              <a:rPr lang="en-GB" dirty="0" smtClean="0"/>
              <a:t> ?</a:t>
            </a:r>
          </a:p>
          <a:p>
            <a:pPr marL="0" indent="0">
              <a:buNone/>
            </a:pPr>
            <a:r>
              <a:rPr lang="en-GB" dirty="0" smtClean="0"/>
              <a:t>ATCA/IPMC etc.</a:t>
            </a:r>
          </a:p>
          <a:p>
            <a:r>
              <a:rPr lang="en-GB" dirty="0" smtClean="0"/>
              <a:t>Need to start looking into documentation available now.</a:t>
            </a:r>
            <a:endParaRPr lang="en-GB" dirty="0"/>
          </a:p>
          <a:p>
            <a:r>
              <a:rPr lang="en-GB" dirty="0" smtClean="0"/>
              <a:t>Put h/w on mezzanine and hope that someone in the community can provide scheme/software</a:t>
            </a:r>
          </a:p>
          <a:p>
            <a:r>
              <a:rPr lang="en-GB" dirty="0" smtClean="0"/>
              <a:t>Not required initially for operation on the bench.</a:t>
            </a:r>
          </a:p>
          <a:p>
            <a:pPr marL="0" indent="0">
              <a:buNone/>
            </a:pPr>
            <a:r>
              <a:rPr lang="en-GB" dirty="0" smtClean="0"/>
              <a:t>Module count/ duplication</a:t>
            </a:r>
          </a:p>
          <a:p>
            <a:r>
              <a:rPr lang="en-GB" dirty="0" smtClean="0"/>
              <a:t>No backplane links</a:t>
            </a:r>
          </a:p>
          <a:p>
            <a:r>
              <a:rPr lang="en-GB" dirty="0"/>
              <a:t>n</a:t>
            </a:r>
            <a:r>
              <a:rPr lang="en-GB" dirty="0" smtClean="0"/>
              <a:t>o far end PMA loopback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Need to stop here…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7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 – LVL-1 2013/14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8800"/>
            <a:ext cx="6171451" cy="4171738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4860032" y="1700808"/>
            <a:ext cx="1512168" cy="108012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 flipV="1">
            <a:off x="4499992" y="4293096"/>
            <a:ext cx="2232248" cy="115212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 txBox="1">
            <a:spLocks/>
          </p:cNvSpPr>
          <p:nvPr/>
        </p:nvSpPr>
        <p:spPr>
          <a:xfrm>
            <a:off x="6372200" y="986600"/>
            <a:ext cx="2160240" cy="165031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>
                <a:solidFill>
                  <a:srgbClr val="FF0000"/>
                </a:solidFill>
              </a:rPr>
              <a:t>p</a:t>
            </a:r>
            <a:r>
              <a:rPr lang="en-GB" dirty="0" smtClean="0">
                <a:solidFill>
                  <a:srgbClr val="FF0000"/>
                </a:solidFill>
              </a:rPr>
              <a:t>ayload up to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160 * 10Gb/s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200GB/s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/>
              <a:t>(half that pre phase1)</a:t>
            </a:r>
            <a:endParaRPr lang="en-GB" dirty="0"/>
          </a:p>
        </p:txBody>
      </p:sp>
      <p:sp>
        <p:nvSpPr>
          <p:cNvPr id="15" name="Inhaltsplatzhalter 2"/>
          <p:cNvSpPr txBox="1">
            <a:spLocks/>
          </p:cNvSpPr>
          <p:nvPr/>
        </p:nvSpPr>
        <p:spPr>
          <a:xfrm>
            <a:off x="6703105" y="4856482"/>
            <a:ext cx="2232248" cy="14401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>
                <a:solidFill>
                  <a:srgbClr val="FF0000"/>
                </a:solidFill>
              </a:rPr>
              <a:t>p</a:t>
            </a:r>
            <a:r>
              <a:rPr lang="en-GB" dirty="0" smtClean="0">
                <a:solidFill>
                  <a:srgbClr val="FF0000"/>
                </a:solidFill>
              </a:rPr>
              <a:t>ayload up to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24 * 5Gb/s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15GB/s</a:t>
            </a:r>
          </a:p>
        </p:txBody>
      </p:sp>
    </p:spTree>
    <p:extLst>
      <p:ext uri="{BB962C8B-B14F-4D97-AF65-F5344CB8AC3E}">
        <p14:creationId xmlns:p14="http://schemas.microsoft.com/office/powerpoint/2010/main" val="386567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Allow for any conceivable topological algorithm:</a:t>
            </a:r>
          </a:p>
          <a:p>
            <a:pPr marL="0" indent="0">
              <a:buNone/>
            </a:pPr>
            <a:r>
              <a:rPr lang="en-GB" dirty="0"/>
              <a:t>Route a </a:t>
            </a:r>
            <a:r>
              <a:rPr lang="en-GB" dirty="0" smtClean="0"/>
              <a:t>maximum fibre count / </a:t>
            </a:r>
            <a:r>
              <a:rPr lang="en-GB" dirty="0"/>
              <a:t>data volume into individual module / </a:t>
            </a:r>
            <a:r>
              <a:rPr lang="en-GB" dirty="0" smtClean="0"/>
              <a:t>processor</a:t>
            </a:r>
          </a:p>
          <a:p>
            <a:r>
              <a:rPr lang="en-GB" dirty="0" smtClean="0"/>
              <a:t>Bandwidth </a:t>
            </a:r>
            <a:r>
              <a:rPr lang="en-GB" dirty="0" smtClean="0"/>
              <a:t>estimate :</a:t>
            </a:r>
            <a:br>
              <a:rPr lang="en-GB" dirty="0" smtClean="0"/>
            </a:br>
            <a:r>
              <a:rPr lang="en-GB" sz="1500" dirty="0" smtClean="0"/>
              <a:t>(cf.</a:t>
            </a:r>
            <a:r>
              <a:rPr lang="en-GB" sz="1500" dirty="0" smtClean="0"/>
              <a:t> </a:t>
            </a:r>
            <a:r>
              <a:rPr lang="en-GB" sz="1500" dirty="0" smtClean="0">
                <a:hlinkClick r:id="rId2"/>
              </a:rPr>
              <a:t>www.staff.uni-mainz.de/uschaefe/browsable/L1Calo/Topo/L1Topo_Algorithms_0_2.pdf</a:t>
            </a:r>
            <a:r>
              <a:rPr lang="en-GB" sz="1500" dirty="0" smtClean="0"/>
              <a:t>)</a:t>
            </a:r>
            <a:endParaRPr lang="en-GB" sz="1500" dirty="0" smtClean="0"/>
          </a:p>
          <a:p>
            <a:pPr lvl="1"/>
            <a:r>
              <a:rPr lang="en-GB" dirty="0" smtClean="0"/>
              <a:t>Electrons, tau, jets, MET : 553 Gb/s (pre phase 1 , all available data)</a:t>
            </a:r>
          </a:p>
          <a:p>
            <a:pPr lvl="1"/>
            <a:r>
              <a:rPr lang="en-GB" dirty="0" err="1" smtClean="0"/>
              <a:t>Muons</a:t>
            </a:r>
            <a:r>
              <a:rPr lang="en-GB" dirty="0" smtClean="0"/>
              <a:t> </a:t>
            </a:r>
            <a:r>
              <a:rPr lang="en-GB" dirty="0" smtClean="0"/>
              <a:t>267 Gb/s (phase 1)</a:t>
            </a:r>
          </a:p>
          <a:p>
            <a:pPr lvl="1"/>
            <a:r>
              <a:rPr lang="en-GB" dirty="0" smtClean="0"/>
              <a:t>Total aggregate bandwidth 820 Gb/s</a:t>
            </a:r>
          </a:p>
          <a:p>
            <a:pPr lvl="1"/>
            <a:r>
              <a:rPr lang="en-GB" dirty="0" smtClean="0"/>
              <a:t>Achievable @ 6.4Gb/s </a:t>
            </a:r>
            <a:r>
              <a:rPr lang="en-GB" dirty="0"/>
              <a:t>line </a:t>
            </a:r>
            <a:r>
              <a:rPr lang="en-GB" dirty="0" smtClean="0"/>
              <a:t>rate </a:t>
            </a:r>
          </a:p>
          <a:p>
            <a:r>
              <a:rPr lang="en-GB" dirty="0" smtClean="0"/>
              <a:t>Bandwidth available for phase 1 with </a:t>
            </a:r>
            <a:r>
              <a:rPr lang="en-GB" dirty="0" err="1" smtClean="0"/>
              <a:t>FEXes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twice that @ 13Gb/s line rate</a:t>
            </a:r>
          </a:p>
          <a:p>
            <a:pPr lvl="1"/>
            <a:r>
              <a:rPr lang="en-GB" dirty="0" smtClean="0"/>
              <a:t>supported by FPGAs</a:t>
            </a:r>
          </a:p>
          <a:p>
            <a:pPr lvl="1"/>
            <a:r>
              <a:rPr lang="en-GB" dirty="0" smtClean="0"/>
              <a:t>Roadmap for pluggable </a:t>
            </a:r>
            <a:r>
              <a:rPr lang="en-GB" dirty="0" err="1" smtClean="0"/>
              <a:t>opto</a:t>
            </a:r>
            <a:r>
              <a:rPr lang="en-GB" dirty="0" smtClean="0"/>
              <a:t> components unknown</a:t>
            </a:r>
          </a:p>
          <a:p>
            <a:r>
              <a:rPr lang="en-GB" dirty="0" smtClean="0"/>
              <a:t>Scalable in terms of bandwidth and processing power</a:t>
            </a:r>
          </a:p>
          <a:p>
            <a:pPr lvl="1"/>
            <a:r>
              <a:rPr lang="en-GB" dirty="0" smtClean="0"/>
              <a:t>FPGA type</a:t>
            </a:r>
          </a:p>
          <a:p>
            <a:pPr lvl="1"/>
            <a:r>
              <a:rPr lang="en-GB" dirty="0" smtClean="0"/>
              <a:t>Module count</a:t>
            </a:r>
          </a:p>
          <a:p>
            <a:r>
              <a:rPr lang="en-GB" dirty="0" smtClean="0"/>
              <a:t>Consider some electrical, low latency real-time path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7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Floor plan, </a:t>
            </a:r>
            <a:r>
              <a:rPr lang="en-GB" dirty="0" smtClean="0"/>
              <a:t>critical </a:t>
            </a:r>
            <a:r>
              <a:rPr lang="en-GB" dirty="0" smtClean="0"/>
              <a:t>components…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grpSp>
        <p:nvGrpSpPr>
          <p:cNvPr id="39" name="Gruppieren 38"/>
          <p:cNvGrpSpPr/>
          <p:nvPr/>
        </p:nvGrpSpPr>
        <p:grpSpPr>
          <a:xfrm>
            <a:off x="3491880" y="2096420"/>
            <a:ext cx="5540008" cy="4010547"/>
            <a:chOff x="583309" y="1323982"/>
            <a:chExt cx="7704266" cy="5076000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2">
              <a:lum/>
              <a:alphaModFix/>
            </a:blip>
            <a:srcRect/>
            <a:stretch>
              <a:fillRect/>
            </a:stretch>
          </p:blipFill>
          <p:spPr>
            <a:xfrm>
              <a:off x="1439338" y="1323982"/>
              <a:ext cx="5706862" cy="5076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Gerade Verbindung 6"/>
            <p:cNvSpPr/>
            <p:nvPr/>
          </p:nvSpPr>
          <p:spPr>
            <a:xfrm>
              <a:off x="4064495" y="2027036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8" name="Gerade Verbindung 7"/>
            <p:cNvSpPr/>
            <p:nvPr/>
          </p:nvSpPr>
          <p:spPr>
            <a:xfrm flipH="1">
              <a:off x="3635909" y="2027036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9" name="Gerade Verbindung 8"/>
            <p:cNvSpPr/>
            <p:nvPr/>
          </p:nvSpPr>
          <p:spPr>
            <a:xfrm flipH="1">
              <a:off x="3322603" y="2027036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0" name="Gerade Verbindung 9"/>
            <p:cNvSpPr/>
            <p:nvPr/>
          </p:nvSpPr>
          <p:spPr>
            <a:xfrm flipH="1">
              <a:off x="2866054" y="2027036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1" name="Gerade Verbindung 10"/>
            <p:cNvSpPr/>
            <p:nvPr/>
          </p:nvSpPr>
          <p:spPr>
            <a:xfrm>
              <a:off x="4064495" y="2027036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2" name="Gerade Verbindung 11"/>
            <p:cNvSpPr/>
            <p:nvPr/>
          </p:nvSpPr>
          <p:spPr>
            <a:xfrm>
              <a:off x="4065066" y="2027036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3" name="Gerade Verbindung 12"/>
            <p:cNvSpPr/>
            <p:nvPr/>
          </p:nvSpPr>
          <p:spPr>
            <a:xfrm>
              <a:off x="4093029" y="2027036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4" name="Gerade Verbindung 13"/>
            <p:cNvSpPr/>
            <p:nvPr/>
          </p:nvSpPr>
          <p:spPr>
            <a:xfrm>
              <a:off x="4121564" y="2027036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5" name="Gerade Verbindung 14"/>
            <p:cNvSpPr/>
            <p:nvPr/>
          </p:nvSpPr>
          <p:spPr>
            <a:xfrm flipV="1">
              <a:off x="4064495" y="3983990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6" name="Gerade Verbindung 15"/>
            <p:cNvSpPr/>
            <p:nvPr/>
          </p:nvSpPr>
          <p:spPr>
            <a:xfrm flipH="1" flipV="1">
              <a:off x="3635909" y="3983990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7" name="Gerade Verbindung 16"/>
            <p:cNvSpPr/>
            <p:nvPr/>
          </p:nvSpPr>
          <p:spPr>
            <a:xfrm flipH="1" flipV="1">
              <a:off x="3322603" y="3983990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8" name="Gerade Verbindung 17"/>
            <p:cNvSpPr/>
            <p:nvPr/>
          </p:nvSpPr>
          <p:spPr>
            <a:xfrm flipH="1" flipV="1">
              <a:off x="2866054" y="3983990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9" name="Gerade Verbindung 18"/>
            <p:cNvSpPr/>
            <p:nvPr/>
          </p:nvSpPr>
          <p:spPr>
            <a:xfrm flipV="1">
              <a:off x="4064495" y="3983990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0" name="Gerade Verbindung 19"/>
            <p:cNvSpPr/>
            <p:nvPr/>
          </p:nvSpPr>
          <p:spPr>
            <a:xfrm flipV="1">
              <a:off x="4065066" y="3983990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1" name="Gerade Verbindung 20"/>
            <p:cNvSpPr/>
            <p:nvPr/>
          </p:nvSpPr>
          <p:spPr>
            <a:xfrm flipV="1">
              <a:off x="4093029" y="3983990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2" name="Gerade Verbindung 21"/>
            <p:cNvSpPr/>
            <p:nvPr/>
          </p:nvSpPr>
          <p:spPr>
            <a:xfrm flipV="1">
              <a:off x="4121564" y="3983990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3" name="Gerade Verbindung 22"/>
            <p:cNvSpPr/>
            <p:nvPr/>
          </p:nvSpPr>
          <p:spPr>
            <a:xfrm>
              <a:off x="2466574" y="2993433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4" name="Gerade Verbindung 23"/>
            <p:cNvSpPr/>
            <p:nvPr/>
          </p:nvSpPr>
          <p:spPr>
            <a:xfrm>
              <a:off x="2466574" y="3355832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5" name="Gerade Verbindung 24"/>
            <p:cNvSpPr/>
            <p:nvPr/>
          </p:nvSpPr>
          <p:spPr>
            <a:xfrm>
              <a:off x="2466574" y="3718230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6" name="Gerade Verbindung 25"/>
            <p:cNvSpPr/>
            <p:nvPr/>
          </p:nvSpPr>
          <p:spPr>
            <a:xfrm flipH="1">
              <a:off x="5405607" y="2993433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7" name="Gerade Verbindung 26"/>
            <p:cNvSpPr/>
            <p:nvPr/>
          </p:nvSpPr>
          <p:spPr>
            <a:xfrm flipH="1">
              <a:off x="5405607" y="3355832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8" name="Gerade Verbindung 27"/>
            <p:cNvSpPr/>
            <p:nvPr/>
          </p:nvSpPr>
          <p:spPr>
            <a:xfrm flipH="1">
              <a:off x="5405607" y="3718230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9" name="Gerade Verbindung 28"/>
            <p:cNvSpPr/>
            <p:nvPr/>
          </p:nvSpPr>
          <p:spPr>
            <a:xfrm>
              <a:off x="2438039" y="2027036"/>
              <a:ext cx="4565490" cy="0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0" name="Gerade Verbindung 29"/>
            <p:cNvSpPr/>
            <p:nvPr/>
          </p:nvSpPr>
          <p:spPr>
            <a:xfrm flipV="1">
              <a:off x="5833621" y="2027036"/>
              <a:ext cx="0" cy="1691195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1" name="Gerade Verbindung 30"/>
            <p:cNvSpPr/>
            <p:nvPr/>
          </p:nvSpPr>
          <p:spPr>
            <a:xfrm flipV="1">
              <a:off x="2438039" y="2027036"/>
              <a:ext cx="28534" cy="2657592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2" name="Gerade Verbindung 31"/>
            <p:cNvSpPr/>
            <p:nvPr/>
          </p:nvSpPr>
          <p:spPr>
            <a:xfrm flipH="1">
              <a:off x="2438039" y="4684627"/>
              <a:ext cx="1712059" cy="0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7003530" y="1637206"/>
              <a:ext cx="1284045" cy="911378"/>
            </a:xfrm>
            <a:prstGeom prst="rect">
              <a:avLst/>
            </a:prstGeom>
            <a:noFill/>
            <a:ln w="36000">
              <a:solidFill>
                <a:srgbClr val="000000"/>
              </a:solidFill>
              <a:prstDash val="solid"/>
            </a:ln>
          </p:spPr>
          <p:txBody>
            <a:bodyPr lIns="18000" tIns="18000" rIns="18000" bIns="18000" anchor="ctr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buNone/>
                <a:tabLst/>
              </a:pPr>
              <a:r>
                <a:rPr lang="en-GB" sz="2100" b="0" i="1" u="none" strike="noStrike" kern="1200" dirty="0">
                  <a:ln>
                    <a:noFill/>
                  </a:ln>
                  <a:latin typeface="Liberation Sans" pitchFamily="18"/>
                  <a:ea typeface="WenQuanYi Micro Hei" pitchFamily="2"/>
                  <a:cs typeface="Lohit Hindi" pitchFamily="2"/>
                </a:rPr>
                <a:t>From CMX</a:t>
              </a:r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583309" y="3019525"/>
              <a:ext cx="1055770" cy="1061103"/>
            </a:xfrm>
            <a:prstGeom prst="rect">
              <a:avLst/>
            </a:prstGeom>
            <a:noFill/>
            <a:ln w="36000">
              <a:solidFill>
                <a:srgbClr val="000000"/>
              </a:solidFill>
              <a:prstDash val="solid"/>
            </a:ln>
          </p:spPr>
          <p:txBody>
            <a:bodyPr lIns="18000" tIns="18000" rIns="18000" bIns="18000" anchor="ctr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buNone/>
                <a:tabLst/>
              </a:pPr>
              <a:r>
                <a:rPr lang="en-GB" sz="2100" b="0" i="1" u="none" strike="noStrike" kern="1200">
                  <a:ln>
                    <a:noFill/>
                  </a:ln>
                  <a:latin typeface="Liberation Sans" pitchFamily="18"/>
                  <a:ea typeface="WenQuanYi Micro Hei" pitchFamily="2"/>
                  <a:cs typeface="Lohit Hindi" pitchFamily="2"/>
                </a:rPr>
                <a:t>To CTP</a:t>
              </a:r>
            </a:p>
          </p:txBody>
        </p:sp>
      </p:grpSp>
      <p:sp>
        <p:nvSpPr>
          <p:cNvPr id="40" name="Inhaltsplatzhalter 2"/>
          <p:cNvSpPr>
            <a:spLocks noGrp="1"/>
          </p:cNvSpPr>
          <p:nvPr>
            <p:ph idx="1"/>
          </p:nvPr>
        </p:nvSpPr>
        <p:spPr>
          <a:xfrm>
            <a:off x="-1" y="836712"/>
            <a:ext cx="4120854" cy="56641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Design goal : </a:t>
            </a:r>
            <a:r>
              <a:rPr lang="en-GB" dirty="0" smtClean="0"/>
              <a:t>Keep compact, with short traces and no on-board signal </a:t>
            </a:r>
            <a:r>
              <a:rPr lang="en-GB" dirty="0" smtClean="0"/>
              <a:t>duplication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>
                <a:sym typeface="Wingdings" pitchFamily="2" charset="2"/>
              </a:rPr>
              <a:t>require: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2 processor</a:t>
            </a:r>
            <a:r>
              <a:rPr lang="en-GB" dirty="0" smtClean="0"/>
              <a:t> FPGAs </a:t>
            </a:r>
            <a:br>
              <a:rPr lang="en-GB" dirty="0" smtClean="0"/>
            </a:br>
            <a:r>
              <a:rPr lang="en-GB" dirty="0" smtClean="0"/>
              <a:t>A</a:t>
            </a:r>
            <a:r>
              <a:rPr lang="en-GB" dirty="0" smtClean="0"/>
              <a:t>, </a:t>
            </a:r>
            <a:r>
              <a:rPr lang="en-GB" dirty="0" smtClean="0"/>
              <a:t>B: XC7V485T 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XC7V690T </a:t>
            </a:r>
            <a:endParaRPr lang="en-GB" dirty="0"/>
          </a:p>
          <a:p>
            <a:r>
              <a:rPr lang="en-GB" dirty="0" smtClean="0"/>
              <a:t>High-density </a:t>
            </a:r>
            <a:r>
              <a:rPr lang="en-GB" dirty="0" smtClean="0"/>
              <a:t>mid-</a:t>
            </a:r>
            <a:br>
              <a:rPr lang="en-GB" dirty="0" smtClean="0"/>
            </a:br>
            <a:r>
              <a:rPr lang="en-GB" dirty="0" smtClean="0"/>
              <a:t>board o/e </a:t>
            </a:r>
            <a:r>
              <a:rPr lang="en-GB" dirty="0"/>
              <a:t>converters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miniPOD</a:t>
            </a:r>
            <a:r>
              <a:rPr lang="en-GB" dirty="0" smtClean="0"/>
              <a:t>) </a:t>
            </a:r>
          </a:p>
          <a:p>
            <a:r>
              <a:rPr lang="en-GB" dirty="0" smtClean="0"/>
              <a:t>High density fibre </a:t>
            </a:r>
            <a:r>
              <a:rPr lang="en-GB" dirty="0" smtClean="0"/>
              <a:t>plant</a:t>
            </a:r>
          </a:p>
          <a:p>
            <a:r>
              <a:rPr lang="en-GB" dirty="0" smtClean="0"/>
              <a:t>Controller </a:t>
            </a:r>
            <a:r>
              <a:rPr lang="en-GB" dirty="0"/>
              <a:t>XC7K325T (C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41" name="Gerade Verbindung mit Pfeil 40"/>
          <p:cNvCxnSpPr/>
          <p:nvPr/>
        </p:nvCxnSpPr>
        <p:spPr>
          <a:xfrm flipV="1">
            <a:off x="3779912" y="4869160"/>
            <a:ext cx="1512168" cy="936104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V="1">
            <a:off x="2915816" y="3701784"/>
            <a:ext cx="2525325" cy="286331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 flipV="1">
            <a:off x="4061124" y="4869160"/>
            <a:ext cx="2385426" cy="936104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3059832" y="4198093"/>
            <a:ext cx="2002585" cy="671067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Inhaltsplatzhalter 2"/>
          <p:cNvSpPr txBox="1">
            <a:spLocks/>
          </p:cNvSpPr>
          <p:nvPr/>
        </p:nvSpPr>
        <p:spPr>
          <a:xfrm>
            <a:off x="4716016" y="1317677"/>
            <a:ext cx="4150020" cy="32411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Form factor : </a:t>
            </a:r>
            <a:r>
              <a:rPr lang="en-GB" dirty="0" err="1" smtClean="0"/>
              <a:t>advancedTCA</a:t>
            </a:r>
            <a:endParaRPr lang="en-GB" dirty="0" smtClean="0"/>
          </a:p>
          <a:p>
            <a:pPr marL="0" indent="0">
              <a:buFont typeface="Arial" pitchFamily="34" charset="0"/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Font typeface="Arial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71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numerology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Real-time input links: maximum bandwidth available on market: 160 *13Gb/s links per two FPGAs</a:t>
            </a:r>
          </a:p>
          <a:p>
            <a:r>
              <a:rPr lang="en-GB" dirty="0" smtClean="0"/>
              <a:t>All links supplied from fibres, with 48-way connectors that fits 4 connectors</a:t>
            </a:r>
          </a:p>
          <a:p>
            <a:r>
              <a:rPr lang="en-GB" dirty="0" smtClean="0"/>
              <a:t>Processor-to-processor bandwidth maximised (230 Gb/s)</a:t>
            </a:r>
          </a:p>
          <a:p>
            <a:r>
              <a:rPr lang="en-GB" dirty="0" smtClean="0"/>
              <a:t>Real-time output optical 24 * 6.4 Gb/s +</a:t>
            </a:r>
          </a:p>
          <a:p>
            <a:r>
              <a:rPr lang="en-GB" dirty="0" smtClean="0"/>
              <a:t>Electrical real-time path: 44 diff pairs total (1 bank per FPGA)</a:t>
            </a:r>
          </a:p>
          <a:p>
            <a:r>
              <a:rPr lang="en-GB" dirty="0" smtClean="0"/>
              <a:t>Minimum 1 DAQ and ROI link each. Optional 12 fibres </a:t>
            </a:r>
            <a:r>
              <a:rPr lang="en-GB" dirty="0" err="1" smtClean="0"/>
              <a:t>miniPod</a:t>
            </a:r>
            <a:r>
              <a:rPr lang="en-GB" dirty="0" smtClean="0"/>
              <a:t> (?)</a:t>
            </a:r>
          </a:p>
          <a:p>
            <a:endParaRPr lang="en-GB" dirty="0"/>
          </a:p>
          <a:p>
            <a:r>
              <a:rPr lang="en-GB" dirty="0" smtClean="0"/>
              <a:t>Link count on prototype to be decided now: 112 v. 180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52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Floor plan, so far…</a:t>
            </a:r>
            <a:endParaRPr lang="en-GB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277" y="785813"/>
            <a:ext cx="5499446" cy="5715000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614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 and in 3-d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80728"/>
            <a:ext cx="7770415" cy="5299893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525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PCB status and components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Detailed design under way</a:t>
            </a:r>
          </a:p>
          <a:p>
            <a:r>
              <a:rPr lang="en-GB" dirty="0" smtClean="0"/>
              <a:t>FPGAs (production silicon) available end 2012 / early 2013</a:t>
            </a:r>
          </a:p>
          <a:p>
            <a:r>
              <a:rPr lang="en-GB" dirty="0" smtClean="0"/>
              <a:t>Initial module(s) using engineering samples</a:t>
            </a:r>
          </a:p>
          <a:p>
            <a:r>
              <a:rPr lang="en-GB" dirty="0" err="1" smtClean="0"/>
              <a:t>Opto</a:t>
            </a:r>
            <a:r>
              <a:rPr lang="en-GB" dirty="0" smtClean="0"/>
              <a:t> transceivers to be ordered *now*</a:t>
            </a:r>
          </a:p>
          <a:p>
            <a:r>
              <a:rPr lang="en-GB" dirty="0" smtClean="0"/>
              <a:t>Samples of fibre assemblies (48-way) to be ordered  *now*</a:t>
            </a:r>
          </a:p>
          <a:p>
            <a:r>
              <a:rPr lang="en-GB" dirty="0" smtClean="0"/>
              <a:t>Lead times seem reasonable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Opto</a:t>
            </a:r>
            <a:r>
              <a:rPr lang="en-GB" dirty="0" smtClean="0"/>
              <a:t> </a:t>
            </a:r>
            <a:r>
              <a:rPr lang="en-GB" dirty="0"/>
              <a:t>modules : single manufacturer, NDA on docs</a:t>
            </a:r>
          </a:p>
          <a:p>
            <a:r>
              <a:rPr lang="en-GB" dirty="0"/>
              <a:t>Choice of device types</a:t>
            </a:r>
          </a:p>
          <a:p>
            <a:pPr lvl="1"/>
            <a:r>
              <a:rPr lang="en-GB" dirty="0"/>
              <a:t>Round ribbon vs. </a:t>
            </a:r>
            <a:r>
              <a:rPr lang="en-GB" dirty="0">
                <a:solidFill>
                  <a:srgbClr val="0AFC44"/>
                </a:solidFill>
              </a:rPr>
              <a:t>bare (flat) fibre ribbon</a:t>
            </a:r>
          </a:p>
          <a:p>
            <a:pPr lvl="1"/>
            <a:r>
              <a:rPr lang="en-GB" dirty="0"/>
              <a:t>No heat sink vs. </a:t>
            </a:r>
            <a:r>
              <a:rPr lang="en-GB" dirty="0">
                <a:solidFill>
                  <a:srgbClr val="0AFC44"/>
                </a:solidFill>
              </a:rPr>
              <a:t>heat sink</a:t>
            </a:r>
          </a:p>
          <a:p>
            <a:pPr marL="0" indent="0">
              <a:buNone/>
            </a:pPr>
            <a:r>
              <a:rPr lang="en-GB" dirty="0"/>
              <a:t>Fibre assemblies : probably several manufacturers, documents on the web</a:t>
            </a:r>
          </a:p>
          <a:p>
            <a:r>
              <a:rPr lang="en-GB" dirty="0"/>
              <a:t>Choice of # fibres per POD connector </a:t>
            </a:r>
            <a:r>
              <a:rPr lang="en-GB" dirty="0">
                <a:solidFill>
                  <a:srgbClr val="0AFC44"/>
                </a:solidFill>
              </a:rPr>
              <a:t>48</a:t>
            </a:r>
          </a:p>
          <a:p>
            <a:pPr lvl="1"/>
            <a:r>
              <a:rPr lang="en-GB" dirty="0"/>
              <a:t>Choice of Round ribbon vs. </a:t>
            </a:r>
            <a:r>
              <a:rPr lang="en-GB" dirty="0">
                <a:solidFill>
                  <a:srgbClr val="0AFC44"/>
                </a:solidFill>
              </a:rPr>
              <a:t>bare (flat) fibre ribbon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Need to make sure fibre assemblies actually fit the modules </a:t>
            </a:r>
          </a:p>
          <a:p>
            <a:pPr marL="0" indent="0">
              <a:buNone/>
            </a:pPr>
            <a:endParaRPr lang="en-GB" dirty="0">
              <a:solidFill>
                <a:srgbClr val="0AFC44"/>
              </a:solidFill>
            </a:endParaRPr>
          </a:p>
          <a:p>
            <a:pPr marL="0" indent="0">
              <a:buNone/>
            </a:pPr>
            <a:r>
              <a:rPr lang="en-GB" dirty="0"/>
              <a:t>MPO/MTP connector - define gender :</a:t>
            </a:r>
            <a:r>
              <a:rPr lang="en-GB" dirty="0">
                <a:solidFill>
                  <a:srgbClr val="0AFC44"/>
                </a:solidFill>
              </a:rPr>
              <a:t> male connector on processor side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633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(</a:t>
            </a:r>
            <a:r>
              <a:rPr lang="en-GB" dirty="0" smtClean="0"/>
              <a:t>not so) randomly picked comments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Assignment of fibre links, if prototype device is smaller than production</a:t>
            </a:r>
          </a:p>
          <a:p>
            <a:r>
              <a:rPr lang="en-GB" dirty="0" smtClean="0"/>
              <a:t>smaller number of PODs, all fully populated</a:t>
            </a:r>
          </a:p>
          <a:p>
            <a:r>
              <a:rPr lang="en-GB" dirty="0" smtClean="0"/>
              <a:t>Use 690T-ES devices rather than 485T production silicon</a:t>
            </a:r>
          </a:p>
          <a:p>
            <a:pPr lvl="1"/>
            <a:r>
              <a:rPr lang="en-GB" dirty="0" smtClean="0"/>
              <a:t>Initial prototype is 485T ES anyway</a:t>
            </a:r>
          </a:p>
          <a:p>
            <a:pPr lvl="1"/>
            <a:r>
              <a:rPr lang="en-GB" dirty="0" smtClean="0"/>
              <a:t>Engineering silicon performance not guaranteed</a:t>
            </a:r>
            <a:endParaRPr lang="en-GB" dirty="0"/>
          </a:p>
          <a:p>
            <a:pPr lvl="1"/>
            <a:r>
              <a:rPr lang="en-GB" dirty="0" smtClean="0"/>
              <a:t>Lead time expected similar</a:t>
            </a:r>
          </a:p>
          <a:p>
            <a:pPr lvl="1"/>
            <a:r>
              <a:rPr lang="en-GB" dirty="0" smtClean="0"/>
              <a:t>Can afford only one such 160-channel prototype module (or 2 485T based). All other money is CORE</a:t>
            </a:r>
          </a:p>
          <a:p>
            <a:pPr marL="0" indent="0">
              <a:buNone/>
            </a:pPr>
            <a:r>
              <a:rPr lang="en-GB" dirty="0" smtClean="0"/>
              <a:t>RTDP line rate</a:t>
            </a:r>
          </a:p>
          <a:p>
            <a:r>
              <a:rPr lang="en-GB" dirty="0" smtClean="0"/>
              <a:t>Make sure all links are able to operate at 6.4 and 10 Gb/s. 13 Gb/s optional. Depends on maximum </a:t>
            </a:r>
            <a:r>
              <a:rPr lang="en-GB" dirty="0" err="1" smtClean="0"/>
              <a:t>miniPOD</a:t>
            </a:r>
            <a:r>
              <a:rPr lang="en-GB" dirty="0" smtClean="0"/>
              <a:t> rate.</a:t>
            </a:r>
          </a:p>
          <a:p>
            <a:r>
              <a:rPr lang="en-GB" dirty="0" smtClean="0"/>
              <a:t>Line rate gap for 485T. 9.6Gb/s impossible !</a:t>
            </a:r>
          </a:p>
          <a:p>
            <a:pPr marL="0" indent="0">
              <a:buNone/>
            </a:pPr>
            <a:r>
              <a:rPr lang="en-GB" dirty="0" smtClean="0"/>
              <a:t>Electrical real-time I/O</a:t>
            </a:r>
          </a:p>
          <a:p>
            <a:r>
              <a:rPr lang="en-GB" dirty="0" smtClean="0"/>
              <a:t>Define required bandwidth: sum of chip-to-chip and module-to- module I/O is a constant ! So far 44 external lanes envisaged.</a:t>
            </a:r>
          </a:p>
          <a:p>
            <a:pPr marL="0" indent="0">
              <a:buNone/>
            </a:pPr>
            <a:r>
              <a:rPr lang="en-GB" dirty="0" smtClean="0"/>
              <a:t>ROI/DAQ bandwidth</a:t>
            </a:r>
          </a:p>
          <a:p>
            <a:r>
              <a:rPr lang="en-GB" dirty="0" smtClean="0"/>
              <a:t>Decide </a:t>
            </a:r>
            <a:r>
              <a:rPr lang="en-GB" b="1" dirty="0" smtClean="0"/>
              <a:t>now</a:t>
            </a:r>
            <a:r>
              <a:rPr lang="en-GB" dirty="0" smtClean="0"/>
              <a:t> what’s required</a:t>
            </a:r>
          </a:p>
          <a:p>
            <a:r>
              <a:rPr lang="en-GB" dirty="0" smtClean="0"/>
              <a:t>Ready to add </a:t>
            </a:r>
            <a:r>
              <a:rPr lang="en-GB" dirty="0" err="1" smtClean="0"/>
              <a:t>miniPOD</a:t>
            </a:r>
            <a:r>
              <a:rPr lang="en-GB" dirty="0" smtClean="0"/>
              <a:t> (12 channels)</a:t>
            </a:r>
          </a:p>
          <a:p>
            <a:r>
              <a:rPr lang="en-GB" dirty="0" smtClean="0"/>
              <a:t>All V7 compatible rates acceptable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03124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558</Words>
  <Application>Microsoft Office PowerPoint</Application>
  <PresentationFormat>Bildschirmpräsentation (4:3)</PresentationFormat>
  <Paragraphs>125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Larissa-Design</vt:lpstr>
      <vt:lpstr>L1Topo review  www.staff.uni-mainz.de/uschaefe/browsable/L1Calo/Topo</vt:lpstr>
      <vt:lpstr>Intro – LVL-1 2013/14</vt:lpstr>
      <vt:lpstr>Intro</vt:lpstr>
      <vt:lpstr>Floor plan, critical components…</vt:lpstr>
      <vt:lpstr>numerology</vt:lpstr>
      <vt:lpstr>Floor plan, so far…</vt:lpstr>
      <vt:lpstr>… and in 3-d</vt:lpstr>
      <vt:lpstr>PCB status and components</vt:lpstr>
      <vt:lpstr>(not so) randomly picked comments</vt:lpstr>
      <vt:lpstr>comments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738</cp:revision>
  <cp:lastPrinted>2012-06-11T18:58:05Z</cp:lastPrinted>
  <dcterms:created xsi:type="dcterms:W3CDTF">2009-12-08T11:59:40Z</dcterms:created>
  <dcterms:modified xsi:type="dcterms:W3CDTF">2012-06-12T10:47:47Z</dcterms:modified>
</cp:coreProperties>
</file>