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0" r:id="rId2"/>
    <p:sldId id="376" r:id="rId3"/>
    <p:sldId id="371" r:id="rId4"/>
    <p:sldId id="365" r:id="rId5"/>
    <p:sldId id="367" r:id="rId6"/>
    <p:sldId id="370" r:id="rId7"/>
    <p:sldId id="377" r:id="rId8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71" d="100"/>
          <a:sy n="71" d="100"/>
        </p:scale>
        <p:origin x="-120" y="-162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S-L1Calo upstream links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architecture -- interfaces -- technology</a:t>
            </a: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dirty="0" smtClean="0"/>
              <a:t>what we got : current L1Calo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2000" dirty="0" smtClean="0"/>
              <a:t>L1Calo real-time data path spanning 3 types of processor modules: </a:t>
            </a:r>
          </a:p>
          <a:p>
            <a:pPr lvl="1"/>
            <a:r>
              <a:rPr lang="en-GB" sz="2000" dirty="0" smtClean="0"/>
              <a:t>pre-processor (mixed signal) operating on a granularity of .1[</a:t>
            </a:r>
            <a:r>
              <a:rPr lang="en-GB" sz="2000" dirty="0" smtClean="0">
                <a:sym typeface="Symbol"/>
              </a:rPr>
              <a:t></a:t>
            </a:r>
            <a:r>
              <a:rPr lang="en-GB" sz="2000" dirty="0" smtClean="0"/>
              <a:t>]</a:t>
            </a:r>
            <a:r>
              <a:rPr lang="en-GB" sz="2000" dirty="0" smtClean="0">
                <a:sym typeface="Symbol"/>
              </a:rPr>
              <a:t></a:t>
            </a:r>
            <a:r>
              <a:rPr lang="en-GB" sz="2000" dirty="0" smtClean="0"/>
              <a:t>.1[</a:t>
            </a:r>
            <a:r>
              <a:rPr lang="en-GB" sz="2000" dirty="0" smtClean="0">
                <a:sym typeface="Symbol"/>
              </a:rPr>
              <a:t>]  (</a:t>
            </a:r>
            <a:r>
              <a:rPr lang="en-GB" sz="2000" dirty="0" err="1" smtClean="0">
                <a:sym typeface="Symbol"/>
              </a:rPr>
              <a:t>e,h</a:t>
            </a:r>
            <a:r>
              <a:rPr lang="en-GB" sz="2000" dirty="0" smtClean="0">
                <a:sym typeface="Symbol"/>
              </a:rPr>
              <a:t>)</a:t>
            </a:r>
            <a:endParaRPr lang="en-GB" sz="2000" dirty="0" smtClean="0"/>
          </a:p>
          <a:p>
            <a:pPr lvl="1"/>
            <a:r>
              <a:rPr lang="en-GB" sz="2000" dirty="0" smtClean="0"/>
              <a:t>digital processors : CP and JEP consisting of processor modules and merger modules delivering results to </a:t>
            </a:r>
            <a:r>
              <a:rPr lang="en-GB" sz="2000" dirty="0" smtClean="0"/>
              <a:t>CTP. </a:t>
            </a:r>
          </a:p>
          <a:p>
            <a:pPr lvl="1"/>
            <a:r>
              <a:rPr lang="en-GB" sz="2000" dirty="0" smtClean="0"/>
              <a:t>‘Phi quadrant architecture’</a:t>
            </a:r>
            <a:endParaRPr lang="en-GB" sz="2000" dirty="0" smtClean="0"/>
          </a:p>
          <a:p>
            <a:r>
              <a:rPr lang="en-GB" sz="2000" dirty="0" smtClean="0"/>
              <a:t>Algorithms:</a:t>
            </a:r>
          </a:p>
          <a:p>
            <a:pPr lvl="1"/>
            <a:r>
              <a:rPr lang="en-GB" sz="2000" dirty="0" smtClean="0"/>
              <a:t>bunch crossing </a:t>
            </a:r>
            <a:r>
              <a:rPr lang="en-GB" sz="2000" dirty="0" smtClean="0"/>
              <a:t>identification, data conditioning (gain, threshold) and </a:t>
            </a:r>
            <a:r>
              <a:rPr lang="en-GB" sz="2000" dirty="0" smtClean="0"/>
              <a:t>compression </a:t>
            </a:r>
            <a:r>
              <a:rPr lang="en-GB" sz="2000" dirty="0" smtClean="0"/>
              <a:t>(</a:t>
            </a:r>
            <a:r>
              <a:rPr lang="en-GB" sz="2000" dirty="0" smtClean="0"/>
              <a:t>“</a:t>
            </a:r>
            <a:r>
              <a:rPr lang="en-GB" sz="2000" dirty="0" err="1" smtClean="0"/>
              <a:t>BCmux</a:t>
            </a:r>
            <a:r>
              <a:rPr lang="en-GB" sz="2000" dirty="0" smtClean="0"/>
              <a:t>”) </a:t>
            </a:r>
            <a:r>
              <a:rPr lang="en-GB" sz="2000" dirty="0" smtClean="0"/>
              <a:t>on the pre-processors</a:t>
            </a:r>
          </a:p>
          <a:p>
            <a:pPr lvl="1"/>
            <a:r>
              <a:rPr lang="en-GB" sz="2000" dirty="0" smtClean="0"/>
              <a:t>feature extraction: global variables and localized objects </a:t>
            </a:r>
          </a:p>
          <a:p>
            <a:pPr lvl="2"/>
            <a:r>
              <a:rPr lang="en-GB" sz="2000" dirty="0" smtClean="0"/>
              <a:t>sliding window algorithm requires a lateral environment of</a:t>
            </a:r>
            <a:br>
              <a:rPr lang="en-GB" sz="2000" dirty="0" smtClean="0"/>
            </a:br>
            <a:r>
              <a:rPr lang="en-GB" sz="2000" dirty="0" smtClean="0"/>
              <a:t>.6 in </a:t>
            </a:r>
            <a:r>
              <a:rPr lang="en-GB" sz="2000" dirty="0" smtClean="0">
                <a:sym typeface="Symbol"/>
              </a:rPr>
              <a:t> and  </a:t>
            </a:r>
            <a:r>
              <a:rPr lang="en-GB" sz="2000" dirty="0" smtClean="0"/>
              <a:t>for  jets   (6 channels) </a:t>
            </a:r>
            <a:br>
              <a:rPr lang="en-GB" sz="2000" dirty="0" smtClean="0"/>
            </a:br>
            <a:r>
              <a:rPr lang="en-GB" sz="2000" dirty="0" smtClean="0"/>
              <a:t>.3 in </a:t>
            </a:r>
            <a:r>
              <a:rPr lang="en-GB" sz="2000" dirty="0" smtClean="0">
                <a:sym typeface="Symbol"/>
              </a:rPr>
              <a:t> and  </a:t>
            </a:r>
            <a:r>
              <a:rPr lang="en-GB" sz="2000" dirty="0" smtClean="0"/>
              <a:t>for  </a:t>
            </a:r>
            <a:r>
              <a:rPr lang="en-GB" sz="2000" dirty="0" smtClean="0">
                <a:sym typeface="Symbol"/>
              </a:rPr>
              <a:t>,     (3 channels)</a:t>
            </a:r>
            <a:r>
              <a:rPr lang="en-GB" sz="2000" dirty="0" smtClean="0"/>
              <a:t> </a:t>
            </a:r>
          </a:p>
          <a:p>
            <a:pPr lvl="2"/>
            <a:r>
              <a:rPr lang="en-GB" sz="2000" dirty="0" smtClean="0"/>
              <a:t>upstream link replication (38%), backplane </a:t>
            </a:r>
            <a:r>
              <a:rPr lang="en-GB" sz="2000" dirty="0" err="1" smtClean="0"/>
              <a:t>fanout</a:t>
            </a:r>
            <a:r>
              <a:rPr lang="en-GB" sz="2000" dirty="0" smtClean="0"/>
              <a:t> (75%)</a:t>
            </a:r>
          </a:p>
          <a:p>
            <a:pPr lvl="1"/>
            <a:r>
              <a:rPr lang="en-GB" sz="2000" dirty="0" smtClean="0"/>
              <a:t>feature reduction : Count objects passing energy thresholds</a:t>
            </a:r>
          </a:p>
          <a:p>
            <a:pPr lvl="1"/>
            <a:r>
              <a:rPr lang="en-GB" sz="2000" dirty="0" smtClean="0"/>
              <a:t>pass results to CTP for feature correlation</a:t>
            </a:r>
          </a:p>
          <a:p>
            <a:pPr>
              <a:buNone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different / similar on S-L1Calo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692151"/>
            <a:ext cx="8416925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A</a:t>
            </a:r>
            <a:r>
              <a:rPr lang="en-GB" sz="2000" dirty="0" smtClean="0"/>
              <a:t>lgorithms </a:t>
            </a:r>
            <a:r>
              <a:rPr lang="en-GB" sz="2000" dirty="0" smtClean="0"/>
              <a:t>not yet </a:t>
            </a:r>
            <a:r>
              <a:rPr lang="en-GB" sz="2000" dirty="0" smtClean="0"/>
              <a:t>defined in detail, </a:t>
            </a:r>
            <a:r>
              <a:rPr lang="en-GB" sz="2000" dirty="0" smtClean="0"/>
              <a:t>but assume baseline :</a:t>
            </a:r>
          </a:p>
          <a:p>
            <a:pPr>
              <a:buNone/>
            </a:pPr>
            <a:r>
              <a:rPr lang="en-GB" sz="2000" dirty="0" smtClean="0"/>
              <a:t>let’s have just more of the same : </a:t>
            </a:r>
            <a:r>
              <a:rPr lang="en-GB" sz="2000" dirty="0" smtClean="0"/>
              <a:t>sliding window algorithm, but </a:t>
            </a:r>
            <a:r>
              <a:rPr lang="en-GB" sz="2000" dirty="0" smtClean="0"/>
              <a:t>expect incoming optical links carrying data at finer granularity (.05</a:t>
            </a:r>
            <a:r>
              <a:rPr lang="en-GB" sz="2000" dirty="0" smtClean="0">
                <a:sym typeface="Symbol"/>
              </a:rPr>
              <a:t> </a:t>
            </a:r>
            <a:r>
              <a:rPr lang="en-GB" sz="2000" dirty="0" smtClean="0"/>
              <a:t>.</a:t>
            </a:r>
            <a:r>
              <a:rPr lang="en-GB" sz="2000" dirty="0" smtClean="0"/>
              <a:t>05), </a:t>
            </a:r>
            <a:r>
              <a:rPr lang="en-GB" sz="2000" dirty="0" smtClean="0"/>
              <a:t>and have more information available describing longitudinal shower profile (FE </a:t>
            </a:r>
            <a:r>
              <a:rPr lang="en-GB" sz="2000" dirty="0" smtClean="0"/>
              <a:t>feature </a:t>
            </a:r>
            <a:r>
              <a:rPr lang="en-GB" sz="2000" dirty="0" smtClean="0"/>
              <a:t>extraction). 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Some questions / issues :</a:t>
            </a:r>
          </a:p>
          <a:p>
            <a:r>
              <a:rPr lang="en-GB" sz="2000" dirty="0" smtClean="0"/>
              <a:t>route data such that they can be summed into trigger towers</a:t>
            </a:r>
            <a:endParaRPr lang="en-GB" sz="2000" dirty="0" smtClean="0"/>
          </a:p>
          <a:p>
            <a:r>
              <a:rPr lang="en-GB" sz="2000" dirty="0" smtClean="0"/>
              <a:t>think about </a:t>
            </a:r>
            <a:r>
              <a:rPr lang="en-GB" sz="2000" dirty="0" smtClean="0"/>
              <a:t>bunch crossing identification </a:t>
            </a:r>
            <a:r>
              <a:rPr lang="en-GB" sz="2000" dirty="0" smtClean="0"/>
              <a:t>/ pre-processing</a:t>
            </a:r>
            <a:endParaRPr lang="en-GB" sz="2000" dirty="0" smtClean="0"/>
          </a:p>
          <a:p>
            <a:r>
              <a:rPr lang="en-GB" sz="2000" dirty="0" smtClean="0"/>
              <a:t>jet size, and therefore sliding window algorithm lateral environment requirements won’t change : ~ .6 in </a:t>
            </a:r>
            <a:r>
              <a:rPr lang="en-GB" sz="2000" dirty="0" smtClean="0">
                <a:sym typeface="Symbol"/>
              </a:rPr>
              <a:t> and </a:t>
            </a:r>
            <a:br>
              <a:rPr lang="en-GB" sz="2000" dirty="0" smtClean="0">
                <a:sym typeface="Symbol"/>
              </a:rPr>
            </a:br>
            <a:r>
              <a:rPr lang="en-GB" sz="2000" dirty="0" smtClean="0">
                <a:sym typeface="Wingdings" pitchFamily="2" charset="2"/>
              </a:rPr>
              <a:t> fraction of duplicated channels will go up</a:t>
            </a:r>
          </a:p>
          <a:p>
            <a:endParaRPr lang="en-GB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GB" sz="2000" dirty="0" smtClean="0">
                <a:solidFill>
                  <a:srgbClr val="008000"/>
                </a:solidFill>
                <a:sym typeface="Wingdings" pitchFamily="2" charset="2"/>
              </a:rPr>
              <a:t>upstream replication (optical)</a:t>
            </a:r>
          </a:p>
          <a:p>
            <a:pPr>
              <a:buNone/>
            </a:pPr>
            <a:r>
              <a:rPr lang="en-GB" sz="2000" dirty="0" smtClean="0">
                <a:sym typeface="Wingdings" pitchFamily="2" charset="2"/>
              </a:rPr>
              <a:t>downstream replication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smtClean="0">
                <a:sym typeface="Wingdings" pitchFamily="2" charset="2"/>
              </a:rPr>
              <a:t>(electrical)</a:t>
            </a:r>
            <a:endParaRPr lang="en-GB" sz="2000" dirty="0" smtClean="0">
              <a:sym typeface="Symbol"/>
            </a:endParaRPr>
          </a:p>
          <a:p>
            <a:pPr>
              <a:buNone/>
            </a:pPr>
            <a:r>
              <a:rPr lang="en-GB" sz="2000" dirty="0" smtClean="0">
                <a:sym typeface="Symbol"/>
              </a:rPr>
              <a:t> </a:t>
            </a:r>
            <a:endParaRPr lang="en-GB" sz="2000" dirty="0" smtClean="0"/>
          </a:p>
          <a:p>
            <a:endParaRPr lang="en-GB" sz="2000" dirty="0" smtClean="0"/>
          </a:p>
        </p:txBody>
      </p:sp>
      <p:grpSp>
        <p:nvGrpSpPr>
          <p:cNvPr id="4" name="Gruppieren 3"/>
          <p:cNvGrpSpPr/>
          <p:nvPr/>
        </p:nvGrpSpPr>
        <p:grpSpPr>
          <a:xfrm>
            <a:off x="4803245" y="5450498"/>
            <a:ext cx="1175029" cy="451448"/>
            <a:chOff x="1339571" y="3684591"/>
            <a:chExt cx="1175029" cy="451448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803245" y="4861532"/>
            <a:ext cx="1175029" cy="451448"/>
            <a:chOff x="1339571" y="3684591"/>
            <a:chExt cx="1175029" cy="451448"/>
          </a:xfrm>
        </p:grpSpPr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4803245" y="6047998"/>
            <a:ext cx="1175029" cy="451448"/>
            <a:chOff x="1339571" y="3684591"/>
            <a:chExt cx="1175029" cy="451448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7682992" y="6047998"/>
            <a:ext cx="1172083" cy="451448"/>
            <a:chOff x="4360591" y="3830643"/>
            <a:chExt cx="1172083" cy="451448"/>
          </a:xfrm>
        </p:grpSpPr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805360" y="3830643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sink</a:t>
              </a:r>
              <a:endParaRPr lang="en-GB" sz="1400" dirty="0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360591" y="3830643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o/e</a:t>
              </a:r>
              <a:endParaRPr lang="en-GB" sz="1400" dirty="0"/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7682992" y="4861532"/>
            <a:ext cx="1172083" cy="451448"/>
            <a:chOff x="4360591" y="3830643"/>
            <a:chExt cx="1172083" cy="451448"/>
          </a:xfrm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4805360" y="3830643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sink</a:t>
              </a:r>
              <a:endParaRPr lang="en-GB" sz="1400" dirty="0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4360591" y="3830643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o/e</a:t>
              </a:r>
              <a:endParaRPr lang="en-GB" sz="1400" dirty="0"/>
            </a:p>
          </p:txBody>
        </p:sp>
      </p:grpSp>
      <p:cxnSp>
        <p:nvCxnSpPr>
          <p:cNvPr id="19" name="Gerade Verbindung mit Pfeil 18"/>
          <p:cNvCxnSpPr/>
          <p:nvPr/>
        </p:nvCxnSpPr>
        <p:spPr bwMode="auto">
          <a:xfrm rot="16200000" flipH="1">
            <a:off x="7830888" y="5387468"/>
            <a:ext cx="735018" cy="586041"/>
          </a:xfrm>
          <a:prstGeom prst="straightConnector1">
            <a:avLst/>
          </a:prstGeom>
          <a:noFill/>
          <a:ln w="5715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Gerade Verbindung mit Pfeil 19"/>
          <p:cNvCxnSpPr/>
          <p:nvPr/>
        </p:nvCxnSpPr>
        <p:spPr bwMode="auto">
          <a:xfrm rot="5400000" flipH="1" flipV="1">
            <a:off x="7830888" y="5387469"/>
            <a:ext cx="735018" cy="586041"/>
          </a:xfrm>
          <a:prstGeom prst="straightConnector1">
            <a:avLst/>
          </a:prstGeom>
          <a:noFill/>
          <a:ln w="5715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5978274" y="5082987"/>
            <a:ext cx="1704718" cy="426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5978274" y="6286013"/>
            <a:ext cx="1704718" cy="426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5978274" y="5680489"/>
            <a:ext cx="1704718" cy="36750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Gerade Verbindung mit Pfeil 23"/>
          <p:cNvCxnSpPr/>
          <p:nvPr/>
        </p:nvCxnSpPr>
        <p:spPr bwMode="auto">
          <a:xfrm flipV="1">
            <a:off x="5978274" y="5312979"/>
            <a:ext cx="1704718" cy="36750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8855075" y="6048002"/>
            <a:ext cx="444769" cy="4514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/>
              <a:t>e/o</a:t>
            </a:r>
            <a:endParaRPr lang="en-GB" sz="1400" dirty="0"/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8855075" y="4861535"/>
            <a:ext cx="444769" cy="4514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/>
              <a:t>e/o</a:t>
            </a:r>
            <a:endParaRPr lang="en-GB" sz="1400" dirty="0"/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9299844" y="5087256"/>
            <a:ext cx="476222" cy="1588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/>
          <p:cNvCxnSpPr/>
          <p:nvPr/>
        </p:nvCxnSpPr>
        <p:spPr bwMode="auto">
          <a:xfrm>
            <a:off x="9299844" y="6284425"/>
            <a:ext cx="476222" cy="1588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input do we need from frontend processors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Let’s assume we have ‘intelligent’ programmable data sources. </a:t>
            </a:r>
            <a:r>
              <a:rPr lang="en-GB" sz="2000" dirty="0" smtClean="0">
                <a:sym typeface="Wingdings" pitchFamily="2" charset="2"/>
              </a:rPr>
              <a:t> Have them</a:t>
            </a:r>
          </a:p>
          <a:p>
            <a:r>
              <a:rPr lang="en-GB" sz="2000" dirty="0" smtClean="0"/>
              <a:t>care about bunch crossing identification</a:t>
            </a:r>
          </a:p>
          <a:p>
            <a:pPr lvl="1"/>
            <a:r>
              <a:rPr lang="en-GB" sz="2000" dirty="0" smtClean="0"/>
              <a:t>per cell ? </a:t>
            </a:r>
          </a:p>
          <a:p>
            <a:pPr lvl="1"/>
            <a:r>
              <a:rPr lang="en-GB" sz="2000" dirty="0" smtClean="0"/>
              <a:t>per trigger tower ?</a:t>
            </a:r>
          </a:p>
          <a:p>
            <a:r>
              <a:rPr lang="en-GB" sz="2000" dirty="0" smtClean="0"/>
              <a:t>pre-sum and condition the data such that we can</a:t>
            </a:r>
          </a:p>
          <a:p>
            <a:pPr lvl="1"/>
            <a:r>
              <a:rPr lang="en-GB" sz="2000" dirty="0" smtClean="0"/>
              <a:t>optimize granularity (performance vs. environment)</a:t>
            </a:r>
          </a:p>
          <a:p>
            <a:pPr lvl="1"/>
            <a:r>
              <a:rPr lang="en-GB" sz="2000" dirty="0" smtClean="0"/>
              <a:t>optimize upstream link replication - ideally the copies are not exact copies of another link, but rather separately built streams (requires duplication of </a:t>
            </a:r>
            <a:r>
              <a:rPr lang="en-GB" sz="2000" dirty="0" err="1" smtClean="0"/>
              <a:t>serializer</a:t>
            </a:r>
            <a:r>
              <a:rPr lang="en-GB" sz="2000" dirty="0" smtClean="0"/>
              <a:t> in addition to duplication of e/o converter)</a:t>
            </a:r>
          </a:p>
          <a:p>
            <a:r>
              <a:rPr lang="en-GB" sz="2000" dirty="0" smtClean="0"/>
              <a:t>possibly have some “</a:t>
            </a:r>
            <a:r>
              <a:rPr lang="en-GB" sz="2000" dirty="0" err="1" smtClean="0"/>
              <a:t>BCmux</a:t>
            </a:r>
            <a:r>
              <a:rPr lang="en-GB" sz="2000" dirty="0" smtClean="0"/>
              <a:t>” style data compression on the links ? </a:t>
            </a:r>
          </a:p>
          <a:p>
            <a:r>
              <a:rPr lang="en-GB" sz="2000" dirty="0" smtClean="0"/>
              <a:t>transmit the data at convenient rates and formats over ‘standard’ </a:t>
            </a:r>
            <a:r>
              <a:rPr lang="en-GB" sz="2000" dirty="0" err="1" smtClean="0"/>
              <a:t>opto</a:t>
            </a:r>
            <a:r>
              <a:rPr lang="en-GB" sz="2000" dirty="0" smtClean="0"/>
              <a:t> links : today’s (affordable) technology is limited to 6 </a:t>
            </a:r>
            <a:r>
              <a:rPr lang="en-GB" sz="2000" dirty="0" err="1" smtClean="0"/>
              <a:t>Gb</a:t>
            </a:r>
            <a:r>
              <a:rPr lang="en-GB" sz="2000" dirty="0" smtClean="0"/>
              <a:t>/s per lane, but... 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technologies : </a:t>
            </a:r>
            <a:r>
              <a:rPr lang="en-GB" dirty="0" err="1" smtClean="0"/>
              <a:t>serdes</a:t>
            </a:r>
            <a:r>
              <a:rPr lang="en-GB" dirty="0" smtClean="0"/>
              <a:t> and o/e converters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3876" y="692150"/>
            <a:ext cx="8636000" cy="5937249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The need for high bandwidth data transmission, in particular for network processor applications, has brought us new and improved standards on paper and on silicon.</a:t>
            </a:r>
            <a:endParaRPr lang="en-GB" sz="2000" dirty="0"/>
          </a:p>
          <a:p>
            <a:r>
              <a:rPr lang="en-GB" sz="2000" dirty="0" smtClean="0"/>
              <a:t>link speeds on existent high volume products scaling up now (SAS2.0/SATA3.0 @ 6 </a:t>
            </a:r>
            <a:r>
              <a:rPr lang="en-GB" sz="2000" dirty="0" err="1" smtClean="0"/>
              <a:t>Gb</a:t>
            </a:r>
            <a:r>
              <a:rPr lang="en-GB" sz="2000" dirty="0" smtClean="0"/>
              <a:t>/s electrical)</a:t>
            </a:r>
          </a:p>
          <a:p>
            <a:r>
              <a:rPr lang="en-GB" sz="2000" dirty="0" smtClean="0"/>
              <a:t>network processor protocols (Interlaken / SPAUI / SPI-S) build on scalable high speed link definitions OIF-CEI-6G, -11G, -</a:t>
            </a:r>
            <a:r>
              <a:rPr lang="en-GB" sz="2000" dirty="0" smtClean="0"/>
              <a:t>25G</a:t>
            </a:r>
          </a:p>
          <a:p>
            <a:r>
              <a:rPr lang="en-GB" sz="2000" dirty="0" smtClean="0"/>
              <a:t>100 </a:t>
            </a:r>
            <a:r>
              <a:rPr lang="en-GB" sz="2000" dirty="0" err="1" smtClean="0"/>
              <a:t>GbE</a:t>
            </a:r>
            <a:r>
              <a:rPr lang="en-GB" sz="2000" dirty="0" smtClean="0"/>
              <a:t> using up to 25 </a:t>
            </a:r>
            <a:r>
              <a:rPr lang="en-GB" sz="2000" dirty="0" err="1" smtClean="0"/>
              <a:t>Gb</a:t>
            </a:r>
            <a:r>
              <a:rPr lang="en-GB" sz="2000" dirty="0" smtClean="0"/>
              <a:t>/s lanes</a:t>
            </a:r>
            <a:r>
              <a:rPr lang="en-GB" sz="2000" dirty="0" smtClean="0"/>
              <a:t> </a:t>
            </a:r>
            <a:endParaRPr lang="en-GB" sz="2000" dirty="0" smtClean="0"/>
          </a:p>
          <a:p>
            <a:r>
              <a:rPr lang="en-GB" sz="2000" dirty="0" smtClean="0"/>
              <a:t>FPGA on-chip links currently support up to 48 CEI-6G lanes (</a:t>
            </a:r>
            <a:r>
              <a:rPr lang="en-GB" sz="2000" dirty="0" err="1" smtClean="0"/>
              <a:t>ie</a:t>
            </a:r>
            <a:r>
              <a:rPr lang="en-GB" sz="2000" dirty="0" smtClean="0"/>
              <a:t>. aggregate bandwidth of 36 Gigabyte/s per FPGA)</a:t>
            </a:r>
          </a:p>
          <a:p>
            <a:r>
              <a:rPr lang="en-GB" sz="2000" dirty="0" smtClean="0"/>
              <a:t>parallel </a:t>
            </a:r>
            <a:r>
              <a:rPr lang="en-GB" sz="2000" dirty="0" err="1" smtClean="0"/>
              <a:t>opto</a:t>
            </a:r>
            <a:r>
              <a:rPr lang="en-GB" sz="2000" dirty="0" smtClean="0"/>
              <a:t> links (SNAP12/MSA) are available up to 10Gb/s per lane</a:t>
            </a:r>
          </a:p>
          <a:p>
            <a:r>
              <a:rPr lang="en-GB" sz="2000" dirty="0" smtClean="0"/>
              <a:t>low power (~1W) mid-board mount SNAP12 devices (fibre pig-tail) move O/E converters away from board edge so as to improve density, </a:t>
            </a:r>
            <a:r>
              <a:rPr lang="en-GB" sz="2000" dirty="0" err="1" smtClean="0"/>
              <a:t>routability</a:t>
            </a:r>
            <a:r>
              <a:rPr lang="en-GB" sz="2000" dirty="0" smtClean="0"/>
              <a:t>  and signal integrity</a:t>
            </a:r>
          </a:p>
          <a:p>
            <a:r>
              <a:rPr lang="en-GB" sz="2000" dirty="0" err="1" smtClean="0"/>
              <a:t>AdvancedTCA</a:t>
            </a:r>
            <a:r>
              <a:rPr lang="en-GB" sz="2000" dirty="0" smtClean="0"/>
              <a:t> allows to route 10Gb/s lanes on a backplane</a:t>
            </a:r>
          </a:p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sym typeface="Wingdings" pitchFamily="2" charset="2"/>
              </a:rPr>
              <a:t> 6Gb/s is certainly doable now , but</a:t>
            </a:r>
            <a:r>
              <a:rPr lang="en-GB" sz="2000" dirty="0" smtClean="0">
                <a:solidFill>
                  <a:srgbClr val="FF0000"/>
                </a:solidFill>
              </a:rPr>
              <a:t> we might be able to benefit from evolution if we avoid freezing the concept too soon...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example : re-do current L1Calo at finer granularity (</a:t>
            </a:r>
            <a:r>
              <a:rPr lang="en-GB" sz="2400" dirty="0" smtClean="0">
                <a:sym typeface="Symbol"/>
              </a:rPr>
              <a:t>2</a:t>
            </a:r>
            <a:r>
              <a:rPr lang="en-GB" sz="2400" baseline="30000" dirty="0" smtClean="0">
                <a:sym typeface="Symbol"/>
              </a:rPr>
              <a:t>3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692151"/>
            <a:ext cx="8416925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Sliding window processor, same concept, same partitioning... </a:t>
            </a:r>
          </a:p>
          <a:p>
            <a:r>
              <a:rPr lang="en-GB" sz="2000" dirty="0" smtClean="0"/>
              <a:t>assume unchanged pre-processing, but upstream optical links at .05</a:t>
            </a:r>
            <a:r>
              <a:rPr lang="en-GB" sz="2000" dirty="0" smtClean="0">
                <a:sym typeface="Symbol"/>
              </a:rPr>
              <a:t>.05 granularity, </a:t>
            </a:r>
            <a:r>
              <a:rPr lang="en-GB" sz="2000" dirty="0" err="1" smtClean="0">
                <a:sym typeface="Symbol"/>
              </a:rPr>
              <a:t>ie</a:t>
            </a:r>
            <a:r>
              <a:rPr lang="en-GB" sz="2000" dirty="0" smtClean="0">
                <a:sym typeface="Symbol"/>
              </a:rPr>
              <a:t>. 16384 towers, 20 bit per </a:t>
            </a:r>
            <a:r>
              <a:rPr lang="en-GB" sz="2000" dirty="0" smtClean="0">
                <a:sym typeface="Symbol"/>
              </a:rPr>
              <a:t>tower (</a:t>
            </a:r>
            <a:r>
              <a:rPr lang="en-GB" sz="2000" dirty="0" err="1" smtClean="0">
                <a:sym typeface="Symbol"/>
              </a:rPr>
              <a:t>LAr</a:t>
            </a:r>
            <a:r>
              <a:rPr lang="en-GB" sz="2000" dirty="0" err="1" smtClean="0">
                <a:sym typeface="Symbol"/>
              </a:rPr>
              <a:t>+tile</a:t>
            </a:r>
            <a:r>
              <a:rPr lang="en-GB" sz="2000" dirty="0" smtClean="0">
                <a:sym typeface="Symbol"/>
              </a:rPr>
              <a:t>)</a:t>
            </a:r>
            <a:r>
              <a:rPr lang="en-GB" sz="2000" dirty="0" smtClean="0">
                <a:sym typeface="Symbol"/>
              </a:rPr>
              <a:t>, </a:t>
            </a:r>
            <a:r>
              <a:rPr lang="en-GB" sz="2000" dirty="0" smtClean="0">
                <a:sym typeface="Symbol"/>
              </a:rPr>
              <a:t>40 MHz bunch clock </a:t>
            </a:r>
          </a:p>
          <a:p>
            <a:r>
              <a:rPr lang="en-GB" sz="2000" dirty="0" smtClean="0">
                <a:sym typeface="Symbol"/>
              </a:rPr>
              <a:t>4 processor crates, each processing one quadrant in phi, 8 modules per crate </a:t>
            </a:r>
            <a:r>
              <a:rPr lang="en-GB" sz="2000" dirty="0" smtClean="0">
                <a:sym typeface="Symbol"/>
              </a:rPr>
              <a:t> (ATCA)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smtClean="0">
                <a:sym typeface="Wingdings" pitchFamily="2" charset="2"/>
              </a:rPr>
              <a:t>512 towers per module</a:t>
            </a:r>
            <a:endParaRPr lang="en-GB" sz="2000" dirty="0" smtClean="0">
              <a:sym typeface="Symbol"/>
            </a:endParaRPr>
          </a:p>
          <a:p>
            <a:r>
              <a:rPr lang="en-GB" sz="2000" dirty="0" smtClean="0">
                <a:sym typeface="Symbol"/>
              </a:rPr>
              <a:t>37.5% upstream link replication (phi)</a:t>
            </a:r>
            <a:br>
              <a:rPr lang="en-GB" sz="2000" dirty="0" smtClean="0">
                <a:sym typeface="Symbol"/>
              </a:rPr>
            </a:br>
            <a:r>
              <a:rPr lang="en-GB" sz="2000" dirty="0" smtClean="0">
                <a:sym typeface="Wingdings" pitchFamily="2" charset="2"/>
              </a:rPr>
              <a:t> 1.375</a:t>
            </a:r>
            <a:r>
              <a:rPr lang="en-GB" sz="2000" dirty="0" smtClean="0">
                <a:sym typeface="Symbol"/>
              </a:rPr>
              <a:t>  512  20  .04  </a:t>
            </a:r>
            <a:r>
              <a:rPr lang="en-GB" sz="2000" dirty="0" err="1" smtClean="0">
                <a:sym typeface="Symbol"/>
              </a:rPr>
              <a:t>Gb</a:t>
            </a:r>
            <a:r>
              <a:rPr lang="en-GB" sz="2000" dirty="0" smtClean="0">
                <a:sym typeface="Symbol"/>
              </a:rPr>
              <a:t>/s = 564 </a:t>
            </a:r>
            <a:r>
              <a:rPr lang="en-GB" sz="2000" dirty="0" err="1" smtClean="0">
                <a:sym typeface="Symbol"/>
              </a:rPr>
              <a:t>Gb</a:t>
            </a:r>
            <a:r>
              <a:rPr lang="en-GB" sz="2000" dirty="0" smtClean="0">
                <a:sym typeface="Symbol"/>
              </a:rPr>
              <a:t>/s per module</a:t>
            </a:r>
            <a:br>
              <a:rPr lang="en-GB" sz="2000" dirty="0" smtClean="0">
                <a:sym typeface="Symbol"/>
              </a:rPr>
            </a:br>
            <a:r>
              <a:rPr lang="en-GB" sz="2000" dirty="0" smtClean="0">
                <a:sym typeface="Wingdings" pitchFamily="2" charset="2"/>
              </a:rPr>
              <a:t> 8 SNAP12 devices per module at 5.9 </a:t>
            </a:r>
            <a:r>
              <a:rPr lang="en-GB" sz="2000" dirty="0" err="1" smtClean="0">
                <a:sym typeface="Wingdings" pitchFamily="2" charset="2"/>
              </a:rPr>
              <a:t>Gb</a:t>
            </a:r>
            <a:r>
              <a:rPr lang="en-GB" sz="2000" dirty="0" smtClean="0">
                <a:sym typeface="Wingdings" pitchFamily="2" charset="2"/>
              </a:rPr>
              <a:t>/s per lane</a:t>
            </a:r>
          </a:p>
          <a:p>
            <a:r>
              <a:rPr lang="en-GB" sz="2000" dirty="0" smtClean="0">
                <a:sym typeface="Wingdings" pitchFamily="2" charset="2"/>
              </a:rPr>
              <a:t>feasible, but already challenging due to board area </a:t>
            </a:r>
            <a:r>
              <a:rPr lang="en-GB" sz="2000" dirty="0" smtClean="0">
                <a:sym typeface="Wingdings" pitchFamily="2" charset="2"/>
              </a:rPr>
              <a:t>(</a:t>
            </a:r>
            <a:r>
              <a:rPr lang="en-GB" sz="2000" dirty="0" smtClean="0">
                <a:sym typeface="Wingdings" pitchFamily="2" charset="2"/>
              </a:rPr>
              <a:t>need some space for FPGAs !) and </a:t>
            </a:r>
            <a:r>
              <a:rPr lang="en-GB" sz="2000" dirty="0" smtClean="0">
                <a:sym typeface="Wingdings" pitchFamily="2" charset="2"/>
              </a:rPr>
              <a:t>level of electrical link replication 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on the backplane</a:t>
            </a:r>
          </a:p>
          <a:p>
            <a:endParaRPr lang="en-GB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GB" sz="2000" dirty="0" smtClean="0">
                <a:sym typeface="Wingdings" pitchFamily="2" charset="2"/>
              </a:rPr>
              <a:t>for higher data volume go to phi octant scheme, increasing upstream link replication. </a:t>
            </a:r>
            <a:r>
              <a:rPr lang="en-GB" sz="2000" dirty="0" smtClean="0">
                <a:sym typeface="Wingdings" pitchFamily="2" charset="2"/>
              </a:rPr>
              <a:t>16-slot ATCA is unfortunately 23” wide...</a:t>
            </a:r>
          </a:p>
          <a:p>
            <a:pPr>
              <a:buNone/>
            </a:pPr>
            <a:r>
              <a:rPr lang="en-GB" sz="2000" dirty="0" smtClean="0">
                <a:sym typeface="Wingdings" pitchFamily="2" charset="2"/>
              </a:rPr>
              <a:t>Higher </a:t>
            </a:r>
            <a:r>
              <a:rPr lang="en-GB" sz="2000" dirty="0" smtClean="0">
                <a:sym typeface="Wingdings" pitchFamily="2" charset="2"/>
              </a:rPr>
              <a:t>per-link bandwidth would </a:t>
            </a:r>
            <a:r>
              <a:rPr lang="en-GB" sz="2000" dirty="0" smtClean="0">
                <a:sym typeface="Wingdings" pitchFamily="2" charset="2"/>
              </a:rPr>
              <a:t>help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!</a:t>
            </a:r>
            <a:endParaRPr lang="en-GB" sz="2000" dirty="0" smtClean="0">
              <a:sym typeface="Wingdings" pitchFamily="2" charset="2"/>
            </a:endParaRPr>
          </a:p>
          <a:p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cannot spread L1Calo over large number of crates, need a high density processor, due to environment processing</a:t>
            </a:r>
          </a:p>
          <a:p>
            <a:r>
              <a:rPr lang="en-GB" dirty="0" smtClean="0"/>
              <a:t>need to use </a:t>
            </a:r>
            <a:r>
              <a:rPr lang="en-GB" dirty="0" err="1" smtClean="0"/>
              <a:t>opto</a:t>
            </a:r>
            <a:r>
              <a:rPr lang="en-GB" dirty="0" smtClean="0"/>
              <a:t> devices and </a:t>
            </a:r>
            <a:r>
              <a:rPr lang="en-GB" dirty="0" err="1" smtClean="0"/>
              <a:t>serdes</a:t>
            </a:r>
            <a:r>
              <a:rPr lang="en-GB" dirty="0" smtClean="0"/>
              <a:t> with minimum footprint per Gigabit. </a:t>
            </a:r>
            <a:r>
              <a:rPr lang="en-GB" dirty="0" smtClean="0"/>
              <a:t>W</a:t>
            </a:r>
            <a:r>
              <a:rPr lang="en-GB" dirty="0" smtClean="0"/>
              <a:t>atch the markets...</a:t>
            </a:r>
          </a:p>
          <a:p>
            <a:r>
              <a:rPr lang="en-GB" dirty="0" smtClean="0"/>
              <a:t>need to offload some pre-processing to the calorimeter ROD / FE modules to allow for compact processing on L1Calo</a:t>
            </a:r>
          </a:p>
          <a:p>
            <a:r>
              <a:rPr lang="en-GB" dirty="0" smtClean="0"/>
              <a:t>be aware of possible issues routing the data where they are needed (patch panels)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694</Words>
  <Application>Microsoft PowerPoint</Application>
  <PresentationFormat>Benutzerdefiniert</PresentationFormat>
  <Paragraphs>72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Leere Präsentation</vt:lpstr>
      <vt:lpstr>S-L1Calo upstream links</vt:lpstr>
      <vt:lpstr>what we got : current L1Calo</vt:lpstr>
      <vt:lpstr>what’s different / similar on S-L1Calo ?</vt:lpstr>
      <vt:lpstr>what input do we need from frontend processors ?</vt:lpstr>
      <vt:lpstr>technologies : serdes and o/e converters</vt:lpstr>
      <vt:lpstr>example : re-do current L1Calo at finer granularity (23)</vt:lpstr>
      <vt:lpstr>Conclusion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1083</cp:revision>
  <cp:lastPrinted>2000-06-29T11:13:00Z</cp:lastPrinted>
  <dcterms:created xsi:type="dcterms:W3CDTF">1999-09-30T14:46:19Z</dcterms:created>
  <dcterms:modified xsi:type="dcterms:W3CDTF">2008-11-14T07:35:16Z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