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0" r:id="rId2"/>
    <p:sldId id="371" r:id="rId3"/>
    <p:sldId id="365" r:id="rId4"/>
    <p:sldId id="362" r:id="rId5"/>
    <p:sldId id="363" r:id="rId6"/>
    <p:sldId id="364" r:id="rId7"/>
    <p:sldId id="367" r:id="rId8"/>
    <p:sldId id="366" r:id="rId9"/>
    <p:sldId id="368" r:id="rId10"/>
    <p:sldId id="375" r:id="rId11"/>
    <p:sldId id="369" r:id="rId12"/>
    <p:sldId id="370" r:id="rId13"/>
    <p:sldId id="372" r:id="rId14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  <a:srgbClr val="333300"/>
    <a:srgbClr val="0066FF"/>
    <a:srgbClr val="FF6600"/>
    <a:srgbClr val="CC0000"/>
    <a:srgbClr val="6600CC"/>
    <a:srgbClr val="FFFFCC"/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57" autoAdjust="0"/>
    <p:restoredTop sz="94625" autoAdjust="0"/>
  </p:normalViewPr>
  <p:slideViewPr>
    <p:cSldViewPr snapToGrid="0" snapToObjects="1">
      <p:cViewPr>
        <p:scale>
          <a:sx n="100" d="100"/>
          <a:sy n="100" d="100"/>
        </p:scale>
        <p:origin x="-1104" y="-336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From L1Calo to S-L1Calo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algorithms – architecture - technologies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4732" y="2316387"/>
            <a:ext cx="7487293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 sz="18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exclusive trigger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combinations beyond multiplicity combination: </a:t>
            </a:r>
            <a:br>
              <a:rPr lang="en-GB" sz="1800" dirty="0">
                <a:latin typeface="Arial" pitchFamily="34" charset="0"/>
                <a:cs typeface="Arial" pitchFamily="34" charset="0"/>
              </a:rPr>
            </a:br>
            <a:r>
              <a:rPr lang="en-GB" sz="1800" dirty="0">
                <a:latin typeface="Arial" pitchFamily="34" charset="0"/>
                <a:cs typeface="Arial" pitchFamily="34" charset="0"/>
              </a:rPr>
              <a:t>distinct separation between </a:t>
            </a:r>
            <a:r>
              <a:rPr lang="en-GB" sz="18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and jets at different thresholds</a:t>
            </a:r>
          </a:p>
          <a:p>
            <a:pPr>
              <a:buFontTx/>
              <a:buChar char="•"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dirty="0" err="1">
                <a:latin typeface="Arial" pitchFamily="34" charset="0"/>
                <a:cs typeface="Arial" pitchFamily="34" charset="0"/>
              </a:rPr>
              <a:t>Azimuthal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 “back-to-back” criteria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</a:t>
            </a:r>
            <a:br>
              <a:rPr lang="en-GB" sz="1800" dirty="0">
                <a:latin typeface="Arial" pitchFamily="34" charset="0"/>
                <a:cs typeface="Arial" pitchFamily="34" charset="0"/>
              </a:rPr>
            </a:br>
            <a:r>
              <a:rPr lang="en-GB" sz="1800" dirty="0">
                <a:latin typeface="Arial" pitchFamily="34" charset="0"/>
                <a:cs typeface="Arial" pitchFamily="34" charset="0"/>
              </a:rPr>
              <a:t>     </a:t>
            </a:r>
            <a:r>
              <a:rPr lang="en-GB" sz="18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e.g. Selection of Higgs production</a:t>
            </a:r>
          </a:p>
          <a:p>
            <a:pPr>
              <a:buFontTx/>
              <a:buChar char="•"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Forward-Backward correlation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in rapidity gap in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η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</a:t>
            </a:r>
            <a:br>
              <a:rPr lang="en-GB" sz="1800" dirty="0">
                <a:latin typeface="Arial" pitchFamily="34" charset="0"/>
                <a:cs typeface="Arial" pitchFamily="34" charset="0"/>
              </a:rPr>
            </a:br>
            <a:r>
              <a:rPr lang="en-GB" sz="1800" dirty="0">
                <a:latin typeface="Arial" pitchFamily="34" charset="0"/>
                <a:cs typeface="Arial" pitchFamily="34" charset="0"/>
              </a:rPr>
              <a:t>     </a:t>
            </a:r>
            <a:r>
              <a:rPr lang="en-GB" sz="18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e.g. VBF processes</a:t>
            </a:r>
          </a:p>
          <a:p>
            <a:pPr>
              <a:buFontTx/>
              <a:buChar char="•"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 definition of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isolated </a:t>
            </a:r>
            <a:r>
              <a:rPr lang="en-GB" sz="1800" b="1" dirty="0" err="1">
                <a:latin typeface="Arial" pitchFamily="34" charset="0"/>
                <a:cs typeface="Arial" pitchFamily="34" charset="0"/>
              </a:rPr>
              <a:t>muons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by using calorimeter energy</a:t>
            </a:r>
          </a:p>
          <a:p>
            <a:pPr>
              <a:buFontTx/>
              <a:buChar char="•"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 tagging of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b-jets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by soft </a:t>
            </a:r>
            <a:r>
              <a:rPr lang="en-GB" sz="1800" dirty="0" err="1">
                <a:latin typeface="Arial" pitchFamily="34" charset="0"/>
                <a:cs typeface="Arial" pitchFamily="34" charset="0"/>
              </a:rPr>
              <a:t>muons</a:t>
            </a:r>
            <a:endParaRPr lang="en-GB" sz="18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 calculation of 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mass/transversal mass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of object pairs </a:t>
            </a:r>
            <a:br>
              <a:rPr lang="en-GB" sz="1800" dirty="0">
                <a:latin typeface="Arial" pitchFamily="34" charset="0"/>
                <a:cs typeface="Arial" pitchFamily="34" charset="0"/>
              </a:rPr>
            </a:br>
            <a:r>
              <a:rPr lang="en-GB" sz="1800" dirty="0">
                <a:latin typeface="Arial" pitchFamily="34" charset="0"/>
                <a:cs typeface="Arial" pitchFamily="34" charset="0"/>
              </a:rPr>
              <a:t>or even more objects</a:t>
            </a:r>
          </a:p>
          <a:p>
            <a:pPr>
              <a:buFontTx/>
              <a:buChar char="•"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dirty="0" err="1">
                <a:latin typeface="Arial" pitchFamily="34" charset="0"/>
                <a:cs typeface="Arial" pitchFamily="34" charset="0"/>
              </a:rPr>
              <a:t>Etmiss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 correction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by using </a:t>
            </a:r>
            <a:r>
              <a:rPr lang="en-GB" sz="1800" dirty="0" err="1">
                <a:latin typeface="Arial" pitchFamily="34" charset="0"/>
                <a:cs typeface="Arial" pitchFamily="34" charset="0"/>
              </a:rPr>
              <a:t>pT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of </a:t>
            </a:r>
            <a:r>
              <a:rPr lang="en-GB" sz="1800" dirty="0" err="1">
                <a:latin typeface="Arial" pitchFamily="34" charset="0"/>
                <a:cs typeface="Arial" pitchFamily="34" charset="0"/>
              </a:rPr>
              <a:t>muons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, </a:t>
            </a:r>
            <a:br>
              <a:rPr lang="en-GB" sz="1800" dirty="0">
                <a:latin typeface="Arial" pitchFamily="34" charset="0"/>
                <a:cs typeface="Arial" pitchFamily="34" charset="0"/>
              </a:rPr>
            </a:br>
            <a:r>
              <a:rPr lang="en-GB" sz="1800" dirty="0">
                <a:latin typeface="Arial" pitchFamily="34" charset="0"/>
                <a:cs typeface="Arial" pitchFamily="34" charset="0"/>
              </a:rPr>
              <a:t>  identification of jets directing to cracks or </a:t>
            </a:r>
            <a:r>
              <a:rPr lang="en-GB" sz="1800" dirty="0" err="1">
                <a:latin typeface="Arial" pitchFamily="34" charset="0"/>
                <a:cs typeface="Arial" pitchFamily="34" charset="0"/>
              </a:rPr>
              <a:t>Etmiss</a:t>
            </a:r>
            <a:endParaRPr lang="de-DE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7525116" y="2708276"/>
            <a:ext cx="1053894" cy="3673475"/>
          </a:xfrm>
          <a:prstGeom prst="flowChartExtra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8051204" y="2754313"/>
            <a:ext cx="1719" cy="3625850"/>
          </a:xfrm>
          <a:prstGeom prst="line">
            <a:avLst/>
          </a:prstGeom>
          <a:noFill/>
          <a:ln w="539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303931" y="4252679"/>
            <a:ext cx="1404620" cy="646331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Level of</a:t>
            </a:r>
            <a:br>
              <a:rPr lang="en-GB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en-GB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difficulty</a:t>
            </a:r>
            <a:endParaRPr lang="de-DE" sz="18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226567" y="2708275"/>
            <a:ext cx="1481985" cy="461665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Relatively straightforward</a:t>
            </a:r>
            <a:endParaRPr lang="de-DE" sz="12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324961" y="6165850"/>
            <a:ext cx="1481985" cy="276999"/>
          </a:xfrm>
          <a:prstGeom prst="rect">
            <a:avLst/>
          </a:prstGeom>
          <a:solidFill>
            <a:schemeClr val="accent5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complex</a:t>
            </a:r>
            <a:endParaRPr lang="de-DE" sz="12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54732" y="333376"/>
            <a:ext cx="963118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Motivation: Pileup @SLHC: ~400 interactions per BX </a:t>
            </a:r>
            <a:r>
              <a:rPr lang="en-GB" sz="1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(50 ns </a:t>
            </a:r>
            <a:r>
              <a:rPr lang="en-GB" sz="1200" b="1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bunchspacing</a:t>
            </a:r>
            <a:r>
              <a:rPr lang="en-GB" sz="1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and 10</a:t>
            </a:r>
            <a:r>
              <a:rPr lang="en-GB" sz="1200" b="1" baseline="30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en-GB" sz="1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GB" sz="1200" b="1" baseline="30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-1</a:t>
            </a:r>
            <a:r>
              <a:rPr lang="en-GB" sz="1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cm</a:t>
            </a:r>
            <a:r>
              <a:rPr lang="en-GB" sz="1200" b="1" baseline="30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-2</a:t>
            </a:r>
            <a:r>
              <a:rPr lang="en-GB" sz="1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degradation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b="1" dirty="0" err="1">
                <a:latin typeface="Arial" pitchFamily="34" charset="0"/>
                <a:cs typeface="Arial" pitchFamily="34" charset="0"/>
              </a:rPr>
              <a:t>algorithm</a:t>
            </a:r>
            <a:r>
              <a:rPr lang="de-DE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b="1" dirty="0" err="1">
                <a:latin typeface="Arial" pitchFamily="34" charset="0"/>
                <a:cs typeface="Arial" pitchFamily="34" charset="0"/>
              </a:rPr>
              <a:t>performance</a:t>
            </a:r>
            <a:endParaRPr lang="de-DE" sz="18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è"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compensation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by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b="1" dirty="0" err="1">
                <a:latin typeface="Arial" pitchFamily="34" charset="0"/>
                <a:cs typeface="Arial" pitchFamily="34" charset="0"/>
              </a:rPr>
              <a:t>more</a:t>
            </a:r>
            <a:r>
              <a:rPr lang="de-DE" sz="1800" b="1" dirty="0">
                <a:latin typeface="Arial" pitchFamily="34" charset="0"/>
                <a:cs typeface="Arial" pitchFamily="34" charset="0"/>
              </a:rPr>
              <a:t> granular </a:t>
            </a:r>
            <a:r>
              <a:rPr lang="de-DE" sz="1800" b="1" dirty="0" err="1">
                <a:latin typeface="Arial" pitchFamily="34" charset="0"/>
                <a:cs typeface="Arial" pitchFamily="34" charset="0"/>
              </a:rPr>
              <a:t>data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 (</a:t>
            </a:r>
            <a:r>
              <a:rPr lang="de-DE" sz="18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Phase 2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) „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granularity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 vs.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environment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“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size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    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/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or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b="1" dirty="0" err="1">
                <a:latin typeface="Arial" pitchFamily="34" charset="0"/>
                <a:cs typeface="Arial" pitchFamily="34" charset="0"/>
              </a:rPr>
              <a:t>refined</a:t>
            </a:r>
            <a:r>
              <a:rPr lang="de-DE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b="1" dirty="0" err="1">
                <a:latin typeface="Arial" pitchFamily="34" charset="0"/>
                <a:cs typeface="Arial" pitchFamily="34" charset="0"/>
              </a:rPr>
              <a:t>algorithms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 (</a:t>
            </a:r>
            <a:r>
              <a:rPr lang="de-DE" sz="18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Phase 1 &amp; 2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)</a:t>
            </a:r>
            <a:endParaRPr lang="en-GB" sz="18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94275" y="2205038"/>
            <a:ext cx="795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Possible selection criteria on L1 by using </a:t>
            </a:r>
            <a:r>
              <a:rPr lang="en-GB" sz="1800" b="1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RoI</a:t>
            </a:r>
            <a:r>
              <a:rPr lang="en-GB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information on CTP level</a:t>
            </a:r>
            <a:r>
              <a:rPr lang="en-GB" b="1" dirty="0">
                <a:solidFill>
                  <a:schemeClr val="accent2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R&amp;D road map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some further input on suitable algorithms</a:t>
            </a:r>
          </a:p>
          <a:p>
            <a:r>
              <a:rPr lang="en-GB" dirty="0" smtClean="0"/>
              <a:t>let’s try and follow industry standard electrical and optical component development</a:t>
            </a:r>
          </a:p>
          <a:p>
            <a:pPr lvl="1"/>
            <a:r>
              <a:rPr lang="en-GB" dirty="0" smtClean="0"/>
              <a:t>decide on development platform soon: ATCA/</a:t>
            </a:r>
            <a:r>
              <a:rPr lang="en-GB" dirty="0" smtClean="0">
                <a:sym typeface="Symbol"/>
              </a:rPr>
              <a:t></a:t>
            </a:r>
            <a:r>
              <a:rPr lang="en-GB" dirty="0" smtClean="0"/>
              <a:t>TCA ?</a:t>
            </a:r>
          </a:p>
          <a:p>
            <a:pPr lvl="1"/>
            <a:r>
              <a:rPr lang="en-GB" dirty="0" smtClean="0"/>
              <a:t>phase 1 : 6Gb/s technology is here today and can be used out of the box</a:t>
            </a:r>
          </a:p>
          <a:p>
            <a:pPr lvl="1"/>
            <a:r>
              <a:rPr lang="en-GB" dirty="0" smtClean="0"/>
              <a:t>phase 2 : expect further increase in density and data rates. Make use of it.</a:t>
            </a:r>
          </a:p>
          <a:p>
            <a:r>
              <a:rPr lang="en-GB" dirty="0" smtClean="0"/>
              <a:t>be warned : attractive technologies are attractive to big buyers even more. Component availability is a problem already now. Lead time for SNAP12 devices (irrespective of data rate) is currently 20-30 weeks !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: re-do current system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assume unchanged pre-processing (including </a:t>
            </a:r>
            <a:r>
              <a:rPr lang="en-GB" sz="2000" dirty="0" err="1" smtClean="0"/>
              <a:t>BCmux</a:t>
            </a:r>
            <a:r>
              <a:rPr lang="en-GB" sz="2000" dirty="0" smtClean="0"/>
              <a:t>), but optical links from the </a:t>
            </a:r>
            <a:r>
              <a:rPr lang="en-GB" sz="2000" dirty="0" err="1" smtClean="0"/>
              <a:t>PPr</a:t>
            </a:r>
            <a:r>
              <a:rPr lang="en-GB" sz="2000" dirty="0" smtClean="0"/>
              <a:t> to the digital processors</a:t>
            </a:r>
          </a:p>
          <a:p>
            <a:r>
              <a:rPr lang="en-GB" sz="2000" dirty="0" smtClean="0"/>
              <a:t>total cluster and jet input data volume is roughly</a:t>
            </a:r>
            <a:br>
              <a:rPr lang="en-GB" sz="2000" dirty="0" smtClean="0"/>
            </a:br>
            <a:r>
              <a:rPr lang="en-GB" sz="2000" dirty="0" smtClean="0"/>
              <a:t>4 [crates] * (14+2) [slots] * 64 channels = 4096 channels </a:t>
            </a:r>
            <a:r>
              <a:rPr lang="en-GB" sz="2000" dirty="0" smtClean="0">
                <a:sym typeface="Symbol"/>
              </a:rPr>
              <a:t> </a:t>
            </a:r>
            <a:r>
              <a:rPr lang="en-GB" sz="2000" dirty="0" smtClean="0"/>
              <a:t>1640 </a:t>
            </a:r>
            <a:r>
              <a:rPr lang="en-GB" sz="2000" dirty="0" err="1" smtClean="0"/>
              <a:t>Gb</a:t>
            </a:r>
            <a:r>
              <a:rPr lang="en-GB" sz="2000" dirty="0" smtClean="0"/>
              <a:t>/s </a:t>
            </a:r>
            <a:r>
              <a:rPr lang="en-GB" sz="2000" dirty="0" smtClean="0">
                <a:sym typeface="Symbol"/>
              </a:rPr>
              <a:t> </a:t>
            </a:r>
            <a:r>
              <a:rPr lang="en-GB" sz="2000" dirty="0" smtClean="0"/>
              <a:t>288 fibres @ 5.6Gb/s </a:t>
            </a:r>
            <a:br>
              <a:rPr lang="en-GB" sz="2000" dirty="0" smtClean="0"/>
            </a:br>
            <a:r>
              <a:rPr lang="en-GB" sz="2000" dirty="0" smtClean="0">
                <a:sym typeface="Wingdings" pitchFamily="2" charset="2"/>
              </a:rPr>
              <a:t> total data volume will fit on 8 modules with just three SNAP12 devices each.</a:t>
            </a:r>
          </a:p>
          <a:p>
            <a:r>
              <a:rPr lang="en-GB" sz="2000" dirty="0" smtClean="0">
                <a:sym typeface="Wingdings" pitchFamily="2" charset="2"/>
              </a:rPr>
              <a:t>though the links would easily fit on a single FPGA per module, the design is likely to be logic capacity bound. Use several FPGAs per board, with high capacity and few links</a:t>
            </a:r>
          </a:p>
          <a:p>
            <a:r>
              <a:rPr lang="en-GB" sz="2000" dirty="0" smtClean="0">
                <a:sym typeface="Wingdings" pitchFamily="2" charset="2"/>
              </a:rPr>
              <a:t>each module could process full phi range and 8 eta bins. Overlap would be 6 eta bins  downstream link duplication only.</a:t>
            </a:r>
          </a:p>
          <a:p>
            <a:pPr>
              <a:buFont typeface="Wingdings"/>
              <a:buChar char="à"/>
            </a:pPr>
            <a:r>
              <a:rPr lang="en-GB" sz="2000" dirty="0" smtClean="0">
                <a:sym typeface="Wingdings" pitchFamily="2" charset="2"/>
              </a:rPr>
              <a:t>we can easily end up with a two-stage system of JCMs sending data directly to a single module Global Calorimeter Processor that can be integrated with the CTP which connects up </a:t>
            </a:r>
            <a:r>
              <a:rPr lang="en-GB" sz="2000" dirty="0" err="1" smtClean="0">
                <a:sym typeface="Wingdings" pitchFamily="2" charset="2"/>
              </a:rPr>
              <a:t>muons</a:t>
            </a:r>
            <a:endParaRPr lang="en-GB" sz="2000" dirty="0" smtClean="0"/>
          </a:p>
          <a:p>
            <a:endParaRPr lang="en-GB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implementation...</a:t>
            </a:r>
            <a:endParaRPr lang="en-GB" dirty="0"/>
          </a:p>
        </p:txBody>
      </p:sp>
      <p:pic>
        <p:nvPicPr>
          <p:cNvPr id="8" name="Inhaltsplatzhalter 7" descr="atca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3229" y="838201"/>
            <a:ext cx="4962371" cy="5543549"/>
          </a:xfrm>
        </p:spPr>
      </p:pic>
      <p:sp>
        <p:nvSpPr>
          <p:cNvPr id="5" name="Textfeld 4"/>
          <p:cNvSpPr txBox="1"/>
          <p:nvPr/>
        </p:nvSpPr>
        <p:spPr>
          <a:xfrm>
            <a:off x="495300" y="1485900"/>
            <a:ext cx="36004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00CC"/>
                </a:solidFill>
                <a:latin typeface="+mn-lt"/>
              </a:rPr>
              <a:t>Advanced TCA</a:t>
            </a:r>
          </a:p>
          <a:p>
            <a:endParaRPr lang="en-GB" sz="2000" dirty="0" smtClean="0">
              <a:solidFill>
                <a:srgbClr val="0000CC"/>
              </a:solidFill>
              <a:latin typeface="+mn-lt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+mn-lt"/>
              </a:rPr>
              <a:t>XC5VFX100T – FF1136</a:t>
            </a:r>
          </a:p>
          <a:p>
            <a:endParaRPr lang="en-GB" sz="2000" dirty="0" smtClean="0">
              <a:solidFill>
                <a:srgbClr val="0000CC"/>
              </a:solidFill>
              <a:latin typeface="+mn-lt"/>
            </a:endParaRPr>
          </a:p>
          <a:p>
            <a:r>
              <a:rPr lang="en-GB" sz="2000" dirty="0" smtClean="0">
                <a:solidFill>
                  <a:srgbClr val="0000CC"/>
                </a:solidFill>
                <a:latin typeface="+mn-lt"/>
              </a:rPr>
              <a:t>SNAP12 : </a:t>
            </a:r>
            <a:r>
              <a:rPr lang="de-DE" sz="2000" dirty="0" smtClean="0">
                <a:solidFill>
                  <a:srgbClr val="0000CC"/>
                </a:solidFill>
                <a:latin typeface="+mn-lt"/>
              </a:rPr>
              <a:t>ICT75GVX1361</a:t>
            </a:r>
          </a:p>
          <a:p>
            <a:endParaRPr lang="de-DE" sz="2000" dirty="0" smtClean="0">
              <a:solidFill>
                <a:srgbClr val="0000CC"/>
              </a:solidFill>
              <a:latin typeface="+mn-lt"/>
            </a:endParaRPr>
          </a:p>
          <a:p>
            <a:r>
              <a:rPr lang="de-DE" sz="2000" dirty="0" smtClean="0">
                <a:solidFill>
                  <a:srgbClr val="0000CC"/>
                </a:solidFill>
                <a:latin typeface="+mn-lt"/>
              </a:rPr>
              <a:t>CML </a:t>
            </a:r>
            <a:r>
              <a:rPr lang="de-DE" sz="2000" dirty="0" err="1" smtClean="0">
                <a:solidFill>
                  <a:srgbClr val="0000CC"/>
                </a:solidFill>
                <a:latin typeface="+mn-lt"/>
              </a:rPr>
              <a:t>or</a:t>
            </a:r>
            <a:r>
              <a:rPr lang="de-DE" sz="2000" dirty="0" smtClean="0">
                <a:solidFill>
                  <a:srgbClr val="0000CC"/>
                </a:solidFill>
                <a:latin typeface="+mn-lt"/>
              </a:rPr>
              <a:t> PECL </a:t>
            </a:r>
            <a:r>
              <a:rPr lang="de-DE" sz="2000" dirty="0" err="1" smtClean="0">
                <a:solidFill>
                  <a:srgbClr val="0000CC"/>
                </a:solidFill>
                <a:latin typeface="+mn-lt"/>
              </a:rPr>
              <a:t>fanout</a:t>
            </a:r>
            <a:endParaRPr lang="de-DE" sz="2000" dirty="0" smtClean="0">
              <a:solidFill>
                <a:srgbClr val="0000CC"/>
              </a:solidFill>
              <a:latin typeface="+mn-lt"/>
            </a:endParaRPr>
          </a:p>
          <a:p>
            <a:endParaRPr lang="de-DE" sz="2000" dirty="0" smtClean="0">
              <a:solidFill>
                <a:srgbClr val="0000CC"/>
              </a:solidFill>
              <a:latin typeface="+mn-lt"/>
            </a:endParaRPr>
          </a:p>
          <a:p>
            <a:endParaRPr lang="en-GB" sz="2000" dirty="0" smtClean="0">
              <a:solidFill>
                <a:srgbClr val="0000C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L1Calo    S-L1Calo    phase1   phase2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phase1:</a:t>
            </a:r>
          </a:p>
          <a:p>
            <a:pPr lvl="1"/>
            <a:r>
              <a:rPr lang="en-GB" dirty="0" smtClean="0"/>
              <a:t>do not modify </a:t>
            </a:r>
            <a:r>
              <a:rPr lang="en-GB" dirty="0" err="1" smtClean="0"/>
              <a:t>PPr</a:t>
            </a:r>
            <a:r>
              <a:rPr lang="en-GB" dirty="0" smtClean="0"/>
              <a:t> – JEM – CPM</a:t>
            </a:r>
          </a:p>
          <a:p>
            <a:pPr lvl="1"/>
            <a:r>
              <a:rPr lang="en-GB" dirty="0" smtClean="0"/>
              <a:t>replace CMMs by something new</a:t>
            </a:r>
          </a:p>
          <a:p>
            <a:pPr lvl="1"/>
            <a:r>
              <a:rPr lang="en-GB" dirty="0" smtClean="0"/>
              <a:t>add a global calorimeter trigger processor close to the CTP</a:t>
            </a:r>
          </a:p>
          <a:p>
            <a:endParaRPr lang="en-GB" dirty="0" smtClean="0"/>
          </a:p>
          <a:p>
            <a:r>
              <a:rPr lang="en-GB" dirty="0" smtClean="0"/>
              <a:t>phase2: assume</a:t>
            </a:r>
          </a:p>
          <a:p>
            <a:pPr lvl="1"/>
            <a:r>
              <a:rPr lang="en-GB" dirty="0" smtClean="0"/>
              <a:t>different type of off-detector links</a:t>
            </a:r>
          </a:p>
          <a:p>
            <a:pPr lvl="1"/>
            <a:r>
              <a:rPr lang="en-GB" dirty="0" smtClean="0"/>
              <a:t>different granularity</a:t>
            </a:r>
          </a:p>
          <a:p>
            <a:pPr lvl="1"/>
            <a:r>
              <a:rPr lang="en-GB" dirty="0" smtClean="0"/>
              <a:t>replace L1Calo</a:t>
            </a:r>
          </a:p>
          <a:p>
            <a:pPr lvl="1"/>
            <a:r>
              <a:rPr lang="en-GB" dirty="0" smtClean="0"/>
              <a:t>integrate CTP and global calorimeter trigger ???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need...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... some hardware to receive trigger information from the calorimeters and run trigger algorithms with improved background suppression and rate capability. However:</a:t>
            </a:r>
          </a:p>
          <a:p>
            <a:r>
              <a:rPr lang="en-GB" sz="2000" dirty="0" smtClean="0"/>
              <a:t>upstream interfaces not yet defined</a:t>
            </a:r>
          </a:p>
          <a:p>
            <a:r>
              <a:rPr lang="en-GB" sz="2000" dirty="0" smtClean="0"/>
              <a:t>detailed algorithms not yet known</a:t>
            </a:r>
          </a:p>
          <a:p>
            <a:pPr>
              <a:buNone/>
            </a:pPr>
            <a:r>
              <a:rPr lang="en-GB" sz="2000" dirty="0"/>
              <a:t>N</a:t>
            </a:r>
            <a:r>
              <a:rPr lang="en-GB" sz="2000" dirty="0" smtClean="0"/>
              <a:t>evertheless, we need to start work on a concept now :</a:t>
            </a:r>
          </a:p>
          <a:p>
            <a:r>
              <a:rPr lang="en-GB" sz="2000" dirty="0"/>
              <a:t>a</a:t>
            </a:r>
            <a:r>
              <a:rPr lang="en-GB" sz="2000" dirty="0" smtClean="0"/>
              <a:t>dequate physics performance</a:t>
            </a:r>
          </a:p>
          <a:p>
            <a:r>
              <a:rPr lang="en-GB" sz="2000" dirty="0" smtClean="0"/>
              <a:t>scalable</a:t>
            </a:r>
          </a:p>
          <a:p>
            <a:r>
              <a:rPr lang="en-GB" sz="2000" dirty="0" smtClean="0"/>
              <a:t>reliable (signal integrity)</a:t>
            </a:r>
          </a:p>
          <a:p>
            <a:r>
              <a:rPr lang="en-GB" sz="2000" dirty="0" smtClean="0"/>
              <a:t>advanced (but not exotic) technologies</a:t>
            </a:r>
          </a:p>
          <a:p>
            <a:r>
              <a:rPr lang="en-GB" sz="2000" dirty="0" smtClean="0"/>
              <a:t>simple scheme</a:t>
            </a:r>
          </a:p>
          <a:p>
            <a:r>
              <a:rPr lang="en-GB" sz="2000" dirty="0" smtClean="0"/>
              <a:t>small number of different module types</a:t>
            </a:r>
          </a:p>
          <a:p>
            <a:r>
              <a:rPr lang="en-GB" sz="2000" dirty="0" smtClean="0"/>
              <a:t>commonly used COTS </a:t>
            </a:r>
          </a:p>
          <a:p>
            <a:r>
              <a:rPr lang="en-GB" sz="2000" dirty="0" smtClean="0"/>
              <a:t>industry standard protocols and form factors</a:t>
            </a:r>
          </a:p>
          <a:p>
            <a:r>
              <a:rPr lang="en-GB" sz="2000" dirty="0" smtClean="0"/>
              <a:t>affordable, but not cheap</a:t>
            </a:r>
          </a:p>
          <a:p>
            <a:endParaRPr lang="en-GB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-1"/>
            <a:ext cx="9902825" cy="981075"/>
          </a:xfrm>
        </p:spPr>
        <p:txBody>
          <a:bodyPr/>
          <a:lstStyle/>
          <a:p>
            <a:r>
              <a:rPr lang="en-GB" dirty="0" smtClean="0"/>
              <a:t>what we got:</a:t>
            </a:r>
            <a:br>
              <a:rPr lang="en-GB" dirty="0" smtClean="0"/>
            </a:br>
            <a:r>
              <a:rPr lang="en-GB" dirty="0" smtClean="0"/>
              <a:t>current L1Calo - algorithms and architecture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900" dirty="0"/>
              <a:t>f</a:t>
            </a:r>
            <a:r>
              <a:rPr lang="en-GB" sz="1900" dirty="0" smtClean="0"/>
              <a:t>eature extraction: calculate global variables and identify localized objects by sliding window algorithm :</a:t>
            </a:r>
            <a:br>
              <a:rPr lang="en-GB" sz="1900" dirty="0" smtClean="0"/>
            </a:br>
            <a:r>
              <a:rPr lang="en-GB" sz="1900" dirty="0" smtClean="0"/>
              <a:t>jets, e/gamma, tau</a:t>
            </a:r>
          </a:p>
          <a:p>
            <a:r>
              <a:rPr lang="en-GB" sz="1900" dirty="0"/>
              <a:t>f</a:t>
            </a:r>
            <a:r>
              <a:rPr lang="en-GB" sz="1900" dirty="0" smtClean="0"/>
              <a:t>eature reduction : Count objects passing energy thresholds</a:t>
            </a:r>
          </a:p>
          <a:p>
            <a:r>
              <a:rPr lang="en-GB" sz="1900" dirty="0"/>
              <a:t>f</a:t>
            </a:r>
            <a:r>
              <a:rPr lang="en-GB" sz="1900" dirty="0" smtClean="0"/>
              <a:t>eature correlation not included on L1Calo</a:t>
            </a:r>
          </a:p>
          <a:p>
            <a:pPr>
              <a:buNone/>
            </a:pPr>
            <a:endParaRPr lang="en-GB" sz="800" dirty="0" smtClean="0"/>
          </a:p>
          <a:p>
            <a:pPr>
              <a:buNone/>
            </a:pPr>
            <a:r>
              <a:rPr lang="en-GB" sz="1900" dirty="0" smtClean="0"/>
              <a:t>Implementation:</a:t>
            </a:r>
          </a:p>
          <a:p>
            <a:r>
              <a:rPr lang="en-GB" sz="1900" dirty="0"/>
              <a:t>5</a:t>
            </a:r>
            <a:r>
              <a:rPr lang="en-GB" sz="1900" dirty="0" smtClean="0"/>
              <a:t> stages (in terms of data reception / processing / re-transmission): </a:t>
            </a:r>
          </a:p>
          <a:p>
            <a:pPr lvl="1"/>
            <a:r>
              <a:rPr lang="en-GB" sz="1900" dirty="0" smtClean="0"/>
              <a:t>JEM/CPM : fan-out and sliding windows/threshold/count </a:t>
            </a:r>
          </a:p>
          <a:p>
            <a:pPr lvl="1"/>
            <a:r>
              <a:rPr lang="en-GB" sz="1900" dirty="0" smtClean="0"/>
              <a:t>2-stage merging (CMM)</a:t>
            </a:r>
          </a:p>
          <a:p>
            <a:pPr lvl="1"/>
            <a:r>
              <a:rPr lang="en-GB" sz="1900" dirty="0" smtClean="0"/>
              <a:t>final stage of feature correlation offloaded to CTP (incl. </a:t>
            </a:r>
            <a:r>
              <a:rPr lang="en-GB" sz="1900" dirty="0" err="1" smtClean="0"/>
              <a:t>muons</a:t>
            </a:r>
            <a:r>
              <a:rPr lang="en-GB" sz="1900" dirty="0" smtClean="0"/>
              <a:t>)</a:t>
            </a:r>
          </a:p>
          <a:p>
            <a:r>
              <a:rPr lang="en-GB" sz="1900" dirty="0"/>
              <a:t>e</a:t>
            </a:r>
            <a:r>
              <a:rPr lang="en-GB" sz="1900" dirty="0" smtClean="0"/>
              <a:t>lectrical data transmission: serial and parallel</a:t>
            </a:r>
          </a:p>
          <a:p>
            <a:r>
              <a:rPr lang="en-GB" sz="1900" dirty="0" smtClean="0"/>
              <a:t>fan-out via </a:t>
            </a:r>
          </a:p>
          <a:p>
            <a:pPr lvl="1"/>
            <a:r>
              <a:rPr lang="en-GB" sz="1900" dirty="0" smtClean="0"/>
              <a:t>upstream link replication 38%(JEP), 25%(CP) in phi direction</a:t>
            </a:r>
          </a:p>
          <a:p>
            <a:pPr lvl="1"/>
            <a:r>
              <a:rPr lang="en-GB" sz="1900" dirty="0" smtClean="0"/>
              <a:t>backplane re-transmission : 75%, in eta direction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S-L1Calo - algorithms and architecture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future system </a:t>
            </a:r>
            <a:r>
              <a:rPr lang="en-GB" sz="2000" dirty="0" err="1" smtClean="0"/>
              <a:t>conceptionally</a:t>
            </a:r>
            <a:r>
              <a:rPr lang="en-GB" sz="2000" dirty="0" smtClean="0"/>
              <a:t> very similar:</a:t>
            </a:r>
          </a:p>
          <a:p>
            <a:r>
              <a:rPr lang="en-GB" sz="2000" dirty="0"/>
              <a:t>f</a:t>
            </a:r>
            <a:r>
              <a:rPr lang="en-GB" sz="2000" dirty="0" smtClean="0"/>
              <a:t>eature extraction: calculate global variables and identify localized objects by sliding window algorithm</a:t>
            </a:r>
          </a:p>
          <a:p>
            <a:pPr lvl="1"/>
            <a:r>
              <a:rPr lang="en-GB" sz="2000" dirty="0"/>
              <a:t>j</a:t>
            </a:r>
            <a:r>
              <a:rPr lang="en-GB" sz="2000" dirty="0" smtClean="0"/>
              <a:t>ets</a:t>
            </a:r>
          </a:p>
          <a:p>
            <a:pPr lvl="1"/>
            <a:r>
              <a:rPr lang="en-GB" sz="2000" dirty="0" smtClean="0"/>
              <a:t>e/gamma</a:t>
            </a:r>
          </a:p>
          <a:p>
            <a:pPr lvl="1"/>
            <a:r>
              <a:rPr lang="en-GB" sz="2000" dirty="0" smtClean="0"/>
              <a:t>tau</a:t>
            </a:r>
          </a:p>
          <a:p>
            <a:r>
              <a:rPr lang="en-GB" sz="2000" dirty="0"/>
              <a:t>f</a:t>
            </a:r>
            <a:r>
              <a:rPr lang="en-GB" sz="2000" dirty="0" smtClean="0"/>
              <a:t>eature reduction : drop objects of least significance ?</a:t>
            </a:r>
          </a:p>
          <a:p>
            <a:r>
              <a:rPr lang="en-GB" sz="2000" dirty="0"/>
              <a:t>f</a:t>
            </a:r>
            <a:r>
              <a:rPr lang="en-GB" sz="2000" dirty="0" smtClean="0"/>
              <a:t>eature correlation </a:t>
            </a:r>
            <a:endParaRPr lang="en-GB" sz="2000" dirty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Implementation</a:t>
            </a:r>
            <a:r>
              <a:rPr lang="en-GB" sz="2000" dirty="0"/>
              <a:t> </a:t>
            </a:r>
            <a:r>
              <a:rPr lang="en-GB" sz="2000" dirty="0" smtClean="0"/>
              <a:t>might also be similar to L1calo, but could be more compact, in smaller number of stages:</a:t>
            </a:r>
          </a:p>
          <a:p>
            <a:r>
              <a:rPr lang="en-GB" sz="2000" dirty="0"/>
              <a:t>j</a:t>
            </a:r>
            <a:r>
              <a:rPr lang="en-GB" sz="2000" dirty="0" smtClean="0"/>
              <a:t>et/cluster module (JCM) covering feature extraction (jets, e/</a:t>
            </a:r>
            <a:r>
              <a:rPr lang="en-GB" sz="2000" b="1" dirty="0" smtClean="0">
                <a:latin typeface="Symbol" pitchFamily="18" charset="2"/>
                <a:sym typeface="Symbol"/>
              </a:rPr>
              <a:t>, </a:t>
            </a:r>
            <a:r>
              <a:rPr lang="en-GB" sz="2000" dirty="0" smtClean="0">
                <a:sym typeface="Symbol"/>
              </a:rPr>
              <a:t>) </a:t>
            </a:r>
            <a:r>
              <a:rPr lang="en-GB" sz="2000" dirty="0" smtClean="0"/>
              <a:t>and possibly some feature reduction</a:t>
            </a:r>
          </a:p>
          <a:p>
            <a:r>
              <a:rPr lang="en-GB" sz="2000" dirty="0" smtClean="0"/>
              <a:t>GCT 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smtClean="0"/>
              <a:t>CTP </a:t>
            </a:r>
          </a:p>
          <a:p>
            <a:pPr>
              <a:buNone/>
            </a:pPr>
            <a:r>
              <a:rPr lang="en-GB" sz="2000" dirty="0" smtClean="0"/>
              <a:t>Optical data transmission only </a:t>
            </a:r>
          </a:p>
        </p:txBody>
      </p:sp>
      <p:grpSp>
        <p:nvGrpSpPr>
          <p:cNvPr id="20" name="Gruppieren 19"/>
          <p:cNvGrpSpPr/>
          <p:nvPr/>
        </p:nvGrpSpPr>
        <p:grpSpPr>
          <a:xfrm>
            <a:off x="6044573" y="5884862"/>
            <a:ext cx="2794627" cy="451448"/>
            <a:chOff x="6044573" y="5808662"/>
            <a:chExt cx="2794627" cy="451448"/>
          </a:xfrm>
        </p:grpSpPr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6965564" y="5808662"/>
              <a:ext cx="94969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processor</a:t>
              </a:r>
              <a:endParaRPr lang="en-GB" sz="1400" dirty="0"/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7918209" y="5808662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e/o</a:t>
              </a:r>
              <a:endParaRPr lang="en-GB" sz="1400" dirty="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6520795" y="5808662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o/e</a:t>
              </a:r>
              <a:endParaRPr lang="en-GB" sz="1400" dirty="0"/>
            </a:p>
          </p:txBody>
        </p:sp>
        <p:cxnSp>
          <p:nvCxnSpPr>
            <p:cNvPr id="14" name="Gerade Verbindung 13"/>
            <p:cNvCxnSpPr/>
            <p:nvPr/>
          </p:nvCxnSpPr>
          <p:spPr bwMode="auto">
            <a:xfrm>
              <a:off x="8362978" y="6056312"/>
              <a:ext cx="476222" cy="1588"/>
            </a:xfrm>
            <a:prstGeom prst="line">
              <a:avLst/>
            </a:pr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Gerade Verbindung 15"/>
            <p:cNvCxnSpPr/>
            <p:nvPr/>
          </p:nvCxnSpPr>
          <p:spPr bwMode="auto">
            <a:xfrm>
              <a:off x="6044573" y="6056312"/>
              <a:ext cx="476222" cy="1588"/>
            </a:xfrm>
            <a:prstGeom prst="line">
              <a:avLst/>
            </a:pr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Gerade Verbindung 17"/>
            <p:cNvCxnSpPr/>
            <p:nvPr/>
          </p:nvCxnSpPr>
          <p:spPr bwMode="auto">
            <a:xfrm>
              <a:off x="6044573" y="6163272"/>
              <a:ext cx="476222" cy="1588"/>
            </a:xfrm>
            <a:prstGeom prst="line">
              <a:avLst/>
            </a:pr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6044573" y="5953722"/>
              <a:ext cx="476222" cy="1588"/>
            </a:xfrm>
            <a:prstGeom prst="line">
              <a:avLst/>
            </a:prstGeom>
            <a:noFill/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ata transmission and fan-out scheme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981075"/>
            <a:ext cx="8416925" cy="5318732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GB" sz="2000" dirty="0" smtClean="0"/>
              <a:t>go optical</a:t>
            </a:r>
          </a:p>
          <a:p>
            <a:r>
              <a:rPr lang="en-GB" sz="2000" dirty="0" smtClean="0"/>
              <a:t>keep fan-out simple and avoid latency penalty:</a:t>
            </a:r>
          </a:p>
          <a:p>
            <a:pPr lvl="1"/>
            <a:r>
              <a:rPr lang="en-GB" sz="2000" dirty="0" smtClean="0">
                <a:solidFill>
                  <a:srgbClr val="00B050"/>
                </a:solidFill>
              </a:rPr>
              <a:t>upstream optical link replication</a:t>
            </a:r>
          </a:p>
          <a:p>
            <a:pPr lvl="2"/>
            <a:r>
              <a:rPr lang="en-GB" sz="2000" dirty="0" smtClean="0">
                <a:solidFill>
                  <a:srgbClr val="0000CC"/>
                </a:solidFill>
              </a:rPr>
              <a:t>excellent signal integrity</a:t>
            </a:r>
          </a:p>
          <a:p>
            <a:pPr lvl="2"/>
            <a:r>
              <a:rPr lang="en-GB" sz="2000" dirty="0" smtClean="0">
                <a:solidFill>
                  <a:srgbClr val="0000CC"/>
                </a:solidFill>
              </a:rPr>
              <a:t>additional optical components required</a:t>
            </a:r>
          </a:p>
          <a:p>
            <a:pPr lvl="2"/>
            <a:r>
              <a:rPr lang="en-GB" sz="2000" dirty="0" smtClean="0">
                <a:solidFill>
                  <a:srgbClr val="0000CC"/>
                </a:solidFill>
              </a:rPr>
              <a:t>cost effective for low replication factors only</a:t>
            </a:r>
            <a:br>
              <a:rPr lang="en-GB" sz="2000" dirty="0" smtClean="0">
                <a:solidFill>
                  <a:srgbClr val="0000CC"/>
                </a:solidFill>
              </a:rPr>
            </a:br>
            <a:r>
              <a:rPr lang="en-GB" sz="2000" dirty="0" smtClean="0">
                <a:solidFill>
                  <a:srgbClr val="0000CC"/>
                </a:solidFill>
                <a:sym typeface="Wingdings" pitchFamily="2" charset="2"/>
              </a:rPr>
              <a:t> it pays to go for highest density / highest link speed</a:t>
            </a:r>
            <a:endParaRPr lang="en-GB" sz="2000" dirty="0" smtClean="0">
              <a:solidFill>
                <a:srgbClr val="0000CC"/>
              </a:solidFill>
            </a:endParaRPr>
          </a:p>
          <a:p>
            <a:pPr lvl="1"/>
            <a:r>
              <a:rPr lang="en-GB" sz="2000" dirty="0" smtClean="0">
                <a:solidFill>
                  <a:srgbClr val="0000CC"/>
                </a:solidFill>
              </a:rPr>
              <a:t>downstream electrical link replication</a:t>
            </a:r>
          </a:p>
          <a:p>
            <a:pPr lvl="2"/>
            <a:r>
              <a:rPr lang="en-GB" sz="2000" dirty="0" smtClean="0">
                <a:solidFill>
                  <a:srgbClr val="0000CC"/>
                </a:solidFill>
              </a:rPr>
              <a:t>signal integrity depends on backplane and connectors </a:t>
            </a:r>
          </a:p>
          <a:p>
            <a:pPr lvl="2"/>
            <a:r>
              <a:rPr lang="en-GB" sz="2000" dirty="0" smtClean="0">
                <a:solidFill>
                  <a:srgbClr val="0000CC"/>
                </a:solidFill>
              </a:rPr>
              <a:t>additional de-</a:t>
            </a:r>
            <a:r>
              <a:rPr lang="en-GB" sz="2000" dirty="0" err="1" smtClean="0">
                <a:solidFill>
                  <a:srgbClr val="0000CC"/>
                </a:solidFill>
              </a:rPr>
              <a:t>serializers</a:t>
            </a:r>
            <a:endParaRPr lang="en-GB" sz="2000" dirty="0" smtClean="0">
              <a:solidFill>
                <a:srgbClr val="0000CC"/>
              </a:solidFill>
            </a:endParaRPr>
          </a:p>
          <a:p>
            <a:pPr lvl="2"/>
            <a:r>
              <a:rPr lang="en-GB" sz="2000" dirty="0" smtClean="0">
                <a:solidFill>
                  <a:srgbClr val="0000CC"/>
                </a:solidFill>
              </a:rPr>
              <a:t> very cost effective</a:t>
            </a:r>
            <a:br>
              <a:rPr lang="en-GB" sz="2000" dirty="0" smtClean="0">
                <a:solidFill>
                  <a:srgbClr val="0000CC"/>
                </a:solidFill>
              </a:rPr>
            </a:br>
            <a:r>
              <a:rPr lang="en-GB" sz="2000" dirty="0" smtClean="0">
                <a:solidFill>
                  <a:srgbClr val="0000CC"/>
                </a:solidFill>
              </a:rPr>
              <a:t>(multi – </a:t>
            </a:r>
            <a:r>
              <a:rPr lang="en-GB" sz="2000" dirty="0" err="1" smtClean="0">
                <a:solidFill>
                  <a:srgbClr val="0000CC"/>
                </a:solidFill>
              </a:rPr>
              <a:t>Gb</a:t>
            </a:r>
            <a:r>
              <a:rPr lang="en-GB" sz="2000" dirty="0" smtClean="0">
                <a:solidFill>
                  <a:srgbClr val="0000CC"/>
                </a:solidFill>
              </a:rPr>
              <a:t>/s links </a:t>
            </a:r>
            <a:br>
              <a:rPr lang="en-GB" sz="2000" dirty="0" smtClean="0">
                <a:solidFill>
                  <a:srgbClr val="0000CC"/>
                </a:solidFill>
              </a:rPr>
            </a:br>
            <a:r>
              <a:rPr lang="en-GB" sz="2000" dirty="0" smtClean="0">
                <a:solidFill>
                  <a:srgbClr val="0000CC"/>
                </a:solidFill>
              </a:rPr>
              <a:t>cheap)</a:t>
            </a:r>
          </a:p>
          <a:p>
            <a:pPr lvl="1"/>
            <a:r>
              <a:rPr lang="en-GB" sz="2000" dirty="0" smtClean="0">
                <a:solidFill>
                  <a:srgbClr val="FF0000"/>
                </a:solidFill>
              </a:rPr>
              <a:t>avoid re-transmission</a:t>
            </a:r>
            <a:br>
              <a:rPr lang="en-GB" sz="2000" dirty="0" smtClean="0">
                <a:solidFill>
                  <a:srgbClr val="FF0000"/>
                </a:solidFill>
              </a:rPr>
            </a:br>
            <a:r>
              <a:rPr lang="en-GB" sz="2000" dirty="0" smtClean="0">
                <a:solidFill>
                  <a:srgbClr val="FF0000"/>
                </a:solidFill>
              </a:rPr>
              <a:t>on the backplane </a:t>
            </a:r>
            <a:br>
              <a:rPr lang="en-GB" sz="2000" dirty="0" smtClean="0">
                <a:solidFill>
                  <a:srgbClr val="FF0000"/>
                </a:solidFill>
              </a:rPr>
            </a:br>
            <a:r>
              <a:rPr lang="en-GB" sz="2000" dirty="0" smtClean="0">
                <a:solidFill>
                  <a:srgbClr val="FF0000"/>
                </a:solidFill>
              </a:rPr>
              <a:t>(</a:t>
            </a:r>
            <a:r>
              <a:rPr lang="en-GB" sz="2000" dirty="0" err="1" smtClean="0">
                <a:solidFill>
                  <a:srgbClr val="FF0000"/>
                </a:solidFill>
              </a:rPr>
              <a:t>serdes</a:t>
            </a:r>
            <a:r>
              <a:rPr lang="en-GB" sz="2000" dirty="0" smtClean="0">
                <a:solidFill>
                  <a:srgbClr val="FF0000"/>
                </a:solidFill>
              </a:rPr>
              <a:t> latency)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grpSp>
        <p:nvGrpSpPr>
          <p:cNvPr id="49" name="Gruppieren 48"/>
          <p:cNvGrpSpPr/>
          <p:nvPr/>
        </p:nvGrpSpPr>
        <p:grpSpPr>
          <a:xfrm>
            <a:off x="4803245" y="5450498"/>
            <a:ext cx="1175029" cy="451448"/>
            <a:chOff x="1339571" y="3684591"/>
            <a:chExt cx="1175029" cy="451448"/>
          </a:xfrm>
        </p:grpSpPr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339571" y="3684591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source</a:t>
              </a:r>
              <a:endParaRPr lang="en-GB" sz="1400" dirty="0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>
              <a:off x="2069831" y="3684591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e/o</a:t>
              </a:r>
              <a:endParaRPr lang="en-GB" sz="1400" dirty="0"/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4803245" y="4861532"/>
            <a:ext cx="1175029" cy="451448"/>
            <a:chOff x="1339571" y="3684591"/>
            <a:chExt cx="1175029" cy="451448"/>
          </a:xfrm>
        </p:grpSpPr>
        <p:sp>
          <p:nvSpPr>
            <p:cNvPr id="51" name="Rectangle 11"/>
            <p:cNvSpPr>
              <a:spLocks noChangeArrowheads="1"/>
            </p:cNvSpPr>
            <p:nvPr/>
          </p:nvSpPr>
          <p:spPr bwMode="auto">
            <a:xfrm>
              <a:off x="1339571" y="3684591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source</a:t>
              </a:r>
              <a:endParaRPr lang="en-GB" sz="1400" dirty="0"/>
            </a:p>
          </p:txBody>
        </p:sp>
        <p:sp>
          <p:nvSpPr>
            <p:cNvPr id="52" name="Rectangle 11"/>
            <p:cNvSpPr>
              <a:spLocks noChangeArrowheads="1"/>
            </p:cNvSpPr>
            <p:nvPr/>
          </p:nvSpPr>
          <p:spPr bwMode="auto">
            <a:xfrm>
              <a:off x="2069831" y="3684591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e/o</a:t>
              </a:r>
              <a:endParaRPr lang="en-GB" sz="1400" dirty="0"/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4803245" y="6047998"/>
            <a:ext cx="1175029" cy="451448"/>
            <a:chOff x="1339571" y="3684591"/>
            <a:chExt cx="1175029" cy="451448"/>
          </a:xfrm>
        </p:grpSpPr>
        <p:sp>
          <p:nvSpPr>
            <p:cNvPr id="54" name="Rectangle 11"/>
            <p:cNvSpPr>
              <a:spLocks noChangeArrowheads="1"/>
            </p:cNvSpPr>
            <p:nvPr/>
          </p:nvSpPr>
          <p:spPr bwMode="auto">
            <a:xfrm>
              <a:off x="1339571" y="3684591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source</a:t>
              </a:r>
              <a:endParaRPr lang="en-GB" sz="1400" dirty="0"/>
            </a:p>
          </p:txBody>
        </p:sp>
        <p:sp>
          <p:nvSpPr>
            <p:cNvPr id="55" name="Rectangle 11"/>
            <p:cNvSpPr>
              <a:spLocks noChangeArrowheads="1"/>
            </p:cNvSpPr>
            <p:nvPr/>
          </p:nvSpPr>
          <p:spPr bwMode="auto">
            <a:xfrm>
              <a:off x="2069831" y="3684591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e/o</a:t>
              </a:r>
              <a:endParaRPr lang="en-GB" sz="1400" dirty="0"/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7682992" y="6047998"/>
            <a:ext cx="1172083" cy="451448"/>
            <a:chOff x="4360591" y="3830643"/>
            <a:chExt cx="1172083" cy="451448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805360" y="3830643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sink</a:t>
              </a:r>
              <a:endParaRPr lang="en-GB" sz="1400" dirty="0"/>
            </a:p>
          </p:txBody>
        </p:sp>
        <p:sp>
          <p:nvSpPr>
            <p:cNvPr id="61" name="Rectangle 11"/>
            <p:cNvSpPr>
              <a:spLocks noChangeArrowheads="1"/>
            </p:cNvSpPr>
            <p:nvPr/>
          </p:nvSpPr>
          <p:spPr bwMode="auto">
            <a:xfrm>
              <a:off x="4360591" y="3830643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o/e</a:t>
              </a:r>
              <a:endParaRPr lang="en-GB" sz="1400" dirty="0"/>
            </a:p>
          </p:txBody>
        </p:sp>
      </p:grpSp>
      <p:grpSp>
        <p:nvGrpSpPr>
          <p:cNvPr id="63" name="Gruppieren 62"/>
          <p:cNvGrpSpPr/>
          <p:nvPr/>
        </p:nvGrpSpPr>
        <p:grpSpPr>
          <a:xfrm>
            <a:off x="7682992" y="4861532"/>
            <a:ext cx="1172083" cy="451448"/>
            <a:chOff x="4360591" y="3830643"/>
            <a:chExt cx="1172083" cy="451448"/>
          </a:xfrm>
        </p:grpSpPr>
        <p:sp>
          <p:nvSpPr>
            <p:cNvPr id="64" name="Rectangle 11"/>
            <p:cNvSpPr>
              <a:spLocks noChangeArrowheads="1"/>
            </p:cNvSpPr>
            <p:nvPr/>
          </p:nvSpPr>
          <p:spPr bwMode="auto">
            <a:xfrm>
              <a:off x="4805360" y="3830643"/>
              <a:ext cx="727314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sink</a:t>
              </a:r>
              <a:endParaRPr lang="en-GB" sz="1400" dirty="0"/>
            </a:p>
          </p:txBody>
        </p:sp>
        <p:sp>
          <p:nvSpPr>
            <p:cNvPr id="65" name="Rectangle 11"/>
            <p:cNvSpPr>
              <a:spLocks noChangeArrowheads="1"/>
            </p:cNvSpPr>
            <p:nvPr/>
          </p:nvSpPr>
          <p:spPr bwMode="auto">
            <a:xfrm>
              <a:off x="4360591" y="3830643"/>
              <a:ext cx="444769" cy="451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dirty="0" smtClean="0"/>
                <a:t>o/e</a:t>
              </a:r>
              <a:endParaRPr lang="en-GB" sz="1400" dirty="0"/>
            </a:p>
          </p:txBody>
        </p:sp>
      </p:grpSp>
      <p:cxnSp>
        <p:nvCxnSpPr>
          <p:cNvPr id="97" name="Gerade Verbindung mit Pfeil 96"/>
          <p:cNvCxnSpPr/>
          <p:nvPr/>
        </p:nvCxnSpPr>
        <p:spPr bwMode="auto">
          <a:xfrm rot="16200000" flipH="1">
            <a:off x="7830888" y="5387468"/>
            <a:ext cx="735018" cy="586041"/>
          </a:xfrm>
          <a:prstGeom prst="straightConnector1">
            <a:avLst/>
          </a:prstGeom>
          <a:noFill/>
          <a:ln w="57150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Gerade Verbindung mit Pfeil 99"/>
          <p:cNvCxnSpPr/>
          <p:nvPr/>
        </p:nvCxnSpPr>
        <p:spPr bwMode="auto">
          <a:xfrm rot="5400000" flipH="1" flipV="1">
            <a:off x="7830888" y="5387469"/>
            <a:ext cx="735018" cy="586041"/>
          </a:xfrm>
          <a:prstGeom prst="straightConnector1">
            <a:avLst/>
          </a:prstGeom>
          <a:noFill/>
          <a:ln w="57150" cap="flat" cmpd="sng" algn="ctr">
            <a:solidFill>
              <a:srgbClr val="0000CC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Gerade Verbindung mit Pfeil 102"/>
          <p:cNvCxnSpPr/>
          <p:nvPr/>
        </p:nvCxnSpPr>
        <p:spPr bwMode="auto">
          <a:xfrm>
            <a:off x="5978274" y="5082987"/>
            <a:ext cx="1704718" cy="4269"/>
          </a:xfrm>
          <a:prstGeom prst="straightConnector1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Gerade Verbindung mit Pfeil 104"/>
          <p:cNvCxnSpPr/>
          <p:nvPr/>
        </p:nvCxnSpPr>
        <p:spPr bwMode="auto">
          <a:xfrm>
            <a:off x="5978274" y="6286013"/>
            <a:ext cx="1704718" cy="4269"/>
          </a:xfrm>
          <a:prstGeom prst="straightConnector1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Gerade Verbindung mit Pfeil 105"/>
          <p:cNvCxnSpPr/>
          <p:nvPr/>
        </p:nvCxnSpPr>
        <p:spPr bwMode="auto">
          <a:xfrm>
            <a:off x="5978274" y="5680489"/>
            <a:ext cx="1704718" cy="367509"/>
          </a:xfrm>
          <a:prstGeom prst="straightConnector1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Gerade Verbindung mit Pfeil 110"/>
          <p:cNvCxnSpPr/>
          <p:nvPr/>
        </p:nvCxnSpPr>
        <p:spPr bwMode="auto">
          <a:xfrm flipV="1">
            <a:off x="5978274" y="5312979"/>
            <a:ext cx="1704718" cy="367509"/>
          </a:xfrm>
          <a:prstGeom prst="straightConnector1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8855075" y="6048002"/>
            <a:ext cx="444769" cy="4514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400" dirty="0" smtClean="0"/>
              <a:t>e/o</a:t>
            </a:r>
            <a:endParaRPr lang="en-GB" sz="1400" dirty="0"/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8855075" y="4861535"/>
            <a:ext cx="444769" cy="4514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400" dirty="0" smtClean="0"/>
              <a:t>e/o</a:t>
            </a:r>
            <a:endParaRPr lang="en-GB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9299844" y="5087256"/>
            <a:ext cx="476222" cy="1588"/>
          </a:xfrm>
          <a:prstGeom prst="line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 Verbindung 32"/>
          <p:cNvCxnSpPr/>
          <p:nvPr/>
        </p:nvCxnSpPr>
        <p:spPr bwMode="auto">
          <a:xfrm>
            <a:off x="9299844" y="6284425"/>
            <a:ext cx="476222" cy="1588"/>
          </a:xfrm>
          <a:prstGeom prst="line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 Verbindung mit Pfeil 34"/>
          <p:cNvCxnSpPr/>
          <p:nvPr/>
        </p:nvCxnSpPr>
        <p:spPr bwMode="auto">
          <a:xfrm rot="5400000">
            <a:off x="8335166" y="5680490"/>
            <a:ext cx="735021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The need for high bandwidth data transmission, in particular for network processor applications, has brought us new and improved standards on paper and on silicon.</a:t>
            </a:r>
          </a:p>
          <a:p>
            <a:endParaRPr lang="en-GB" sz="1000" dirty="0"/>
          </a:p>
          <a:p>
            <a:r>
              <a:rPr lang="en-GB" sz="2000" dirty="0" smtClean="0"/>
              <a:t>link speeds on existent high volume products scaling up (SAS2.0/SATA3.0 @ 6 </a:t>
            </a:r>
            <a:r>
              <a:rPr lang="en-GB" sz="2000" dirty="0" err="1" smtClean="0"/>
              <a:t>Gb</a:t>
            </a:r>
            <a:r>
              <a:rPr lang="en-GB" sz="2000" dirty="0" smtClean="0"/>
              <a:t>/s electrical)</a:t>
            </a:r>
          </a:p>
          <a:p>
            <a:r>
              <a:rPr lang="en-GB" sz="2000" dirty="0" smtClean="0"/>
              <a:t>network processor protocols (Interlaken / SPAUI / SPI-S) build on scalable high speed link definitions OIF-CEI-6G, -11G, -25G </a:t>
            </a:r>
          </a:p>
          <a:p>
            <a:r>
              <a:rPr lang="en-GB" sz="2000" dirty="0" smtClean="0"/>
              <a:t>FPGA on-chip links currently support up to 48 CEI-6G lanes (</a:t>
            </a:r>
            <a:r>
              <a:rPr lang="en-GB" sz="2000" dirty="0" err="1" smtClean="0"/>
              <a:t>ie</a:t>
            </a:r>
            <a:r>
              <a:rPr lang="en-GB" sz="2000" dirty="0" smtClean="0"/>
              <a:t>. aggregate bandwidth of 36 Gigabyte/s per FPGA)</a:t>
            </a:r>
          </a:p>
          <a:p>
            <a:r>
              <a:rPr lang="en-GB" sz="2000" dirty="0" smtClean="0"/>
              <a:t>parallel </a:t>
            </a:r>
            <a:r>
              <a:rPr lang="en-GB" sz="2000" dirty="0" err="1" smtClean="0"/>
              <a:t>opto</a:t>
            </a:r>
            <a:r>
              <a:rPr lang="en-GB" sz="2000" dirty="0" smtClean="0"/>
              <a:t> links (SNAP12/MSA) are available up to 10Gb/s per lane</a:t>
            </a:r>
          </a:p>
          <a:p>
            <a:r>
              <a:rPr lang="en-GB" sz="2000" dirty="0" smtClean="0"/>
              <a:t>low power (~1W) mid-board mount SNAP12 devices (fibre pig-tail) move O/E converters away from board edge so as to improve density, </a:t>
            </a:r>
            <a:r>
              <a:rPr lang="en-GB" sz="2000" dirty="0" err="1" smtClean="0"/>
              <a:t>routability</a:t>
            </a:r>
            <a:r>
              <a:rPr lang="en-GB" sz="2000" dirty="0" smtClean="0"/>
              <a:t>  and signal integrity</a:t>
            </a:r>
          </a:p>
          <a:p>
            <a:r>
              <a:rPr lang="en-GB" sz="2000" dirty="0" err="1" smtClean="0"/>
              <a:t>AdvancedTCA</a:t>
            </a:r>
            <a:r>
              <a:rPr lang="en-GB" sz="2000" dirty="0" smtClean="0"/>
              <a:t> allows to route 10Gb/s lanes on a backplane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... and how about phase1 ???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while the sliding window processor will stay as is ...</a:t>
            </a:r>
          </a:p>
          <a:p>
            <a:r>
              <a:rPr lang="en-GB" dirty="0" smtClean="0"/>
              <a:t>try to extract largest possible volume of features from the processors via merger interface</a:t>
            </a:r>
          </a:p>
          <a:p>
            <a:r>
              <a:rPr lang="en-GB" dirty="0" smtClean="0"/>
              <a:t>think about moderate feature reduction at crate level</a:t>
            </a:r>
          </a:p>
          <a:p>
            <a:r>
              <a:rPr lang="en-GB" dirty="0" smtClean="0"/>
              <a:t>consider one-stage feature correlation integrating global calorimeter trigger and CTP</a:t>
            </a:r>
          </a:p>
          <a:p>
            <a:r>
              <a:rPr lang="en-GB" dirty="0" smtClean="0"/>
              <a:t>for everything else just follow the same lines:</a:t>
            </a:r>
            <a:br>
              <a:rPr lang="en-GB" dirty="0" smtClean="0"/>
            </a:br>
            <a:r>
              <a:rPr lang="en-GB" dirty="0" smtClean="0"/>
              <a:t>choice of components, </a:t>
            </a:r>
            <a:r>
              <a:rPr lang="en-GB" dirty="0" err="1" smtClean="0"/>
              <a:t>opto</a:t>
            </a:r>
            <a:r>
              <a:rPr lang="en-GB" dirty="0" smtClean="0"/>
              <a:t> transmission, link replication, data rate / board density considerations...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1 – the algorithms ???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due to moderate feature reduction (or no reduction at all) full topological information will be available at the CTP</a:t>
            </a:r>
            <a:r>
              <a:rPr lang="en-GB" sz="2000" baseline="30000" dirty="0" smtClean="0"/>
              <a:t>*</a:t>
            </a:r>
          </a:p>
          <a:p>
            <a:r>
              <a:rPr lang="en-GB" sz="2000" dirty="0" smtClean="0"/>
              <a:t>we should define what topologies we want to explore</a:t>
            </a:r>
          </a:p>
          <a:p>
            <a:pPr lvl="1"/>
            <a:r>
              <a:rPr lang="en-GB" sz="2000" dirty="0" smtClean="0"/>
              <a:t>features within the same solid angle</a:t>
            </a:r>
          </a:p>
          <a:p>
            <a:pPr lvl="1"/>
            <a:r>
              <a:rPr lang="en-GB" sz="2000" dirty="0" smtClean="0"/>
              <a:t>back-to-back topology</a:t>
            </a:r>
          </a:p>
          <a:p>
            <a:pPr lvl="1"/>
            <a:r>
              <a:rPr lang="en-GB" sz="2000" dirty="0" smtClean="0"/>
              <a:t>?????  </a:t>
            </a:r>
            <a:r>
              <a:rPr lang="en-GB" sz="2000" dirty="0" smtClean="0">
                <a:sym typeface="Wingdings" pitchFamily="2" charset="2"/>
              </a:rPr>
              <a:t> please have ideas and simulate them !</a:t>
            </a:r>
            <a:endParaRPr lang="en-GB" sz="2000" dirty="0" smtClean="0"/>
          </a:p>
          <a:p>
            <a:r>
              <a:rPr lang="en-GB" sz="2000" dirty="0" smtClean="0"/>
              <a:t>please remember that all information we want to correlate needs to end up on the same processor chip</a:t>
            </a:r>
            <a:br>
              <a:rPr lang="en-GB" sz="2000" dirty="0" smtClean="0"/>
            </a:br>
            <a:r>
              <a:rPr lang="en-GB" sz="2000" dirty="0" smtClean="0">
                <a:sym typeface="Wingdings" pitchFamily="2" charset="2"/>
              </a:rPr>
              <a:t> some further level of link replication and fibre patching might be required to get the data where needed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pPr>
              <a:buNone/>
            </a:pPr>
            <a:r>
              <a:rPr lang="en-GB" sz="2000" baseline="30000" dirty="0" smtClean="0"/>
              <a:t>*)</a:t>
            </a:r>
            <a:r>
              <a:rPr lang="en-GB" sz="2000" dirty="0" smtClean="0"/>
              <a:t> for CTP read : central trigger processor or global calorimeter trigger processor (in case we do not want to re-do the CTP). A re-designed CTP might be preferred, so as to better correlate with </a:t>
            </a:r>
            <a:r>
              <a:rPr lang="en-GB" sz="2000" dirty="0" err="1" smtClean="0"/>
              <a:t>muons</a:t>
            </a:r>
            <a:r>
              <a:rPr lang="en-GB" sz="2000" dirty="0" smtClean="0"/>
              <a:t>.</a:t>
            </a:r>
            <a:endParaRPr lang="en-GB" sz="2000" baseline="30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795</Words>
  <Application>Microsoft PowerPoint</Application>
  <PresentationFormat>Benutzerdefiniert</PresentationFormat>
  <Paragraphs>144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Leere Präsentation</vt:lpstr>
      <vt:lpstr>From L1Calo to S-L1Calo</vt:lpstr>
      <vt:lpstr>L1Calo    S-L1Calo    phase1   phase2</vt:lpstr>
      <vt:lpstr>what we need...</vt:lpstr>
      <vt:lpstr>what we got: current L1Calo - algorithms and architecture</vt:lpstr>
      <vt:lpstr>S-L1Calo - algorithms and architecture</vt:lpstr>
      <vt:lpstr>data transmission and fan-out scheme</vt:lpstr>
      <vt:lpstr>technologies</vt:lpstr>
      <vt:lpstr>... and how about phase1 ???</vt:lpstr>
      <vt:lpstr>phase 1 – the algorithms ???</vt:lpstr>
      <vt:lpstr>Folie 10</vt:lpstr>
      <vt:lpstr>R&amp;D road map</vt:lpstr>
      <vt:lpstr>example : re-do current system </vt:lpstr>
      <vt:lpstr>The implementation...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1035</cp:revision>
  <cp:lastPrinted>2000-06-29T11:13:00Z</cp:lastPrinted>
  <dcterms:created xsi:type="dcterms:W3CDTF">1999-09-30T14:46:19Z</dcterms:created>
  <dcterms:modified xsi:type="dcterms:W3CDTF">2008-11-04T09:31:43Z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