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F5452-5800-4ECE-BB4D-93DD7274DEB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D11C4-0F44-4E96-BC99-E54965B0207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41880-CA63-4179-9062-273F32352CF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71FA0-1CE2-470B-A534-32D2B3411B0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55B8F-3D2B-47B9-B1EF-9CB6D8F685A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5F8D2-8EDE-496C-9E09-9D489A51EDC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C741-9054-4E19-AD4E-4C44F6D453F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2D880-CE59-422E-B4F9-75FCF217F91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FF25D-C77D-4ACF-A498-4F2074775AD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07569-3F5C-4D7A-B557-7EA1EF579B3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E214D-656F-46A6-BBC4-418C5C1DE5A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0F8342-B14B-4ABE-A977-2960BEAF6BC5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0825" y="2349500"/>
            <a:ext cx="6913563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b="1" dirty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GB" dirty="0"/>
              <a:t> </a:t>
            </a:r>
            <a:r>
              <a:rPr lang="en-GB" b="1" dirty="0"/>
              <a:t>exclusive trigger</a:t>
            </a:r>
            <a:r>
              <a:rPr lang="en-GB" dirty="0"/>
              <a:t> combinations beyond multiplicity combination: </a:t>
            </a:r>
            <a:br>
              <a:rPr lang="en-GB" dirty="0"/>
            </a:br>
            <a:r>
              <a:rPr lang="en-GB" dirty="0"/>
              <a:t>distinct separation between </a:t>
            </a:r>
            <a:r>
              <a:rPr lang="en-GB" dirty="0" err="1"/>
              <a:t>em</a:t>
            </a:r>
            <a:r>
              <a:rPr lang="en-GB" dirty="0"/>
              <a:t> and jets at different thresholds</a:t>
            </a:r>
          </a:p>
          <a:p>
            <a:pPr>
              <a:buFontTx/>
              <a:buChar char="•"/>
            </a:pPr>
            <a:r>
              <a:rPr lang="en-GB" dirty="0"/>
              <a:t> </a:t>
            </a:r>
            <a:r>
              <a:rPr lang="en-GB" b="1" dirty="0" err="1"/>
              <a:t>Azimuthal</a:t>
            </a:r>
            <a:r>
              <a:rPr lang="en-GB" b="1" dirty="0"/>
              <a:t> “back-to-back” criteria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    </a:t>
            </a:r>
            <a:r>
              <a:rPr lang="en-GB" i="1" dirty="0">
                <a:solidFill>
                  <a:schemeClr val="accent2"/>
                </a:solidFill>
              </a:rPr>
              <a:t>e.g. Selection of Higgs production</a:t>
            </a:r>
          </a:p>
          <a:p>
            <a:pPr>
              <a:buFontTx/>
              <a:buChar char="•"/>
            </a:pPr>
            <a:r>
              <a:rPr lang="en-GB" dirty="0"/>
              <a:t> </a:t>
            </a:r>
            <a:r>
              <a:rPr lang="en-GB" b="1" dirty="0"/>
              <a:t>Forward-Backward correlation</a:t>
            </a:r>
            <a:r>
              <a:rPr lang="en-GB" dirty="0"/>
              <a:t> in rapidity gap in </a:t>
            </a:r>
            <a:r>
              <a:rPr lang="el-GR" dirty="0">
                <a:cs typeface="Arial" charset="0"/>
              </a:rPr>
              <a:t>η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    </a:t>
            </a:r>
            <a:r>
              <a:rPr lang="en-GB" i="1" dirty="0">
                <a:solidFill>
                  <a:schemeClr val="accent2"/>
                </a:solidFill>
              </a:rPr>
              <a:t>e.g. VBF processes</a:t>
            </a:r>
          </a:p>
          <a:p>
            <a:pPr>
              <a:buFontTx/>
              <a:buChar char="•"/>
            </a:pPr>
            <a:r>
              <a:rPr lang="en-GB" dirty="0"/>
              <a:t> definition of </a:t>
            </a:r>
            <a:r>
              <a:rPr lang="en-GB" b="1" dirty="0"/>
              <a:t>isolated </a:t>
            </a:r>
            <a:r>
              <a:rPr lang="en-GB" b="1" dirty="0" err="1"/>
              <a:t>muons</a:t>
            </a:r>
            <a:r>
              <a:rPr lang="en-GB" dirty="0"/>
              <a:t> by using calorimeter energy</a:t>
            </a:r>
          </a:p>
          <a:p>
            <a:pPr>
              <a:buFontTx/>
              <a:buChar char="•"/>
            </a:pPr>
            <a:r>
              <a:rPr lang="en-GB" dirty="0"/>
              <a:t> tagging of </a:t>
            </a:r>
            <a:r>
              <a:rPr lang="en-GB" b="1" dirty="0"/>
              <a:t>b-jets</a:t>
            </a:r>
            <a:r>
              <a:rPr lang="en-GB" dirty="0"/>
              <a:t> by soft </a:t>
            </a:r>
            <a:r>
              <a:rPr lang="en-GB" dirty="0" err="1"/>
              <a:t>muons</a:t>
            </a:r>
            <a:endParaRPr lang="en-GB" dirty="0"/>
          </a:p>
          <a:p>
            <a:pPr>
              <a:buFontTx/>
              <a:buChar char="•"/>
            </a:pPr>
            <a:r>
              <a:rPr lang="en-GB" dirty="0"/>
              <a:t> calculation of </a:t>
            </a:r>
            <a:r>
              <a:rPr lang="en-GB" b="1" dirty="0"/>
              <a:t>mass/transversal mass</a:t>
            </a:r>
            <a:r>
              <a:rPr lang="en-GB" dirty="0"/>
              <a:t> of object pairs </a:t>
            </a:r>
            <a:br>
              <a:rPr lang="en-GB" dirty="0"/>
            </a:br>
            <a:r>
              <a:rPr lang="en-GB" dirty="0"/>
              <a:t>or even more objects</a:t>
            </a:r>
          </a:p>
          <a:p>
            <a:pPr>
              <a:buFontTx/>
              <a:buChar char="•"/>
            </a:pPr>
            <a:r>
              <a:rPr lang="en-GB" dirty="0"/>
              <a:t> </a:t>
            </a:r>
            <a:r>
              <a:rPr lang="en-GB" b="1" dirty="0" err="1"/>
              <a:t>Etmiss</a:t>
            </a:r>
            <a:r>
              <a:rPr lang="en-GB" b="1" dirty="0"/>
              <a:t> correction</a:t>
            </a:r>
            <a:r>
              <a:rPr lang="en-GB" dirty="0"/>
              <a:t> by using </a:t>
            </a:r>
            <a:r>
              <a:rPr lang="en-GB" dirty="0" err="1"/>
              <a:t>pT</a:t>
            </a:r>
            <a:r>
              <a:rPr lang="en-GB" dirty="0"/>
              <a:t> of </a:t>
            </a:r>
            <a:r>
              <a:rPr lang="en-GB" dirty="0" err="1"/>
              <a:t>muons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/>
              <a:t>  identification of jets directing to cracks or </a:t>
            </a:r>
            <a:r>
              <a:rPr lang="en-GB" dirty="0" err="1"/>
              <a:t>Etmiss</a:t>
            </a:r>
            <a:endParaRPr lang="de-DE" dirty="0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948488" y="2708275"/>
            <a:ext cx="973137" cy="3673475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7434263" y="2754313"/>
            <a:ext cx="1587" cy="3625850"/>
          </a:xfrm>
          <a:prstGeom prst="line">
            <a:avLst/>
          </a:prstGeom>
          <a:noFill/>
          <a:ln w="539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667625" y="4149725"/>
            <a:ext cx="1296988" cy="6985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chemeClr val="accent2"/>
                </a:solidFill>
              </a:rPr>
              <a:t>Level of</a:t>
            </a:r>
            <a:br>
              <a:rPr lang="en-GB" b="1" dirty="0">
                <a:solidFill>
                  <a:schemeClr val="accent2"/>
                </a:solidFill>
              </a:rPr>
            </a:br>
            <a:r>
              <a:rPr lang="en-GB" b="1" dirty="0">
                <a:solidFill>
                  <a:schemeClr val="accent2"/>
                </a:solidFill>
              </a:rPr>
              <a:t>difficulty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596188" y="2708275"/>
            <a:ext cx="1368425" cy="51435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b="1" dirty="0">
                <a:solidFill>
                  <a:schemeClr val="accent2"/>
                </a:solidFill>
              </a:rPr>
              <a:t>Relatively straightforward</a:t>
            </a:r>
            <a:endParaRPr lang="de-DE" sz="1200" b="1" dirty="0">
              <a:solidFill>
                <a:schemeClr val="accent2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740650" y="6165850"/>
            <a:ext cx="1368425" cy="331788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b="1">
                <a:solidFill>
                  <a:schemeClr val="accent2"/>
                </a:solidFill>
              </a:rPr>
              <a:t>complex</a:t>
            </a:r>
            <a:endParaRPr lang="de-DE" sz="1200" b="1">
              <a:solidFill>
                <a:schemeClr val="accent2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42875" y="333375"/>
            <a:ext cx="889317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accent2"/>
                </a:solidFill>
              </a:rPr>
              <a:t>Motivation: Pileup @SLHC: ~400 interactions per BX </a:t>
            </a:r>
            <a:r>
              <a:rPr lang="en-GB" sz="1200" b="1" dirty="0">
                <a:solidFill>
                  <a:schemeClr val="accent2"/>
                </a:solidFill>
              </a:rPr>
              <a:t>(50 ns </a:t>
            </a:r>
            <a:r>
              <a:rPr lang="en-GB" sz="1200" b="1" dirty="0" err="1">
                <a:solidFill>
                  <a:schemeClr val="accent2"/>
                </a:solidFill>
              </a:rPr>
              <a:t>bunchspacing</a:t>
            </a:r>
            <a:r>
              <a:rPr lang="en-GB" sz="1200" b="1" dirty="0">
                <a:solidFill>
                  <a:schemeClr val="accent2"/>
                </a:solidFill>
              </a:rPr>
              <a:t> and 10</a:t>
            </a:r>
            <a:r>
              <a:rPr lang="en-GB" sz="1200" b="1" baseline="30000" dirty="0">
                <a:solidFill>
                  <a:schemeClr val="accent2"/>
                </a:solidFill>
              </a:rPr>
              <a:t>35</a:t>
            </a:r>
            <a:r>
              <a:rPr lang="en-GB" sz="1200" b="1" dirty="0">
                <a:solidFill>
                  <a:schemeClr val="accent2"/>
                </a:solidFill>
              </a:rPr>
              <a:t>s</a:t>
            </a:r>
            <a:r>
              <a:rPr lang="en-GB" sz="1200" b="1" baseline="30000" dirty="0">
                <a:solidFill>
                  <a:schemeClr val="accent2"/>
                </a:solidFill>
              </a:rPr>
              <a:t>-1</a:t>
            </a:r>
            <a:r>
              <a:rPr lang="en-GB" sz="1200" b="1" dirty="0">
                <a:solidFill>
                  <a:schemeClr val="accent2"/>
                </a:solidFill>
              </a:rPr>
              <a:t>cm</a:t>
            </a:r>
            <a:r>
              <a:rPr lang="en-GB" sz="1200" b="1" baseline="30000" dirty="0">
                <a:solidFill>
                  <a:schemeClr val="accent2"/>
                </a:solidFill>
              </a:rPr>
              <a:t>-2</a:t>
            </a:r>
            <a:r>
              <a:rPr lang="en-GB" sz="1200" b="1" dirty="0">
                <a:solidFill>
                  <a:schemeClr val="accent2"/>
                </a:solidFill>
              </a:rPr>
              <a:t>)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de-DE" dirty="0"/>
              <a:t> </a:t>
            </a:r>
            <a:r>
              <a:rPr lang="de-DE" dirty="0" err="1"/>
              <a:t>degradation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algorithm</a:t>
            </a:r>
            <a:r>
              <a:rPr lang="de-DE" b="1" dirty="0"/>
              <a:t> </a:t>
            </a:r>
            <a:r>
              <a:rPr lang="de-DE" b="1" dirty="0" err="1"/>
              <a:t>performance</a:t>
            </a:r>
            <a:endParaRPr lang="de-DE" b="1" dirty="0"/>
          </a:p>
          <a:p>
            <a:pPr>
              <a:spcBef>
                <a:spcPct val="50000"/>
              </a:spcBef>
              <a:buFont typeface="Wingdings" pitchFamily="2" charset="2"/>
              <a:buChar char="è"/>
            </a:pPr>
            <a:r>
              <a:rPr lang="en-GB" b="1" dirty="0"/>
              <a:t> </a:t>
            </a:r>
            <a:r>
              <a:rPr lang="de-DE" dirty="0" err="1"/>
              <a:t>compensation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b="1" dirty="0" err="1"/>
              <a:t>more</a:t>
            </a:r>
            <a:r>
              <a:rPr lang="de-DE" b="1" dirty="0"/>
              <a:t> granular </a:t>
            </a:r>
            <a:r>
              <a:rPr lang="de-DE" b="1" dirty="0" err="1"/>
              <a:t>data</a:t>
            </a:r>
            <a:r>
              <a:rPr lang="de-DE" dirty="0"/>
              <a:t> (</a:t>
            </a:r>
            <a:r>
              <a:rPr lang="de-DE" i="1" dirty="0">
                <a:solidFill>
                  <a:schemeClr val="accent2"/>
                </a:solidFill>
              </a:rPr>
              <a:t>Phase 2</a:t>
            </a:r>
            <a:r>
              <a:rPr lang="de-DE" dirty="0"/>
              <a:t>) „</a:t>
            </a:r>
            <a:r>
              <a:rPr lang="de-DE" dirty="0" err="1"/>
              <a:t>granularity</a:t>
            </a:r>
            <a:r>
              <a:rPr lang="de-DE" dirty="0"/>
              <a:t> vs. </a:t>
            </a:r>
            <a:r>
              <a:rPr lang="de-DE" dirty="0" err="1"/>
              <a:t>environment</a:t>
            </a:r>
            <a:r>
              <a:rPr lang="de-DE" dirty="0"/>
              <a:t>“ </a:t>
            </a:r>
            <a:r>
              <a:rPr lang="de-DE" dirty="0" err="1"/>
              <a:t>size</a:t>
            </a:r>
            <a:endParaRPr lang="de-DE" dirty="0"/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de-DE" dirty="0"/>
              <a:t>     </a:t>
            </a:r>
            <a:r>
              <a:rPr lang="de-DE" dirty="0" err="1"/>
              <a:t>and</a:t>
            </a:r>
            <a:r>
              <a:rPr lang="de-DE" dirty="0"/>
              <a:t>/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refined</a:t>
            </a:r>
            <a:r>
              <a:rPr lang="de-DE" b="1" dirty="0"/>
              <a:t> </a:t>
            </a:r>
            <a:r>
              <a:rPr lang="de-DE" b="1" dirty="0" err="1"/>
              <a:t>algorithms</a:t>
            </a:r>
            <a:r>
              <a:rPr lang="de-DE" dirty="0"/>
              <a:t> (</a:t>
            </a:r>
            <a:r>
              <a:rPr lang="de-DE" i="1" dirty="0">
                <a:solidFill>
                  <a:schemeClr val="accent2"/>
                </a:solidFill>
              </a:rPr>
              <a:t>Phase 1 &amp; 2</a:t>
            </a:r>
            <a:r>
              <a:rPr lang="de-DE" dirty="0"/>
              <a:t>)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79388" y="2205038"/>
            <a:ext cx="794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chemeClr val="accent2"/>
                </a:solidFill>
              </a:rPr>
              <a:t>Possible selection criteria on L1 by using </a:t>
            </a:r>
            <a:r>
              <a:rPr lang="en-GB" b="1" dirty="0" err="1">
                <a:solidFill>
                  <a:schemeClr val="accent2"/>
                </a:solidFill>
              </a:rPr>
              <a:t>RoI</a:t>
            </a:r>
            <a:r>
              <a:rPr lang="en-GB" b="1" dirty="0">
                <a:solidFill>
                  <a:schemeClr val="accent2"/>
                </a:solidFill>
              </a:rPr>
              <a:t> information on CTP level: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Wingdings</vt:lpstr>
      <vt:lpstr>Standarddesign</vt:lpstr>
      <vt:lpstr>Folie 1</vt:lpstr>
    </vt:vector>
  </TitlesOfParts>
  <Company>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***</dc:creator>
  <cp:lastModifiedBy>uschaefe</cp:lastModifiedBy>
  <cp:revision>11</cp:revision>
  <dcterms:created xsi:type="dcterms:W3CDTF">2008-10-31T17:02:56Z</dcterms:created>
  <dcterms:modified xsi:type="dcterms:W3CDTF">2008-11-03T13:12:43Z</dcterms:modified>
</cp:coreProperties>
</file>