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5" r:id="rId2"/>
    <p:sldId id="384" r:id="rId3"/>
    <p:sldId id="387" r:id="rId4"/>
    <p:sldId id="386" r:id="rId5"/>
    <p:sldId id="388" r:id="rId6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91" d="100"/>
          <a:sy n="91" d="100"/>
        </p:scale>
        <p:origin x="-102" y="-462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Mainz R&amp;D </a:t>
            </a:r>
            <a:r>
              <a:rPr lang="de-DE" b="1" dirty="0" err="1" smtClean="0"/>
              <a:t>activities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MZ R&amp;D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1"/>
            <a:ext cx="9198864" cy="5689600"/>
          </a:xfrm>
        </p:spPr>
        <p:txBody>
          <a:bodyPr/>
          <a:lstStyle/>
          <a:p>
            <a:r>
              <a:rPr lang="en-GB" sz="2000" dirty="0" smtClean="0"/>
              <a:t>BLT has been built and tested (backplane transmission only).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A </a:t>
            </a:r>
            <a:r>
              <a:rPr lang="en-GB" sz="2000" dirty="0" smtClean="0"/>
              <a:t>few minor issues were found.</a:t>
            </a:r>
          </a:p>
          <a:p>
            <a:r>
              <a:rPr lang="en-GB" sz="2000" dirty="0" smtClean="0"/>
              <a:t>Possible future  </a:t>
            </a:r>
            <a:r>
              <a:rPr lang="en-GB" sz="2000" dirty="0" smtClean="0"/>
              <a:t>firmware / test activities on the BLT:</a:t>
            </a:r>
          </a:p>
          <a:p>
            <a:pPr lvl="1"/>
            <a:r>
              <a:rPr lang="en-GB" sz="2000" dirty="0" smtClean="0"/>
              <a:t>TTC clock / data recovery</a:t>
            </a:r>
          </a:p>
          <a:p>
            <a:pPr lvl="1"/>
            <a:r>
              <a:rPr lang="en-GB" sz="2000" dirty="0" smtClean="0"/>
              <a:t>Multi-</a:t>
            </a:r>
            <a:r>
              <a:rPr lang="en-GB" sz="2000" dirty="0" err="1" smtClean="0"/>
              <a:t>Gb</a:t>
            </a:r>
            <a:r>
              <a:rPr lang="en-GB" sz="2000" dirty="0" smtClean="0"/>
              <a:t>/s </a:t>
            </a:r>
            <a:r>
              <a:rPr lang="en-GB" sz="2000" dirty="0" smtClean="0"/>
              <a:t>links (opto inputs / outputs)</a:t>
            </a:r>
          </a:p>
          <a:p>
            <a:pPr lvl="1"/>
            <a:r>
              <a:rPr lang="en-GB" sz="2000" dirty="0" err="1" smtClean="0"/>
              <a:t>SystemACE</a:t>
            </a:r>
            <a:r>
              <a:rPr lang="en-GB" sz="2000" dirty="0" smtClean="0"/>
              <a:t> configuration scheme</a:t>
            </a:r>
            <a:endParaRPr lang="en-GB" sz="2000" dirty="0" smtClean="0"/>
          </a:p>
          <a:p>
            <a:r>
              <a:rPr lang="en-GB" sz="2000" dirty="0" smtClean="0"/>
              <a:t>Hardware activities </a:t>
            </a:r>
          </a:p>
          <a:p>
            <a:pPr lvl="1"/>
            <a:r>
              <a:rPr lang="en-GB" sz="2000" dirty="0" smtClean="0"/>
              <a:t>build another copy of the </a:t>
            </a:r>
            <a:r>
              <a:rPr lang="en-GB" sz="2000" dirty="0" smtClean="0"/>
              <a:t>BLT, if </a:t>
            </a:r>
            <a:r>
              <a:rPr lang="en-GB" sz="2000" dirty="0" smtClean="0"/>
              <a:t>required</a:t>
            </a:r>
            <a:r>
              <a:rPr lang="en-GB" sz="2000" dirty="0" smtClean="0"/>
              <a:t>. </a:t>
            </a:r>
            <a:r>
              <a:rPr lang="en-GB" sz="2000" dirty="0" smtClean="0"/>
              <a:t>Minor </a:t>
            </a:r>
            <a:r>
              <a:rPr lang="en-GB" sz="2000" dirty="0" smtClean="0"/>
              <a:t>h/w </a:t>
            </a:r>
            <a:r>
              <a:rPr lang="en-GB" sz="2000" dirty="0" smtClean="0"/>
              <a:t>fixes</a:t>
            </a:r>
            <a:r>
              <a:rPr lang="en-GB" sz="2000" dirty="0" smtClean="0"/>
              <a:t>.</a:t>
            </a:r>
            <a:r>
              <a:rPr lang="en-GB" sz="2000" dirty="0" smtClean="0"/>
              <a:t> </a:t>
            </a:r>
            <a:r>
              <a:rPr lang="en-GB" sz="2000" dirty="0" smtClean="0"/>
              <a:t>Might act </a:t>
            </a:r>
            <a:r>
              <a:rPr lang="en-GB" sz="2000" dirty="0" smtClean="0"/>
              <a:t>as CMM </a:t>
            </a:r>
            <a:r>
              <a:rPr lang="en-GB" sz="2000" dirty="0" smtClean="0"/>
              <a:t>demonstrator. </a:t>
            </a:r>
            <a:r>
              <a:rPr lang="en-GB" sz="2000" dirty="0" smtClean="0"/>
              <a:t>D</a:t>
            </a:r>
            <a:r>
              <a:rPr lang="en-GB" sz="2000" dirty="0" smtClean="0"/>
              <a:t>ead </a:t>
            </a:r>
            <a:r>
              <a:rPr lang="en-GB" sz="2000" dirty="0" smtClean="0"/>
              <a:t>end due to </a:t>
            </a:r>
            <a:r>
              <a:rPr lang="en-GB" sz="2000" dirty="0" smtClean="0"/>
              <a:t>Virtex-5 chip.</a:t>
            </a:r>
            <a:endParaRPr lang="en-GB" sz="2000" dirty="0" smtClean="0"/>
          </a:p>
          <a:p>
            <a:pPr lvl="1"/>
            <a:r>
              <a:rPr lang="en-GB" sz="2000" dirty="0" smtClean="0"/>
              <a:t>build a Generic Opto Link Demonstrator </a:t>
            </a:r>
            <a:r>
              <a:rPr lang="en-GB" sz="2000" dirty="0" smtClean="0"/>
              <a:t> (GOLD)  ATCA module</a:t>
            </a:r>
            <a:endParaRPr lang="en-GB" sz="2000" dirty="0" smtClean="0"/>
          </a:p>
          <a:p>
            <a:pPr lvl="2"/>
            <a:r>
              <a:rPr lang="en-GB" sz="2000" dirty="0" smtClean="0"/>
              <a:t>Optical data replication on fibre (splitter/coupler)</a:t>
            </a:r>
          </a:p>
          <a:p>
            <a:pPr lvl="2"/>
            <a:r>
              <a:rPr lang="en-GB" sz="2000" dirty="0" smtClean="0"/>
              <a:t>Optical </a:t>
            </a:r>
            <a:r>
              <a:rPr lang="en-GB" sz="2000" dirty="0" smtClean="0"/>
              <a:t>feed-through </a:t>
            </a:r>
            <a:r>
              <a:rPr lang="en-GB" sz="2000" dirty="0" smtClean="0"/>
              <a:t>from </a:t>
            </a:r>
            <a:r>
              <a:rPr lang="en-GB" sz="2000" dirty="0" smtClean="0"/>
              <a:t>backplane</a:t>
            </a:r>
            <a:endParaRPr lang="en-GB" sz="2000" dirty="0" smtClean="0"/>
          </a:p>
          <a:p>
            <a:pPr lvl="2"/>
            <a:r>
              <a:rPr lang="en-GB" sz="2000" dirty="0" smtClean="0"/>
              <a:t>O/E conversion and</a:t>
            </a:r>
            <a:r>
              <a:rPr lang="en-GB" sz="2000" dirty="0" smtClean="0"/>
              <a:t> replication </a:t>
            </a:r>
            <a:r>
              <a:rPr lang="en-GB" sz="2000" dirty="0" smtClean="0"/>
              <a:t>(</a:t>
            </a:r>
            <a:r>
              <a:rPr lang="en-GB" sz="2000" dirty="0" smtClean="0"/>
              <a:t>CML </a:t>
            </a:r>
            <a:r>
              <a:rPr lang="en-GB" sz="2000" dirty="0" smtClean="0"/>
              <a:t>fan-out) </a:t>
            </a:r>
            <a:r>
              <a:rPr lang="en-GB" sz="2000" dirty="0" smtClean="0"/>
              <a:t>on module</a:t>
            </a:r>
            <a:endParaRPr lang="en-GB" sz="2000" dirty="0" smtClean="0"/>
          </a:p>
          <a:p>
            <a:pPr lvl="2"/>
            <a:r>
              <a:rPr lang="en-GB" sz="2000" dirty="0" smtClean="0"/>
              <a:t>Array of </a:t>
            </a:r>
            <a:r>
              <a:rPr lang="en-GB" sz="2000" dirty="0" smtClean="0"/>
              <a:t>moderately sized FPGAs </a:t>
            </a:r>
            <a:r>
              <a:rPr lang="en-GB" sz="2000" dirty="0" smtClean="0"/>
              <a:t>(</a:t>
            </a:r>
            <a:r>
              <a:rPr lang="en-GB" sz="2000" dirty="0" smtClean="0"/>
              <a:t>Virtex-6)</a:t>
            </a:r>
            <a:endParaRPr lang="en-GB" sz="2000" dirty="0" smtClean="0"/>
          </a:p>
          <a:p>
            <a:pPr lvl="2"/>
            <a:r>
              <a:rPr lang="en-GB" sz="2000" dirty="0" smtClean="0"/>
              <a:t>Module control via </a:t>
            </a:r>
            <a:r>
              <a:rPr lang="en-GB" sz="2000" dirty="0" smtClean="0"/>
              <a:t>serialized </a:t>
            </a:r>
            <a:r>
              <a:rPr lang="en-GB" sz="2000" dirty="0" smtClean="0"/>
              <a:t>VME-- (optical)</a:t>
            </a:r>
          </a:p>
          <a:p>
            <a:pPr lvl="2"/>
            <a:r>
              <a:rPr lang="en-GB" sz="2000" dirty="0" smtClean="0"/>
              <a:t>Bruno has started work...</a:t>
            </a:r>
            <a:endParaRPr lang="en-GB" sz="20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CMM++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 on CMM++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0"/>
            <a:ext cx="8949138" cy="5689601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CMM++, as presented here, is an excellent scheme to combine a high performance, high link speed phase-1 backplane data extractor with a legacy daisy-chained merger. A demonstrator does  actually exist already: BLT - electrical in, optical in/out. </a:t>
            </a:r>
          </a:p>
          <a:p>
            <a:pPr>
              <a:buNone/>
            </a:pPr>
            <a:r>
              <a:rPr lang="en-GB" sz="2000" dirty="0" smtClean="0"/>
              <a:t>CMM++ concept seems to aim at full plug-in compatibility with the current system. However, the RTDP is just a fraction of a module.  There are less exciting parts : VME / CAN / TTC /... </a:t>
            </a:r>
            <a:br>
              <a:rPr lang="en-GB" sz="2000" dirty="0" smtClean="0"/>
            </a:br>
            <a:r>
              <a:rPr lang="en-GB" sz="2000" dirty="0" smtClean="0"/>
              <a:t>For full s/w and maximum f/w compatibility these will probably have to be built along the current CMM scheme. Mainz style </a:t>
            </a:r>
            <a:br>
              <a:rPr lang="en-GB" sz="2000" dirty="0" smtClean="0"/>
            </a:br>
            <a:r>
              <a:rPr lang="en-GB" sz="2000" dirty="0" smtClean="0"/>
              <a:t>all-in-one-FPGA won’t be possible without major f/w and s/w effort.</a:t>
            </a:r>
          </a:p>
          <a:p>
            <a:pPr>
              <a:buFont typeface="Wingdings"/>
              <a:buChar char="à"/>
            </a:pPr>
            <a:endParaRPr lang="en-GB" sz="1000" dirty="0" smtClean="0"/>
          </a:p>
          <a:p>
            <a:pPr>
              <a:buFont typeface="Wingdings"/>
              <a:buChar char="à"/>
            </a:pPr>
            <a:r>
              <a:rPr lang="en-GB" sz="2000" dirty="0" smtClean="0"/>
              <a:t>Do we (who ?) want to spend that extra effort on plug-in compatibility ? What level of differences to current modules do we accept ?</a:t>
            </a:r>
          </a:p>
          <a:p>
            <a:pPr>
              <a:buFont typeface="Wingdings"/>
              <a:buChar char="à"/>
            </a:pPr>
            <a:endParaRPr lang="en-GB" sz="1000" dirty="0" smtClean="0"/>
          </a:p>
          <a:p>
            <a:pPr>
              <a:buFont typeface="Wingdings"/>
              <a:buChar char="à"/>
            </a:pPr>
            <a:r>
              <a:rPr lang="en-GB" sz="2000" dirty="0" smtClean="0"/>
              <a:t>Since we are probably talking production modules , the functionality required ( including  backwards compatibility) will have to be discussed in a proper review procedure.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roadmap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0"/>
            <a:ext cx="8949138" cy="5689601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Slightly different roadmap in case we do not spend effort on compatibility mode</a:t>
            </a:r>
          </a:p>
          <a:p>
            <a:r>
              <a:rPr lang="en-GB" sz="2000" dirty="0" smtClean="0"/>
              <a:t>Do  a demonstrator for global processor </a:t>
            </a:r>
            <a:r>
              <a:rPr lang="en-GB" sz="2000" dirty="0" err="1" smtClean="0"/>
              <a:t>asap</a:t>
            </a:r>
            <a:endParaRPr lang="en-GB" sz="2000" dirty="0" smtClean="0"/>
          </a:p>
          <a:p>
            <a:pPr lvl="1"/>
            <a:r>
              <a:rPr lang="en-GB" sz="2000" dirty="0" smtClean="0"/>
              <a:t>Could well be Mainz GOLD demonstrator based</a:t>
            </a:r>
            <a:endParaRPr lang="en-GB" sz="2000" dirty="0" smtClean="0"/>
          </a:p>
          <a:p>
            <a:pPr lvl="1"/>
            <a:r>
              <a:rPr lang="en-GB" sz="2000" dirty="0" smtClean="0"/>
              <a:t>Include a compatibility mode that allows to bypass the processor and route  the current L1Calo CTP signals through to the CTP </a:t>
            </a:r>
            <a:r>
              <a:rPr lang="en-GB" sz="2000" dirty="0" smtClean="0"/>
              <a:t>(</a:t>
            </a:r>
            <a:r>
              <a:rPr lang="en-GB" sz="2000" dirty="0" smtClean="0"/>
              <a:t>switchable per processor : cluster, jet, energy)</a:t>
            </a:r>
          </a:p>
          <a:p>
            <a:pPr lvl="1">
              <a:buFont typeface="Wingdings"/>
              <a:buChar char="à"/>
            </a:pPr>
            <a:r>
              <a:rPr lang="en-GB" sz="2000" dirty="0" smtClean="0"/>
              <a:t>Request some space </a:t>
            </a:r>
            <a:r>
              <a:rPr lang="en-GB" sz="2000" dirty="0" smtClean="0"/>
              <a:t>close to CTP already </a:t>
            </a:r>
            <a:r>
              <a:rPr lang="en-GB" sz="2000" dirty="0" smtClean="0"/>
              <a:t>now !</a:t>
            </a:r>
            <a:endParaRPr lang="en-GB" sz="2000" dirty="0" smtClean="0"/>
          </a:p>
          <a:p>
            <a:r>
              <a:rPr lang="en-GB" sz="2000" dirty="0" smtClean="0"/>
              <a:t>For the time being, exercise the global processor with BLT based modules</a:t>
            </a:r>
          </a:p>
          <a:p>
            <a:r>
              <a:rPr lang="en-GB" sz="2000" dirty="0" smtClean="0"/>
              <a:t>Build proper CMMs, based on Virtex-6 later (similar to the ones suggested today)</a:t>
            </a:r>
          </a:p>
          <a:p>
            <a:r>
              <a:rPr lang="en-GB" sz="2000" dirty="0" smtClean="0"/>
              <a:t>Gradually change over from current L1Calo to phase1 processing by replacing CMMs and switching mode for the respective channels on the global processor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228</Words>
  <Application>Microsoft Office PowerPoint</Application>
  <PresentationFormat>Benutzerdefiniert</PresentationFormat>
  <Paragraphs>33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Leere Präsentation</vt:lpstr>
      <vt:lpstr>Mainz R&amp;D activities</vt:lpstr>
      <vt:lpstr>MZ R&amp;D</vt:lpstr>
      <vt:lpstr>CMM++</vt:lpstr>
      <vt:lpstr>Some Remarks on CMM++</vt:lpstr>
      <vt:lpstr>Alternative roadmap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1314</cp:revision>
  <cp:lastPrinted>2000-06-29T11:13:00Z</cp:lastPrinted>
  <dcterms:created xsi:type="dcterms:W3CDTF">1999-09-30T14:46:19Z</dcterms:created>
  <dcterms:modified xsi:type="dcterms:W3CDTF">2009-08-25T11:43:40Z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