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85" r:id="rId2"/>
    <p:sldId id="384" r:id="rId3"/>
    <p:sldId id="387" r:id="rId4"/>
    <p:sldId id="386" r:id="rId5"/>
    <p:sldId id="388" r:id="rId6"/>
  </p:sldIdLst>
  <p:sldSz cx="9902825" cy="6858000"/>
  <p:notesSz cx="6797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5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08000"/>
    <a:srgbClr val="0000CC"/>
    <a:srgbClr val="333300"/>
    <a:srgbClr val="0066FF"/>
    <a:srgbClr val="FF6600"/>
    <a:srgbClr val="CC0000"/>
    <a:srgbClr val="6600CC"/>
    <a:srgbClr val="FFFFCC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93" autoAdjust="0"/>
    <p:restoredTop sz="94625" autoAdjust="0"/>
  </p:normalViewPr>
  <p:slideViewPr>
    <p:cSldViewPr snapToGrid="0" snapToObjects="1">
      <p:cViewPr varScale="1">
        <p:scale>
          <a:sx n="91" d="100"/>
          <a:sy n="91" d="100"/>
        </p:scale>
        <p:origin x="-102" y="-462"/>
      </p:cViewPr>
      <p:guideLst>
        <p:guide orient="horz" pos="2160"/>
        <p:guide pos="3119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1" y="0"/>
            <a:ext cx="2946135" cy="46310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t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endParaRPr lang="de-DE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defTabSz="919737">
              <a:defRPr sz="1200"/>
            </a:lvl1pPr>
          </a:lstStyle>
          <a:p>
            <a:endParaRPr lang="de-DE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1" y="9444504"/>
            <a:ext cx="2946135" cy="464691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</p:spPr>
        <p:txBody>
          <a:bodyPr vert="horz" wrap="square" lIns="91969" tIns="45982" rIns="91969" bIns="45982" numCol="1" anchor="b" anchorCtr="0" compatLnSpc="1">
            <a:prstTxWarp prst="textNoShape">
              <a:avLst/>
            </a:prstTxWarp>
          </a:bodyPr>
          <a:lstStyle>
            <a:lvl1pPr algn="r" defTabSz="919737">
              <a:defRPr sz="1200"/>
            </a:lvl1pPr>
          </a:lstStyle>
          <a:p>
            <a:fld id="{3E1FC256-6F8F-4019-9A12-D910762E93FF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1" y="0"/>
            <a:ext cx="2946135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372100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0162" y="4715116"/>
            <a:ext cx="497735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Klicken Sie, um die Textformatierung des Masters zu bearbeiten.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defTabSz="927666"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1" y="9434988"/>
            <a:ext cx="2946135" cy="49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92" tIns="46400" rIns="92792" bIns="46400" numCol="1" anchor="b" anchorCtr="0" compatLnSpc="1">
            <a:prstTxWarp prst="textNoShape">
              <a:avLst/>
            </a:prstTxWarp>
          </a:bodyPr>
          <a:lstStyle>
            <a:lvl1pPr algn="r" defTabSz="927666">
              <a:defRPr sz="1200"/>
            </a:lvl1pPr>
          </a:lstStyle>
          <a:p>
            <a:fld id="{78C2433E-4E5F-43A3-AECA-3E928862728D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427913" y="0"/>
            <a:ext cx="2474912" cy="63817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7275513" cy="63817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902825" cy="69215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42950" y="981075"/>
            <a:ext cx="4132263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27613" y="981075"/>
            <a:ext cx="4132262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599238"/>
            <a:ext cx="9902825" cy="258762"/>
          </a:xfrm>
          <a:prstGeom prst="rect">
            <a:avLst/>
          </a:prstGeom>
          <a:gradFill rotWithShape="1">
            <a:gsLst>
              <a:gs pos="0">
                <a:srgbClr val="FFFF99">
                  <a:alpha val="49001"/>
                </a:srgbClr>
              </a:gs>
              <a:gs pos="100000">
                <a:schemeClr val="bg1">
                  <a:alpha val="80000"/>
                </a:schemeClr>
              </a:gs>
            </a:gsLst>
            <a:lin ang="5400000" scaled="1"/>
          </a:gradFill>
          <a:ln w="571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902825" cy="692150"/>
          </a:xfrm>
          <a:prstGeom prst="rect">
            <a:avLst/>
          </a:prstGeom>
          <a:gradFill rotWithShape="1">
            <a:gsLst>
              <a:gs pos="0">
                <a:srgbClr val="FFFFFF">
                  <a:alpha val="78999"/>
                </a:srgbClr>
              </a:gs>
              <a:gs pos="100000">
                <a:srgbClr val="FFFF99">
                  <a:alpha val="50000"/>
                </a:srgbClr>
              </a:gs>
            </a:gsLst>
            <a:lin ang="5400000" scaled="1"/>
          </a:gradFill>
          <a:ln w="381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Headline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981075"/>
            <a:ext cx="8416925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Hier klicken, um Master-Textformat zu bearbeiten.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685800" y="6599238"/>
            <a:ext cx="32004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1000">
                <a:solidFill>
                  <a:srgbClr val="0000FF"/>
                </a:solidFill>
                <a:latin typeface="Verdana" pitchFamily="34" charset="0"/>
              </a:rPr>
              <a:t>Uli Schäfer     </a:t>
            </a:r>
            <a:fld id="{49DD474E-4BE6-4091-9586-D704B0F2DC0D}" type="slidenum">
              <a:rPr lang="en-US" sz="1000">
                <a:solidFill>
                  <a:srgbClr val="0000FF"/>
                </a:solidFill>
                <a:latin typeface="Verdana" pitchFamily="34" charset="0"/>
              </a:rPr>
              <a:pPr>
                <a:spcBef>
                  <a:spcPct val="20000"/>
                </a:spcBef>
              </a:pPr>
              <a:t>‹Nr.›</a:t>
            </a:fld>
            <a:endParaRPr lang="en-US" sz="10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0000FF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FF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Mainz R&amp;D </a:t>
            </a:r>
            <a:r>
              <a:rPr lang="de-DE" b="1" dirty="0" err="1" smtClean="0"/>
              <a:t>activities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MZ R&amp;D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1"/>
            <a:ext cx="9198864" cy="5689600"/>
          </a:xfrm>
        </p:spPr>
        <p:txBody>
          <a:bodyPr/>
          <a:lstStyle/>
          <a:p>
            <a:r>
              <a:rPr lang="en-GB" sz="2000" dirty="0" smtClean="0"/>
              <a:t>BLT has been built and tested (backplane transmission only). </a:t>
            </a:r>
            <a:r>
              <a:rPr lang="en-GB" sz="2000" dirty="0" smtClean="0"/>
              <a:t/>
            </a:r>
            <a:br>
              <a:rPr lang="en-GB" sz="2000" dirty="0" smtClean="0"/>
            </a:br>
            <a:r>
              <a:rPr lang="en-GB" sz="2000" dirty="0" smtClean="0"/>
              <a:t>A </a:t>
            </a:r>
            <a:r>
              <a:rPr lang="en-GB" sz="2000" dirty="0" smtClean="0"/>
              <a:t>few minor issues were found.</a:t>
            </a:r>
          </a:p>
          <a:p>
            <a:r>
              <a:rPr lang="en-GB" sz="2000" dirty="0" smtClean="0"/>
              <a:t>Possible future  </a:t>
            </a:r>
            <a:r>
              <a:rPr lang="en-GB" sz="2000" dirty="0" smtClean="0"/>
              <a:t>firmware / test activities on the BLT:</a:t>
            </a:r>
          </a:p>
          <a:p>
            <a:pPr lvl="1"/>
            <a:r>
              <a:rPr lang="en-GB" sz="2000" dirty="0" smtClean="0"/>
              <a:t>TTC clock / data recovery</a:t>
            </a:r>
          </a:p>
          <a:p>
            <a:pPr lvl="1"/>
            <a:r>
              <a:rPr lang="en-GB" sz="2000" dirty="0" smtClean="0"/>
              <a:t>Multi-</a:t>
            </a:r>
            <a:r>
              <a:rPr lang="en-GB" sz="2000" dirty="0" err="1" smtClean="0"/>
              <a:t>Gb</a:t>
            </a:r>
            <a:r>
              <a:rPr lang="en-GB" sz="2000" dirty="0" smtClean="0"/>
              <a:t>/s </a:t>
            </a:r>
            <a:r>
              <a:rPr lang="en-GB" sz="2000" dirty="0" smtClean="0"/>
              <a:t>links (opto inputs / outputs)</a:t>
            </a:r>
          </a:p>
          <a:p>
            <a:pPr lvl="1"/>
            <a:r>
              <a:rPr lang="en-GB" sz="2000" dirty="0" err="1" smtClean="0"/>
              <a:t>SystemACE</a:t>
            </a:r>
            <a:r>
              <a:rPr lang="en-GB" sz="2000" dirty="0" smtClean="0"/>
              <a:t> configuration scheme</a:t>
            </a:r>
            <a:endParaRPr lang="en-GB" sz="2000" dirty="0" smtClean="0"/>
          </a:p>
          <a:p>
            <a:r>
              <a:rPr lang="en-GB" sz="2000" dirty="0" smtClean="0"/>
              <a:t>Hardware activities </a:t>
            </a:r>
          </a:p>
          <a:p>
            <a:pPr lvl="1"/>
            <a:r>
              <a:rPr lang="en-GB" sz="2000" dirty="0" smtClean="0"/>
              <a:t>build another copy of the </a:t>
            </a:r>
            <a:r>
              <a:rPr lang="en-GB" sz="2000" dirty="0" smtClean="0"/>
              <a:t>BLT, if </a:t>
            </a:r>
            <a:r>
              <a:rPr lang="en-GB" sz="2000" dirty="0" smtClean="0"/>
              <a:t>required</a:t>
            </a:r>
            <a:r>
              <a:rPr lang="en-GB" sz="2000" dirty="0" smtClean="0"/>
              <a:t>. </a:t>
            </a:r>
            <a:r>
              <a:rPr lang="en-GB" sz="2000" dirty="0" smtClean="0"/>
              <a:t>Minor </a:t>
            </a:r>
            <a:r>
              <a:rPr lang="en-GB" sz="2000" dirty="0" smtClean="0"/>
              <a:t>h/w </a:t>
            </a:r>
            <a:r>
              <a:rPr lang="en-GB" sz="2000" dirty="0" smtClean="0"/>
              <a:t>fixes</a:t>
            </a:r>
            <a:r>
              <a:rPr lang="en-GB" sz="2000" dirty="0" smtClean="0"/>
              <a:t>.</a:t>
            </a:r>
            <a:r>
              <a:rPr lang="en-GB" sz="2000" dirty="0" smtClean="0"/>
              <a:t> </a:t>
            </a:r>
            <a:r>
              <a:rPr lang="en-GB" sz="2000" dirty="0" smtClean="0"/>
              <a:t>Might act </a:t>
            </a:r>
            <a:r>
              <a:rPr lang="en-GB" sz="2000" dirty="0" smtClean="0"/>
              <a:t>as CMM </a:t>
            </a:r>
            <a:r>
              <a:rPr lang="en-GB" sz="2000" dirty="0" smtClean="0"/>
              <a:t>demonstrator. </a:t>
            </a:r>
            <a:r>
              <a:rPr lang="en-GB" sz="2000" dirty="0" smtClean="0"/>
              <a:t>D</a:t>
            </a:r>
            <a:r>
              <a:rPr lang="en-GB" sz="2000" dirty="0" smtClean="0"/>
              <a:t>ead </a:t>
            </a:r>
            <a:r>
              <a:rPr lang="en-GB" sz="2000" dirty="0" smtClean="0"/>
              <a:t>end due to </a:t>
            </a:r>
            <a:r>
              <a:rPr lang="en-GB" sz="2000" dirty="0" smtClean="0"/>
              <a:t>Virtex-5 chip.</a:t>
            </a:r>
            <a:endParaRPr lang="en-GB" sz="2000" dirty="0" smtClean="0"/>
          </a:p>
          <a:p>
            <a:pPr lvl="1"/>
            <a:r>
              <a:rPr lang="en-GB" sz="2000" dirty="0" smtClean="0"/>
              <a:t>build a Generic Opto Link Demonstrator </a:t>
            </a:r>
            <a:r>
              <a:rPr lang="en-GB" sz="2000" dirty="0" smtClean="0"/>
              <a:t> (GOLD)  ATCA module</a:t>
            </a:r>
            <a:endParaRPr lang="en-GB" sz="2000" dirty="0" smtClean="0"/>
          </a:p>
          <a:p>
            <a:pPr lvl="2"/>
            <a:r>
              <a:rPr lang="en-GB" sz="2000" dirty="0" smtClean="0"/>
              <a:t>Optical data replication on fibre (splitter/coupler)</a:t>
            </a:r>
          </a:p>
          <a:p>
            <a:pPr lvl="2"/>
            <a:r>
              <a:rPr lang="en-GB" sz="2000" dirty="0" smtClean="0"/>
              <a:t>Optical </a:t>
            </a:r>
            <a:r>
              <a:rPr lang="en-GB" sz="2000" dirty="0" smtClean="0"/>
              <a:t>feed-through </a:t>
            </a:r>
            <a:r>
              <a:rPr lang="en-GB" sz="2000" dirty="0" smtClean="0"/>
              <a:t>from </a:t>
            </a:r>
            <a:r>
              <a:rPr lang="en-GB" sz="2000" dirty="0" smtClean="0"/>
              <a:t>backplane</a:t>
            </a:r>
            <a:endParaRPr lang="en-GB" sz="2000" dirty="0" smtClean="0"/>
          </a:p>
          <a:p>
            <a:pPr lvl="2"/>
            <a:r>
              <a:rPr lang="en-GB" sz="2000" dirty="0" smtClean="0"/>
              <a:t>O/E conversion and</a:t>
            </a:r>
            <a:r>
              <a:rPr lang="en-GB" sz="2000" dirty="0" smtClean="0"/>
              <a:t> replication </a:t>
            </a:r>
            <a:r>
              <a:rPr lang="en-GB" sz="2000" dirty="0" smtClean="0"/>
              <a:t>(</a:t>
            </a:r>
            <a:r>
              <a:rPr lang="en-GB" sz="2000" dirty="0" smtClean="0"/>
              <a:t>CML </a:t>
            </a:r>
            <a:r>
              <a:rPr lang="en-GB" sz="2000" dirty="0" smtClean="0"/>
              <a:t>fan-out) </a:t>
            </a:r>
            <a:r>
              <a:rPr lang="en-GB" sz="2000" dirty="0" smtClean="0"/>
              <a:t>on module</a:t>
            </a:r>
            <a:endParaRPr lang="en-GB" sz="2000" dirty="0" smtClean="0"/>
          </a:p>
          <a:p>
            <a:pPr lvl="2"/>
            <a:r>
              <a:rPr lang="en-GB" sz="2000" dirty="0" smtClean="0"/>
              <a:t>Array of </a:t>
            </a:r>
            <a:r>
              <a:rPr lang="en-GB" sz="2000" dirty="0" smtClean="0"/>
              <a:t>moderately sized FPGAs </a:t>
            </a:r>
            <a:r>
              <a:rPr lang="en-GB" sz="2000" dirty="0" smtClean="0"/>
              <a:t>(</a:t>
            </a:r>
            <a:r>
              <a:rPr lang="en-GB" sz="2000" dirty="0" smtClean="0"/>
              <a:t>Virtex-6)</a:t>
            </a:r>
            <a:endParaRPr lang="en-GB" sz="2000" dirty="0" smtClean="0"/>
          </a:p>
          <a:p>
            <a:pPr lvl="2"/>
            <a:r>
              <a:rPr lang="en-GB" sz="2000" dirty="0" smtClean="0"/>
              <a:t>Module control via </a:t>
            </a:r>
            <a:r>
              <a:rPr lang="en-GB" sz="2000" dirty="0" smtClean="0"/>
              <a:t>serialized </a:t>
            </a:r>
            <a:r>
              <a:rPr lang="en-GB" sz="2000" dirty="0" smtClean="0"/>
              <a:t>VME-- (optical)</a:t>
            </a:r>
          </a:p>
          <a:p>
            <a:pPr lvl="2"/>
            <a:r>
              <a:rPr lang="en-GB" sz="2000" dirty="0" smtClean="0"/>
              <a:t>Bruno has started work...</a:t>
            </a:r>
            <a:endParaRPr lang="en-GB" sz="2000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b="1" dirty="0" smtClean="0"/>
              <a:t>CMM++</a:t>
            </a:r>
            <a:endParaRPr lang="en-GB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Remarks on CMM++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0"/>
            <a:ext cx="8949138" cy="5689601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CMM++, as presented here, is an excellent scheme to combine a high performance, high link speed phase-1 backplane data extractor with a legacy daisy-chained merger. A demonstrator does  actually exist already: BLT - electrical in, optical in/out. </a:t>
            </a:r>
          </a:p>
          <a:p>
            <a:pPr>
              <a:buNone/>
            </a:pPr>
            <a:r>
              <a:rPr lang="en-GB" sz="2000" dirty="0" smtClean="0"/>
              <a:t>CMM++ concept seems to aim at full plug-in compatibility with the current system. However, the RTDP is just a fraction of a module.  There are less exciting parts : VME / CAN / TTC /... </a:t>
            </a:r>
            <a:br>
              <a:rPr lang="en-GB" sz="2000" dirty="0" smtClean="0"/>
            </a:br>
            <a:r>
              <a:rPr lang="en-GB" sz="2000" dirty="0" smtClean="0"/>
              <a:t>For full s/w and maximum f/w compatibility these will probably have to be built along the current CMM scheme. Mainz style </a:t>
            </a:r>
            <a:br>
              <a:rPr lang="en-GB" sz="2000" dirty="0" smtClean="0"/>
            </a:br>
            <a:r>
              <a:rPr lang="en-GB" sz="2000" dirty="0" smtClean="0"/>
              <a:t>all-in-one-FPGA won’t be possible without major f/w and s/w effort.</a:t>
            </a:r>
          </a:p>
          <a:p>
            <a:pPr>
              <a:buFont typeface="Wingdings"/>
              <a:buChar char="à"/>
            </a:pPr>
            <a:endParaRPr lang="en-GB" sz="1000" dirty="0" smtClean="0"/>
          </a:p>
          <a:p>
            <a:pPr>
              <a:buFont typeface="Wingdings"/>
              <a:buChar char="à"/>
            </a:pPr>
            <a:r>
              <a:rPr lang="en-GB" sz="2000" dirty="0" smtClean="0"/>
              <a:t>Do we (who ?) want to spend that extra effort on plug-in compatibility ? What level of differences to current modules do we accept ?</a:t>
            </a:r>
          </a:p>
          <a:p>
            <a:pPr>
              <a:buFont typeface="Wingdings"/>
              <a:buChar char="à"/>
            </a:pPr>
            <a:endParaRPr lang="en-GB" sz="1000" dirty="0" smtClean="0"/>
          </a:p>
          <a:p>
            <a:pPr>
              <a:buFont typeface="Wingdings"/>
              <a:buChar char="à"/>
            </a:pPr>
            <a:r>
              <a:rPr lang="en-GB" sz="2000" dirty="0" smtClean="0"/>
              <a:t>Since we are probably talking production modules , the functionality required ( including  backwards compatibility) will have to be discussed in a proper review procedure.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Alternative roadmap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4048" y="692150"/>
            <a:ext cx="8949138" cy="5689601"/>
          </a:xfrm>
        </p:spPr>
        <p:txBody>
          <a:bodyPr/>
          <a:lstStyle/>
          <a:p>
            <a:pPr>
              <a:buNone/>
            </a:pPr>
            <a:r>
              <a:rPr lang="en-GB" sz="2000" dirty="0" smtClean="0"/>
              <a:t>Slightly different roadmap in case we do not spend effort on compatibility mode</a:t>
            </a:r>
          </a:p>
          <a:p>
            <a:r>
              <a:rPr lang="en-GB" sz="2000" dirty="0" smtClean="0"/>
              <a:t>Do  a demonstrator for global processor </a:t>
            </a:r>
            <a:r>
              <a:rPr lang="en-GB" sz="2000" dirty="0" err="1" smtClean="0"/>
              <a:t>asap</a:t>
            </a:r>
            <a:endParaRPr lang="en-GB" sz="2000" dirty="0" smtClean="0"/>
          </a:p>
          <a:p>
            <a:pPr lvl="1"/>
            <a:r>
              <a:rPr lang="en-GB" sz="2000" dirty="0" smtClean="0"/>
              <a:t>Could well be Mainz GOLD demonstrator based</a:t>
            </a:r>
            <a:endParaRPr lang="en-GB" sz="2000" dirty="0" smtClean="0"/>
          </a:p>
          <a:p>
            <a:pPr lvl="1"/>
            <a:r>
              <a:rPr lang="en-GB" sz="2000" dirty="0" smtClean="0"/>
              <a:t>Include a compatibility mode that allows to bypass the processor and route  the current L1Calo CTP signals through to the CTP </a:t>
            </a:r>
            <a:r>
              <a:rPr lang="en-GB" sz="2000" dirty="0" smtClean="0"/>
              <a:t>(</a:t>
            </a:r>
            <a:r>
              <a:rPr lang="en-GB" sz="2000" dirty="0" smtClean="0"/>
              <a:t>switchable per processor : cluster, jet, energy)</a:t>
            </a:r>
          </a:p>
          <a:p>
            <a:pPr lvl="1">
              <a:buFont typeface="Wingdings"/>
              <a:buChar char="à"/>
            </a:pPr>
            <a:r>
              <a:rPr lang="en-GB" sz="2000" dirty="0" smtClean="0"/>
              <a:t>Request some space </a:t>
            </a:r>
            <a:r>
              <a:rPr lang="en-GB" sz="2000" dirty="0" smtClean="0"/>
              <a:t>close to CTP already </a:t>
            </a:r>
            <a:r>
              <a:rPr lang="en-GB" sz="2000" dirty="0" smtClean="0"/>
              <a:t>now !</a:t>
            </a:r>
            <a:endParaRPr lang="en-GB" sz="2000" dirty="0" smtClean="0"/>
          </a:p>
          <a:p>
            <a:r>
              <a:rPr lang="en-GB" sz="2000" dirty="0" smtClean="0"/>
              <a:t>For the time being, exercise the global processor with BLT based modules</a:t>
            </a:r>
          </a:p>
          <a:p>
            <a:r>
              <a:rPr lang="en-GB" sz="2000" dirty="0" smtClean="0"/>
              <a:t>Build proper CMMs, based on Virtex-6 later (similar to the ones suggested today)</a:t>
            </a:r>
          </a:p>
          <a:p>
            <a:r>
              <a:rPr lang="en-GB" sz="2000" dirty="0" smtClean="0"/>
              <a:t>Gradually change over from current L1Calo to phase1 processing by replacing CMMs and switching mode for the respective channels on the global processor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eere Prä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7150" cap="flat" cmpd="sng" algn="ctr">
          <a:solidFill>
            <a:srgbClr val="8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C:\Programme\Microsoft Office\Vorlagen\Leere Präsentation.pot</Template>
  <TotalTime>0</TotalTime>
  <Words>228</Words>
  <Application>Microsoft Office PowerPoint</Application>
  <PresentationFormat>Benutzerdefiniert</PresentationFormat>
  <Paragraphs>33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Leere Präsentation</vt:lpstr>
      <vt:lpstr>Mainz R&amp;D activities</vt:lpstr>
      <vt:lpstr>MZ R&amp;D</vt:lpstr>
      <vt:lpstr>CMM++</vt:lpstr>
      <vt:lpstr>Some Remarks on CMM++</vt:lpstr>
      <vt:lpstr>Alternative roadmap</vt:lpstr>
    </vt:vector>
  </TitlesOfParts>
  <Company>Uni Mainz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JEP</dc:title>
  <dc:creator>Uli Schaefer</dc:creator>
  <cp:lastModifiedBy>uschaefe</cp:lastModifiedBy>
  <cp:revision>1314</cp:revision>
  <cp:lastPrinted>2000-06-29T11:13:00Z</cp:lastPrinted>
  <dcterms:created xsi:type="dcterms:W3CDTF">1999-09-30T14:46:19Z</dcterms:created>
  <dcterms:modified xsi:type="dcterms:W3CDTF">2009-08-25T11:43:40Z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I:\LHCC1910\HTMLV2</vt:lpwstr>
  </property>
</Properties>
</file>