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77" r:id="rId2"/>
    <p:sldId id="376" r:id="rId3"/>
    <p:sldId id="380" r:id="rId4"/>
    <p:sldId id="378" r:id="rId5"/>
    <p:sldId id="379" r:id="rId6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 snapToObjects="1">
      <p:cViewPr varScale="1">
        <p:scale>
          <a:sx n="111" d="100"/>
          <a:sy n="111" d="100"/>
        </p:scale>
        <p:origin x="-558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browsable\Meeting\2009\GM\Backplanete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6053" y="692151"/>
            <a:ext cx="7006772" cy="5886249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BLT – status – plans</a:t>
            </a:r>
            <a:endParaRPr lang="en-GB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2192" y="1230594"/>
            <a:ext cx="3059393" cy="4657458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GB" dirty="0" smtClean="0"/>
              <a:t>BLT – backplane and link tester</a:t>
            </a:r>
          </a:p>
          <a:p>
            <a:endParaRPr lang="en-GB" dirty="0" smtClean="0"/>
          </a:p>
          <a:p>
            <a:r>
              <a:rPr lang="en-GB" dirty="0" smtClean="0"/>
              <a:t>Recent backplane test results</a:t>
            </a:r>
          </a:p>
          <a:p>
            <a:r>
              <a:rPr lang="en-GB" dirty="0" smtClean="0"/>
              <a:t>Test plans – week June 15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Backplane test results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2000" dirty="0" smtClean="0"/>
              <a:t>BLT module assembled end of March</a:t>
            </a:r>
          </a:p>
          <a:p>
            <a:r>
              <a:rPr lang="en-GB" sz="2000" dirty="0" smtClean="0"/>
              <a:t>Minimum set of firmware for backplane tests only</a:t>
            </a:r>
            <a:endParaRPr lang="en-GB" sz="2000" dirty="0" smtClean="0"/>
          </a:p>
          <a:p>
            <a:r>
              <a:rPr lang="en-GB" sz="2000" dirty="0" smtClean="0"/>
              <a:t>Discovered impedance </a:t>
            </a:r>
            <a:r>
              <a:rPr lang="en-GB" sz="2000" dirty="0" smtClean="0"/>
              <a:t>mismatch and - </a:t>
            </a:r>
            <a:r>
              <a:rPr lang="en-GB" sz="2000" dirty="0" smtClean="0"/>
              <a:t>discontinuities on JEM11 signals </a:t>
            </a:r>
            <a:r>
              <a:rPr lang="en-GB" sz="2000" dirty="0" smtClean="0"/>
              <a:t>: due </a:t>
            </a:r>
            <a:r>
              <a:rPr lang="en-GB" sz="2000" dirty="0" smtClean="0"/>
              <a:t>to layout error</a:t>
            </a:r>
          </a:p>
          <a:p>
            <a:r>
              <a:rPr lang="en-GB" sz="2000" dirty="0" smtClean="0"/>
              <a:t>Data taken for all JEM positions, for both merger positions</a:t>
            </a:r>
          </a:p>
          <a:p>
            <a:pPr lvl="1"/>
            <a:r>
              <a:rPr lang="en-GB" sz="2000" dirty="0" smtClean="0"/>
              <a:t>Forwarded clock</a:t>
            </a:r>
          </a:p>
          <a:p>
            <a:pPr lvl="1"/>
            <a:r>
              <a:rPr lang="en-GB" sz="2000" dirty="0" smtClean="0"/>
              <a:t>23 data bits : serialised 16-bit counters (mark/space ratio up to 1/16)</a:t>
            </a:r>
          </a:p>
          <a:p>
            <a:pPr lvl="1"/>
            <a:r>
              <a:rPr lang="en-GB" sz="2000" dirty="0" smtClean="0"/>
              <a:t>Parity bit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Results, as documented previously:</a:t>
            </a:r>
          </a:p>
          <a:p>
            <a:pPr>
              <a:buFont typeface="Wingdings"/>
              <a:buChar char="à"/>
            </a:pPr>
            <a:r>
              <a:rPr lang="en-GB" sz="2000" dirty="0" smtClean="0">
                <a:sym typeface="Wingdings" pitchFamily="2" charset="2"/>
              </a:rPr>
              <a:t>550ps error free data eye at 240 Mb/s, source terminated</a:t>
            </a:r>
          </a:p>
          <a:p>
            <a:pPr>
              <a:buFont typeface="Wingdings"/>
              <a:buChar char="à"/>
            </a:pPr>
            <a:r>
              <a:rPr lang="en-GB" sz="2000" dirty="0" smtClean="0">
                <a:sym typeface="Wingdings" pitchFamily="2" charset="2"/>
              </a:rPr>
              <a:t>2.2ns data eye at 320Mb/s, sink terminated</a:t>
            </a:r>
          </a:p>
          <a:p>
            <a:pPr>
              <a:buFont typeface="Wingdings"/>
              <a:buChar char="à"/>
            </a:pPr>
            <a:endParaRPr lang="en-GB" sz="20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P:\browsable\Meeting\2009\GM\mod7_240Mbi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9890" y="2980523"/>
            <a:ext cx="5212935" cy="3649055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 backplane tests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</a:t>
            </a:r>
            <a:r>
              <a:rPr lang="en-GB" sz="2000" dirty="0" smtClean="0"/>
              <a:t>mproved </a:t>
            </a:r>
            <a:r>
              <a:rPr lang="en-GB" sz="2000" dirty="0" smtClean="0"/>
              <a:t>transmission scheme:</a:t>
            </a:r>
          </a:p>
          <a:p>
            <a:pPr lvl="1"/>
            <a:r>
              <a:rPr lang="en-GB" sz="2000" dirty="0" smtClean="0"/>
              <a:t>Clock line terminated at sink (SSTL2 signalling, DCI)</a:t>
            </a:r>
          </a:p>
          <a:p>
            <a:pPr lvl="1"/>
            <a:r>
              <a:rPr lang="en-GB" sz="2000" dirty="0" smtClean="0"/>
              <a:t>Data lines terminated at source only (power dissipation)</a:t>
            </a:r>
          </a:p>
          <a:p>
            <a:pPr>
              <a:buFont typeface="Wingdings"/>
              <a:buChar char="à"/>
            </a:pPr>
            <a:r>
              <a:rPr lang="en-GB" sz="2000" dirty="0" smtClean="0">
                <a:sym typeface="Wingdings" pitchFamily="2" charset="2"/>
              </a:rPr>
              <a:t>Eye &gt; 3.7ns  @ 160Mb/s (limited by phase shift range </a:t>
            </a:r>
            <a:r>
              <a:rPr lang="en-GB" sz="2000" dirty="0" smtClean="0">
                <a:sym typeface="Wingdings" pitchFamily="2" charset="2"/>
              </a:rPr>
              <a:t>5</a:t>
            </a:r>
            <a:r>
              <a:rPr lang="en-GB" sz="2000" dirty="0" smtClean="0">
                <a:sym typeface="Wingdings" pitchFamily="2" charset="2"/>
              </a:rPr>
              <a:t>ns)</a:t>
            </a:r>
          </a:p>
          <a:p>
            <a:pPr>
              <a:buFont typeface="Wingdings"/>
              <a:buChar char="à"/>
            </a:pPr>
            <a:r>
              <a:rPr lang="en-GB" sz="2000" dirty="0" smtClean="0">
                <a:sym typeface="Wingdings" pitchFamily="2" charset="2"/>
              </a:rPr>
              <a:t>Eye ~ 1.5 ns  @ 240Mb/s</a:t>
            </a:r>
          </a:p>
          <a:p>
            <a:pPr>
              <a:buFont typeface="Wingdings"/>
              <a:buChar char="à"/>
            </a:pPr>
            <a:endParaRPr lang="en-GB" dirty="0"/>
          </a:p>
        </p:txBody>
      </p:sp>
      <p:pic>
        <p:nvPicPr>
          <p:cNvPr id="2050" name="Picture 2" descr="P:\browsable\Meeting\2009\GM\mod7_160Mbi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80523"/>
            <a:ext cx="5212936" cy="3649055"/>
          </a:xfrm>
          <a:prstGeom prst="rect">
            <a:avLst/>
          </a:prstGeom>
          <a:noFill/>
        </p:spPr>
      </p:pic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2549981" y="4193177"/>
            <a:ext cx="1508214" cy="6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2000" kern="0" dirty="0" smtClean="0">
                <a:solidFill>
                  <a:srgbClr val="3333FF"/>
                </a:solidFill>
                <a:latin typeface="+mn-lt"/>
              </a:rPr>
              <a:t>160Mb/s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6738805" y="4193177"/>
            <a:ext cx="1508214" cy="6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2000" kern="0" dirty="0" smtClean="0">
                <a:solidFill>
                  <a:srgbClr val="3333FF"/>
                </a:solidFill>
                <a:latin typeface="+mn-lt"/>
              </a:rPr>
              <a:t>240Mb/s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Plans:</a:t>
            </a:r>
            <a:r>
              <a:rPr lang="en-GB" sz="3200" dirty="0" smtClean="0"/>
              <a:t> test </a:t>
            </a:r>
            <a:r>
              <a:rPr lang="en-GB" sz="3200" dirty="0" smtClean="0"/>
              <a:t>week at CERN June 15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pPr algn="ctr">
              <a:buNone/>
            </a:pPr>
            <a:r>
              <a:rPr lang="en-GB" sz="2000" dirty="0" smtClean="0"/>
              <a:t>–  </a:t>
            </a:r>
            <a:r>
              <a:rPr lang="en-GB" sz="2000" dirty="0" err="1" smtClean="0"/>
              <a:t>Uli</a:t>
            </a:r>
            <a:r>
              <a:rPr lang="en-GB" sz="2000" dirty="0" smtClean="0"/>
              <a:t>, Christian</a:t>
            </a:r>
            <a:r>
              <a:rPr lang="en-GB" sz="2000" baseline="30000" dirty="0" smtClean="0"/>
              <a:t>2  </a:t>
            </a:r>
            <a:r>
              <a:rPr lang="en-GB" sz="2000" dirty="0" smtClean="0"/>
              <a:t>– </a:t>
            </a:r>
            <a:endParaRPr lang="en-GB" sz="2000" baseline="30000" dirty="0" smtClean="0"/>
          </a:p>
          <a:p>
            <a:pPr>
              <a:buNone/>
            </a:pPr>
            <a:r>
              <a:rPr lang="en-GB" sz="2000" dirty="0" smtClean="0"/>
              <a:t>Test rig:</a:t>
            </a:r>
            <a:endParaRPr lang="en-GB" sz="2000" dirty="0" smtClean="0"/>
          </a:p>
          <a:p>
            <a:r>
              <a:rPr lang="en-GB" sz="2000" dirty="0" smtClean="0"/>
              <a:t>Backplane tests with maximum possible number of JEMs and CPMs </a:t>
            </a:r>
          </a:p>
          <a:p>
            <a:r>
              <a:rPr lang="en-GB" sz="2000" dirty="0" smtClean="0"/>
              <a:t>JEM firmware tests – modified VME interface in jet processor – requires readout to check for correct readout timing</a:t>
            </a:r>
          </a:p>
          <a:p>
            <a:r>
              <a:rPr lang="en-GB" sz="2000" dirty="0" smtClean="0"/>
              <a:t>Have another go at in-situ flash card re-write, if possible</a:t>
            </a: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Test rig / USA15:</a:t>
            </a:r>
          </a:p>
          <a:p>
            <a:r>
              <a:rPr lang="en-GB" sz="2000" dirty="0" smtClean="0"/>
              <a:t>Timing calibration</a:t>
            </a:r>
          </a:p>
          <a:p>
            <a:r>
              <a:rPr lang="en-GB" sz="2000" dirty="0" smtClean="0"/>
              <a:t>Run improved software:</a:t>
            </a:r>
          </a:p>
          <a:p>
            <a:pPr lvl="1"/>
            <a:r>
              <a:rPr lang="en-GB" sz="2000" dirty="0" smtClean="0"/>
              <a:t>Firmware version check</a:t>
            </a:r>
          </a:p>
          <a:p>
            <a:pPr lvl="1"/>
            <a:r>
              <a:rPr lang="en-GB" sz="2000" dirty="0" smtClean="0"/>
              <a:t>Improved error handling (recent CLKdes2 failure)</a:t>
            </a:r>
          </a:p>
          <a:p>
            <a:pPr lvl="1"/>
            <a:r>
              <a:rPr lang="en-GB" sz="2000" dirty="0" smtClean="0"/>
              <a:t>TDAQ panel</a:t>
            </a:r>
          </a:p>
          <a:p>
            <a:pPr lvl="1"/>
            <a:r>
              <a:rPr lang="en-GB" sz="2000" dirty="0" smtClean="0"/>
              <a:t>...</a:t>
            </a:r>
            <a:endParaRPr lang="en-GB" sz="2000" dirty="0" smtClean="0"/>
          </a:p>
          <a:p>
            <a:endParaRPr lang="en-GB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BLT – further plans 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922945"/>
            <a:ext cx="9029699" cy="5458805"/>
          </a:xfrm>
        </p:spPr>
        <p:txBody>
          <a:bodyPr/>
          <a:lstStyle/>
          <a:p>
            <a:r>
              <a:rPr lang="en-GB" sz="2000" dirty="0" smtClean="0"/>
              <a:t>BLT has shown to sample all 400 merger lines at elevated rate</a:t>
            </a:r>
          </a:p>
          <a:p>
            <a:r>
              <a:rPr lang="en-GB" sz="2000" dirty="0" smtClean="0"/>
              <a:t>BLT has generous logic capacity (XC5VFX70T)</a:t>
            </a:r>
            <a:endParaRPr lang="en-GB" sz="2000" dirty="0" smtClean="0"/>
          </a:p>
          <a:p>
            <a:r>
              <a:rPr lang="en-GB" sz="2000" dirty="0" smtClean="0"/>
              <a:t>BLT provides 16 multi-Gigabit links – not yet operated</a:t>
            </a:r>
          </a:p>
          <a:p>
            <a:pPr lvl="1"/>
            <a:r>
              <a:rPr lang="en-GB" sz="2000" dirty="0" smtClean="0"/>
              <a:t>SNAP12 / MPO (currently up to 3.x </a:t>
            </a:r>
            <a:r>
              <a:rPr lang="en-GB" sz="2000" dirty="0" err="1" smtClean="0"/>
              <a:t>Gb</a:t>
            </a:r>
            <a:r>
              <a:rPr lang="en-GB" sz="2000" dirty="0" smtClean="0"/>
              <a:t>/s)</a:t>
            </a:r>
          </a:p>
          <a:p>
            <a:pPr lvl="1"/>
            <a:r>
              <a:rPr lang="en-GB" sz="2000" dirty="0" smtClean="0"/>
              <a:t>4*SFP up to 6.5 </a:t>
            </a:r>
            <a:r>
              <a:rPr lang="en-GB" sz="2000" dirty="0" err="1" smtClean="0"/>
              <a:t>Gb</a:t>
            </a:r>
            <a:r>
              <a:rPr lang="en-GB" sz="2000" dirty="0" smtClean="0"/>
              <a:t>/s </a:t>
            </a:r>
          </a:p>
          <a:p>
            <a:pPr lvl="1"/>
            <a:r>
              <a:rPr lang="en-GB" sz="2000" dirty="0" smtClean="0"/>
              <a:t>L</a:t>
            </a:r>
            <a:r>
              <a:rPr lang="en-GB" sz="2000" dirty="0" smtClean="0"/>
              <a:t>inks might be capable of current G-Link / ROD protocol</a:t>
            </a:r>
          </a:p>
          <a:p>
            <a:r>
              <a:rPr lang="en-GB" sz="2000" dirty="0" smtClean="0"/>
              <a:t>We should be able to use the BLT as a demonstrator  (even prototype ?) for phase 1</a:t>
            </a:r>
          </a:p>
          <a:p>
            <a:r>
              <a:rPr lang="en-GB" sz="2000" dirty="0" smtClean="0"/>
              <a:t>Would be ideally suited to interface a global merger to current L1Calo, up to 6.5 </a:t>
            </a:r>
            <a:r>
              <a:rPr lang="en-GB" sz="2000" dirty="0" err="1" smtClean="0"/>
              <a:t>Gb</a:t>
            </a:r>
            <a:r>
              <a:rPr lang="en-GB" sz="2000" dirty="0" smtClean="0"/>
              <a:t>/s optical</a:t>
            </a:r>
          </a:p>
          <a:p>
            <a:endParaRPr lang="en-GB" sz="2000" dirty="0" smtClean="0"/>
          </a:p>
          <a:p>
            <a:r>
              <a:rPr lang="en-GB" sz="2000" dirty="0" smtClean="0">
                <a:solidFill>
                  <a:srgbClr val="FF0000"/>
                </a:solidFill>
              </a:rPr>
              <a:t>Any </a:t>
            </a:r>
            <a:r>
              <a:rPr lang="en-GB" sz="2000" dirty="0" smtClean="0">
                <a:solidFill>
                  <a:srgbClr val="FF0000"/>
                </a:solidFill>
              </a:rPr>
              <a:t> plans for global merger demonstrator ?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NB Mainz has resources available for h/w design, but currently insufficient effort on f/w &amp; s/w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354</Words>
  <Application>Microsoft Office PowerPoint</Application>
  <PresentationFormat>Benutzerdefiniert</PresentationFormat>
  <Paragraphs>55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Leere Präsentation</vt:lpstr>
      <vt:lpstr>BLT – status – plans</vt:lpstr>
      <vt:lpstr>Backplane test results</vt:lpstr>
      <vt:lpstr>Recent backplane tests</vt:lpstr>
      <vt:lpstr>Plans: test week at CERN June 15</vt:lpstr>
      <vt:lpstr>BLT – further plans 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1250</cp:revision>
  <cp:lastPrinted>2000-06-29T11:13:00Z</cp:lastPrinted>
  <dcterms:created xsi:type="dcterms:W3CDTF">1999-09-30T14:46:19Z</dcterms:created>
  <dcterms:modified xsi:type="dcterms:W3CDTF">2009-05-26T11:38:00Z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