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0" r:id="rId2"/>
    <p:sldId id="376" r:id="rId3"/>
    <p:sldId id="381" r:id="rId4"/>
    <p:sldId id="377" r:id="rId5"/>
    <p:sldId id="380" r:id="rId6"/>
    <p:sldId id="379" r:id="rId7"/>
    <p:sldId id="382" r:id="rId8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333300"/>
    <a:srgbClr val="0066FF"/>
    <a:srgbClr val="FF6600"/>
    <a:srgbClr val="CC0000"/>
    <a:srgbClr val="6600CC"/>
    <a:srgbClr val="FFFFCC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893" autoAdjust="0"/>
    <p:restoredTop sz="94625" autoAdjust="0"/>
  </p:normalViewPr>
  <p:slideViewPr>
    <p:cSldViewPr snapToGrid="0" snapToObjects="1">
      <p:cViewPr varScale="1">
        <p:scale>
          <a:sx n="111" d="100"/>
          <a:sy n="111" d="100"/>
        </p:scale>
        <p:origin x="-558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2433E-4E5F-43A3-AECA-3E928862728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Mainz </a:t>
            </a:r>
            <a:r>
              <a:rPr lang="en-GB" dirty="0" smtClean="0"/>
              <a:t>L1Calo upgrade </a:t>
            </a:r>
            <a:r>
              <a:rPr lang="en-GB" dirty="0" smtClean="0"/>
              <a:t>activities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news – BLT hardware/firmware status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dirty="0" smtClean="0"/>
              <a:t>News from MZ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2000" dirty="0" smtClean="0"/>
              <a:t>People working on L1Calo upgrade:</a:t>
            </a:r>
          </a:p>
          <a:p>
            <a:pPr lvl="1"/>
            <a:r>
              <a:rPr lang="en-GB" sz="2000" dirty="0" smtClean="0"/>
              <a:t>Bruno </a:t>
            </a:r>
            <a:r>
              <a:rPr lang="en-GB" sz="2000" dirty="0" err="1" smtClean="0"/>
              <a:t>Bauß</a:t>
            </a:r>
            <a:r>
              <a:rPr lang="en-GB" sz="2000" dirty="0" smtClean="0"/>
              <a:t> (hardware design)</a:t>
            </a:r>
          </a:p>
          <a:p>
            <a:pPr lvl="1"/>
            <a:r>
              <a:rPr lang="en-GB" sz="2000" dirty="0" smtClean="0"/>
              <a:t>Marius </a:t>
            </a:r>
            <a:r>
              <a:rPr lang="en-GB" sz="2000" dirty="0" err="1" smtClean="0"/>
              <a:t>Groll</a:t>
            </a:r>
            <a:r>
              <a:rPr lang="en-GB" sz="2000" dirty="0" smtClean="0"/>
              <a:t> (project management, physics)</a:t>
            </a:r>
          </a:p>
          <a:p>
            <a:pPr lvl="1"/>
            <a:r>
              <a:rPr lang="en-GB" sz="2000" dirty="0" err="1" smtClean="0"/>
              <a:t>Uli</a:t>
            </a:r>
            <a:r>
              <a:rPr lang="en-GB" sz="2000" dirty="0" smtClean="0"/>
              <a:t> </a:t>
            </a:r>
            <a:r>
              <a:rPr lang="en-GB" sz="2000" dirty="0" err="1" smtClean="0"/>
              <a:t>Schäfer</a:t>
            </a:r>
            <a:endParaRPr lang="en-GB" sz="2000" dirty="0" smtClean="0"/>
          </a:p>
          <a:p>
            <a:pPr lvl="1"/>
            <a:r>
              <a:rPr lang="en-GB" sz="2000" dirty="0" smtClean="0"/>
              <a:t>Christian </a:t>
            </a:r>
            <a:r>
              <a:rPr lang="en-GB" sz="2000" dirty="0" err="1" smtClean="0"/>
              <a:t>Schröder</a:t>
            </a:r>
            <a:r>
              <a:rPr lang="en-GB" sz="2000" dirty="0" smtClean="0"/>
              <a:t> (firmware, software)</a:t>
            </a:r>
          </a:p>
          <a:p>
            <a:pPr lvl="1"/>
            <a:r>
              <a:rPr lang="en-GB" sz="2000" dirty="0" smtClean="0"/>
              <a:t>Stefan </a:t>
            </a:r>
            <a:r>
              <a:rPr lang="en-GB" sz="2000" dirty="0" err="1" smtClean="0"/>
              <a:t>Tapprogge</a:t>
            </a:r>
            <a:endParaRPr lang="en-GB" sz="2000" dirty="0" smtClean="0"/>
          </a:p>
          <a:p>
            <a:pPr lvl="1"/>
            <a:r>
              <a:rPr lang="en-GB" sz="2000" dirty="0" smtClean="0"/>
              <a:t>Kim </a:t>
            </a:r>
            <a:r>
              <a:rPr lang="en-GB" sz="2000" dirty="0" err="1" smtClean="0"/>
              <a:t>Temming</a:t>
            </a:r>
            <a:r>
              <a:rPr lang="en-GB" sz="2000" dirty="0" smtClean="0"/>
              <a:t> (firmware, software)</a:t>
            </a:r>
          </a:p>
          <a:p>
            <a:endParaRPr lang="en-GB" sz="2000" dirty="0" smtClean="0"/>
          </a:p>
          <a:p>
            <a:r>
              <a:rPr lang="en-GB" sz="2000" dirty="0" smtClean="0"/>
              <a:t>Test lab being set up for work on high speed links </a:t>
            </a:r>
          </a:p>
          <a:p>
            <a:pPr lvl="1"/>
            <a:r>
              <a:rPr lang="en-GB" sz="2000" dirty="0" smtClean="0"/>
              <a:t>Sampling scope w. 30 GHz TDR probes</a:t>
            </a:r>
          </a:p>
          <a:p>
            <a:pPr lvl="1"/>
            <a:r>
              <a:rPr lang="en-GB" sz="2000" dirty="0" smtClean="0"/>
              <a:t>High speed clock recovery unit (12.5Gb/s)</a:t>
            </a:r>
          </a:p>
          <a:p>
            <a:pPr lvl="1"/>
            <a:r>
              <a:rPr lang="en-GB" sz="2000" dirty="0" smtClean="0"/>
              <a:t>ATCA /</a:t>
            </a:r>
            <a:r>
              <a:rPr lang="en-GB" sz="2000" dirty="0" smtClean="0">
                <a:sym typeface="Symbol"/>
              </a:rPr>
              <a:t>TCA crates (soon)</a:t>
            </a:r>
            <a:endParaRPr lang="en-GB" sz="2000" dirty="0" smtClean="0"/>
          </a:p>
          <a:p>
            <a:pPr lvl="1"/>
            <a:r>
              <a:rPr lang="en-GB" sz="2000" dirty="0" smtClean="0"/>
              <a:t>High bandwidth real-time scope (soon)</a:t>
            </a:r>
          </a:p>
          <a:p>
            <a:pPr lvl="1"/>
            <a:r>
              <a:rPr lang="en-GB" sz="2000" dirty="0" smtClean="0"/>
              <a:t>Improvements on PCB / assembly facilities planned</a:t>
            </a:r>
          </a:p>
          <a:p>
            <a:pPr lvl="1"/>
            <a:endParaRPr lang="en-GB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backplane merger line transmission tests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85207" y="1412875"/>
            <a:ext cx="5256198" cy="2586038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Scope shot of a sink terminated 320Mb/s CMOS signal having travelled the full length of the backplane looks promising</a:t>
            </a:r>
            <a:endParaRPr lang="en-GB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8505" y="4581525"/>
            <a:ext cx="5422900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805" y="959948"/>
            <a:ext cx="34417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255039" y="4221621"/>
            <a:ext cx="3872580" cy="236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 a module capable of bit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error rate tests on all 400 merger lines arriving in a CMM slot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BLT – backplane / link tester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Backplane / link tester </a:t>
            </a:r>
            <a:r>
              <a:rPr lang="en-GB" dirty="0" smtClean="0"/>
              <a:t>module design </a:t>
            </a:r>
            <a:r>
              <a:rPr lang="en-GB" dirty="0" smtClean="0"/>
              <a:t>under way</a:t>
            </a:r>
          </a:p>
          <a:p>
            <a:pPr lvl="1"/>
            <a:r>
              <a:rPr lang="en-GB" dirty="0" smtClean="0"/>
              <a:t>Fits in CMM slot</a:t>
            </a:r>
          </a:p>
          <a:p>
            <a:pPr lvl="1"/>
            <a:r>
              <a:rPr lang="en-GB" dirty="0" smtClean="0"/>
              <a:t>Connects all 400 merger lines into one </a:t>
            </a:r>
            <a:r>
              <a:rPr lang="en-GB" dirty="0" smtClean="0"/>
              <a:t>FPGA (XC5VFX70T)</a:t>
            </a:r>
            <a:endParaRPr lang="en-GB" dirty="0" smtClean="0"/>
          </a:p>
          <a:p>
            <a:pPr lvl="1"/>
            <a:r>
              <a:rPr lang="en-GB" dirty="0" smtClean="0"/>
              <a:t>Parallel termination to half rail voltage possible (soldering option</a:t>
            </a:r>
            <a:r>
              <a:rPr lang="en-GB" dirty="0" smtClean="0"/>
              <a:t>) for data rates up to 320 Mb/s</a:t>
            </a:r>
            <a:endParaRPr lang="en-GB" dirty="0" smtClean="0"/>
          </a:p>
          <a:p>
            <a:pPr lvl="1"/>
            <a:r>
              <a:rPr lang="en-GB" dirty="0" smtClean="0"/>
              <a:t>TTC clock recovery and </a:t>
            </a:r>
            <a:r>
              <a:rPr lang="en-GB" dirty="0" smtClean="0"/>
              <a:t>cleanup, based on successfully operated jitter cleaner module</a:t>
            </a:r>
            <a:endParaRPr lang="en-GB" dirty="0" smtClean="0"/>
          </a:p>
          <a:p>
            <a:pPr lvl="1"/>
            <a:r>
              <a:rPr lang="en-GB" dirty="0" smtClean="0"/>
              <a:t>VME</a:t>
            </a:r>
            <a:r>
              <a:rPr lang="en-GB" baseline="30000" dirty="0" smtClean="0"/>
              <a:t> –– </a:t>
            </a:r>
            <a:r>
              <a:rPr lang="en-GB" dirty="0" smtClean="0"/>
              <a:t>controlled</a:t>
            </a:r>
          </a:p>
          <a:p>
            <a:pPr lvl="1"/>
            <a:r>
              <a:rPr lang="en-GB" dirty="0" smtClean="0"/>
              <a:t>1*SNAP12 transmitter </a:t>
            </a:r>
            <a:r>
              <a:rPr lang="en-GB" dirty="0" smtClean="0"/>
              <a:t>(</a:t>
            </a:r>
            <a:r>
              <a:rPr lang="en-GB" dirty="0" smtClean="0"/>
              <a:t>6.25 </a:t>
            </a:r>
            <a:r>
              <a:rPr lang="en-GB" dirty="0" err="1" smtClean="0"/>
              <a:t>Gb</a:t>
            </a:r>
            <a:r>
              <a:rPr lang="en-GB" dirty="0" smtClean="0"/>
              <a:t>/s * 12)</a:t>
            </a:r>
          </a:p>
          <a:p>
            <a:pPr lvl="1"/>
            <a:r>
              <a:rPr lang="en-GB" dirty="0" smtClean="0"/>
              <a:t>1*SNAP12 receiver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baseline="30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097025" y="6245225"/>
            <a:ext cx="2310659" cy="476250"/>
          </a:xfrm>
          <a:prstGeom prst="rect">
            <a:avLst/>
          </a:prstGeom>
        </p:spPr>
        <p:txBody>
          <a:bodyPr/>
          <a:lstStyle/>
          <a:p>
            <a:fld id="{778F2C3D-25A4-4C0D-B0CE-3EDD2BDF9386}" type="slidenum">
              <a:rPr lang="de-DE"/>
              <a:pPr/>
              <a:t>5</a:t>
            </a:fld>
            <a:endParaRPr lang="de-DE"/>
          </a:p>
        </p:txBody>
      </p:sp>
      <p:pic>
        <p:nvPicPr>
          <p:cNvPr id="148496" name="Picture 16" descr="cleaned_clo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215" y="4662873"/>
            <a:ext cx="2971359" cy="2058602"/>
          </a:xfrm>
          <a:prstGeom prst="rect">
            <a:avLst/>
          </a:prstGeom>
          <a:noFill/>
        </p:spPr>
      </p:pic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BLT  block diagram – clock conditioning</a:t>
            </a:r>
            <a:endParaRPr lang="de-DE" dirty="0"/>
          </a:p>
        </p:txBody>
      </p:sp>
      <p:pic>
        <p:nvPicPr>
          <p:cNvPr id="148484" name="Picture 4"/>
          <p:cNvPicPr>
            <a:picLocks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-5158" y="1905712"/>
            <a:ext cx="6722127" cy="4404601"/>
          </a:xfrm>
          <a:noFill/>
          <a:ln/>
        </p:spPr>
      </p:pic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1442443" y="1797762"/>
            <a:ext cx="3431604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1053895" y="3860801"/>
            <a:ext cx="2962251" cy="2881313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1" y="803306"/>
            <a:ext cx="63938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sz="1800" dirty="0"/>
              <a:t> </a:t>
            </a:r>
            <a:r>
              <a:rPr lang="en-GB" sz="1800" dirty="0" smtClean="0"/>
              <a:t>clock scheme based on forwarded clocks </a:t>
            </a:r>
            <a:br>
              <a:rPr lang="en-GB" sz="1800" dirty="0" smtClean="0"/>
            </a:br>
            <a:r>
              <a:rPr lang="en-GB" sz="1800" dirty="0" smtClean="0"/>
              <a:t>plus  centrally distributed </a:t>
            </a:r>
            <a:r>
              <a:rPr lang="en-GB" sz="1800" b="1" dirty="0" smtClean="0">
                <a:solidFill>
                  <a:srgbClr val="0033CC"/>
                </a:solidFill>
              </a:rPr>
              <a:t>LHC </a:t>
            </a:r>
            <a:r>
              <a:rPr lang="en-GB" sz="1800" b="1" dirty="0">
                <a:solidFill>
                  <a:srgbClr val="0033CC"/>
                </a:solidFill>
              </a:rPr>
              <a:t>/ TTC</a:t>
            </a:r>
            <a:r>
              <a:rPr lang="en-GB" sz="1800" dirty="0"/>
              <a:t> clock </a:t>
            </a:r>
            <a:br>
              <a:rPr lang="en-GB" sz="1800" dirty="0"/>
            </a:br>
            <a:r>
              <a:rPr lang="en-GB" sz="1800" b="1" dirty="0">
                <a:solidFill>
                  <a:srgbClr val="FF0000"/>
                </a:solidFill>
                <a:sym typeface="Wingdings" pitchFamily="2" charset="2"/>
              </a:rPr>
              <a:t> jitter </a:t>
            </a:r>
            <a:r>
              <a:rPr lang="en-GB" sz="1800" b="1" dirty="0" smtClean="0">
                <a:solidFill>
                  <a:srgbClr val="FF0000"/>
                </a:solidFill>
                <a:sym typeface="Wingdings" pitchFamily="2" charset="2"/>
              </a:rPr>
              <a:t>reduction required </a:t>
            </a:r>
            <a:r>
              <a:rPr lang="en-GB" sz="1800" b="1" dirty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GB" sz="1800" b="1" dirty="0">
                <a:solidFill>
                  <a:srgbClr val="FF0000"/>
                </a:solidFill>
                <a:sym typeface="Wingdings" pitchFamily="2" charset="2"/>
              </a:rPr>
            </a:br>
            <a:r>
              <a:rPr lang="en-GB" sz="1800" dirty="0">
                <a:sym typeface="Wingdings" pitchFamily="2" charset="2"/>
              </a:rPr>
              <a:t> Tested already on stand-alone board</a:t>
            </a:r>
            <a:endParaRPr lang="de-DE" sz="1800" dirty="0"/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6667215" y="6340476"/>
            <a:ext cx="27679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b="1">
                <a:solidFill>
                  <a:schemeClr val="bg1"/>
                </a:solidFill>
              </a:rPr>
              <a:t>Peak-to-Peak jitter ~8 ps</a:t>
            </a:r>
          </a:p>
          <a:p>
            <a:r>
              <a:rPr lang="en-GB" sz="1400" b="1">
                <a:solidFill>
                  <a:schemeClr val="bg1"/>
                </a:solidFill>
              </a:rPr>
              <a:t>RMS jitter ~700 fs</a:t>
            </a:r>
            <a:endParaRPr lang="de-DE" sz="1400" b="1">
              <a:solidFill>
                <a:schemeClr val="bg1"/>
              </a:solidFill>
            </a:endParaRPr>
          </a:p>
        </p:txBody>
      </p:sp>
      <p:pic>
        <p:nvPicPr>
          <p:cNvPr id="148495" name="Picture 15" descr="dcm_cloc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89850" y="803306"/>
            <a:ext cx="3001794" cy="2078037"/>
          </a:xfrm>
          <a:prstGeom prst="rect">
            <a:avLst/>
          </a:prstGeom>
          <a:noFill/>
        </p:spPr>
      </p:pic>
      <p:pic>
        <p:nvPicPr>
          <p:cNvPr id="148497" name="Picture 17" descr="CleanerBoar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9850" y="3068638"/>
            <a:ext cx="3098070" cy="1136374"/>
          </a:xfrm>
          <a:prstGeom prst="rect">
            <a:avLst/>
          </a:prstGeom>
          <a:noFill/>
        </p:spPr>
      </p:pic>
      <p:sp>
        <p:nvSpPr>
          <p:cNvPr id="148499" name="Line 19"/>
          <p:cNvSpPr>
            <a:spLocks noChangeShapeType="1"/>
          </p:cNvSpPr>
          <p:nvPr/>
        </p:nvSpPr>
        <p:spPr bwMode="auto">
          <a:xfrm>
            <a:off x="7992749" y="2963077"/>
            <a:ext cx="0" cy="2089150"/>
          </a:xfrm>
          <a:prstGeom prst="line">
            <a:avLst/>
          </a:prstGeom>
          <a:noFill/>
          <a:ln w="2540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6667215" y="2492375"/>
            <a:ext cx="276797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b="1">
                <a:solidFill>
                  <a:schemeClr val="bg1"/>
                </a:solidFill>
              </a:rPr>
              <a:t>Peak-to-Peak jitter ~350 ps</a:t>
            </a:r>
            <a:endParaRPr lang="de-DE" sz="1400" b="1">
              <a:solidFill>
                <a:schemeClr val="bg1"/>
              </a:solidFill>
            </a:endParaRPr>
          </a:p>
        </p:txBody>
      </p:sp>
      <p:sp>
        <p:nvSpPr>
          <p:cNvPr id="148502" name="Rectangle 22"/>
          <p:cNvSpPr>
            <a:spLocks noChangeArrowheads="1"/>
          </p:cNvSpPr>
          <p:nvPr/>
        </p:nvSpPr>
        <p:spPr bwMode="auto">
          <a:xfrm>
            <a:off x="3392062" y="6437313"/>
            <a:ext cx="300179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b="1">
                <a:solidFill>
                  <a:srgbClr val="FF9900"/>
                </a:solidFill>
                <a:sym typeface="Wingdings" pitchFamily="2" charset="2"/>
              </a:rPr>
              <a:t> Sufficient to run 6.5 Gbps</a:t>
            </a:r>
            <a:endParaRPr lang="de-DE" sz="1400" b="1">
              <a:solidFill>
                <a:srgbClr val="FF9900"/>
              </a:solidFill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 rot="5400000">
            <a:off x="4799828" y="3933432"/>
            <a:ext cx="146851" cy="1588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Gerade Verbindung 20"/>
          <p:cNvCxnSpPr/>
          <p:nvPr/>
        </p:nvCxnSpPr>
        <p:spPr bwMode="auto">
          <a:xfrm rot="5400000">
            <a:off x="6090475" y="6054689"/>
            <a:ext cx="146851" cy="1588"/>
          </a:xfrm>
          <a:prstGeom prst="lin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BLT </a:t>
            </a:r>
            <a:r>
              <a:rPr lang="en-GB" dirty="0" smtClean="0"/>
              <a:t>hardware status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Schematic </a:t>
            </a:r>
            <a:r>
              <a:rPr lang="en-GB" sz="2200" dirty="0" smtClean="0"/>
              <a:t>capture finished </a:t>
            </a:r>
            <a:r>
              <a:rPr lang="en-GB" sz="2200" dirty="0" smtClean="0"/>
              <a:t>by mid </a:t>
            </a:r>
            <a:r>
              <a:rPr lang="en-GB" sz="2200" dirty="0" smtClean="0"/>
              <a:t>December, see </a:t>
            </a:r>
            <a:r>
              <a:rPr lang="en-GB" sz="1800" dirty="0" smtClean="0"/>
              <a:t>http://</a:t>
            </a:r>
            <a:r>
              <a:rPr lang="en-GB" sz="1800" dirty="0" smtClean="0"/>
              <a:t>www.staff.uni-mainz.de/baussh/Backplanetester</a:t>
            </a:r>
            <a:endParaRPr lang="en-GB" sz="2200" dirty="0" smtClean="0"/>
          </a:p>
          <a:p>
            <a:r>
              <a:rPr lang="en-GB" sz="2200" dirty="0" smtClean="0"/>
              <a:t>Layout under way (12 layer PCB)</a:t>
            </a:r>
          </a:p>
          <a:p>
            <a:pPr lvl="1"/>
            <a:r>
              <a:rPr lang="en-GB" sz="2200" dirty="0" smtClean="0"/>
              <a:t>High speed links, clocks, merger lines hand routed (30% done)</a:t>
            </a:r>
          </a:p>
          <a:p>
            <a:pPr lvl="1"/>
            <a:r>
              <a:rPr lang="en-GB" sz="2200" dirty="0" smtClean="0"/>
              <a:t>VME and controls will be auto routed</a:t>
            </a:r>
          </a:p>
          <a:p>
            <a:r>
              <a:rPr lang="en-GB" sz="2200" dirty="0" smtClean="0"/>
              <a:t>No PCB manufacturer / assembly company chosen yet. </a:t>
            </a:r>
          </a:p>
          <a:p>
            <a:r>
              <a:rPr lang="en-GB" sz="2200" dirty="0" smtClean="0"/>
              <a:t>Will take some time to get feedback on PCB production and assembly related issues</a:t>
            </a:r>
          </a:p>
          <a:p>
            <a:r>
              <a:rPr lang="en-GB" sz="2200" dirty="0" smtClean="0"/>
              <a:t>Assembled boards available end February (unless we throw a lot more money at the project</a:t>
            </a:r>
            <a:r>
              <a:rPr lang="en-GB" sz="2200" dirty="0" smtClean="0"/>
              <a:t>)</a:t>
            </a:r>
          </a:p>
          <a:p>
            <a:r>
              <a:rPr lang="en-GB" sz="2200" dirty="0" smtClean="0"/>
              <a:t>High speed link tests might have to wait since our previous supplier for high-speed </a:t>
            </a:r>
            <a:r>
              <a:rPr lang="en-GB" sz="2200" dirty="0" err="1" smtClean="0"/>
              <a:t>opto</a:t>
            </a:r>
            <a:r>
              <a:rPr lang="en-GB" sz="2200" dirty="0" smtClean="0"/>
              <a:t> links pulled out of SNAP12 business.</a:t>
            </a:r>
            <a:endParaRPr lang="en-GB" sz="2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BLT firmware status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JEM code might be re-used (VME interface)</a:t>
            </a:r>
          </a:p>
          <a:p>
            <a:r>
              <a:rPr lang="en-GB" dirty="0" smtClean="0"/>
              <a:t>Jitter cleaner control firmware available (Christian) </a:t>
            </a:r>
          </a:p>
          <a:p>
            <a:r>
              <a:rPr lang="en-GB" dirty="0" smtClean="0"/>
              <a:t>Kim started work on bit error rate firmware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387</Words>
  <Application>Microsoft PowerPoint</Application>
  <PresentationFormat>Benutzerdefiniert</PresentationFormat>
  <Paragraphs>51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Leere Präsentation</vt:lpstr>
      <vt:lpstr>Mainz L1Calo upgrade activities</vt:lpstr>
      <vt:lpstr>News from MZ</vt:lpstr>
      <vt:lpstr>backplane merger line transmission tests</vt:lpstr>
      <vt:lpstr>BLT – backplane / link tester</vt:lpstr>
      <vt:lpstr>BLT  block diagram – clock conditioning</vt:lpstr>
      <vt:lpstr>BLT hardware status</vt:lpstr>
      <vt:lpstr>BLT firmware status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1109</cp:revision>
  <cp:lastPrinted>2000-06-29T11:13:00Z</cp:lastPrinted>
  <dcterms:created xsi:type="dcterms:W3CDTF">1999-09-30T14:46:19Z</dcterms:created>
  <dcterms:modified xsi:type="dcterms:W3CDTF">2009-01-13T14:06:49Z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