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360" r:id="rId2"/>
    <p:sldId id="376" r:id="rId3"/>
    <p:sldId id="381" r:id="rId4"/>
    <p:sldId id="377" r:id="rId5"/>
    <p:sldId id="380" r:id="rId6"/>
    <p:sldId id="379" r:id="rId7"/>
    <p:sldId id="382" r:id="rId8"/>
  </p:sldIdLst>
  <p:sldSz cx="9902825" cy="6858000"/>
  <p:notesSz cx="6797675" cy="99298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5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5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5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5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5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5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5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5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5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0000CC"/>
    <a:srgbClr val="333300"/>
    <a:srgbClr val="0066FF"/>
    <a:srgbClr val="FF6600"/>
    <a:srgbClr val="CC0000"/>
    <a:srgbClr val="6600CC"/>
    <a:srgbClr val="FFFFCC"/>
    <a:srgbClr val="FFFF99"/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21893" autoAdjust="0"/>
    <p:restoredTop sz="94625" autoAdjust="0"/>
  </p:normalViewPr>
  <p:slideViewPr>
    <p:cSldViewPr snapToGrid="0" snapToObjects="1">
      <p:cViewPr varScale="1">
        <p:scale>
          <a:sx n="111" d="100"/>
          <a:sy n="111" d="100"/>
        </p:scale>
        <p:origin x="-558" y="-90"/>
      </p:cViewPr>
      <p:guideLst>
        <p:guide orient="horz" pos="2160"/>
        <p:guide pos="3119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135" cy="463106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  <a:effectLst/>
        </p:spPr>
        <p:txBody>
          <a:bodyPr vert="horz" wrap="square" lIns="91969" tIns="45982" rIns="91969" bIns="45982" numCol="1" anchor="t" anchorCtr="0" compatLnSpc="1">
            <a:prstTxWarp prst="textNoShape">
              <a:avLst/>
            </a:prstTxWarp>
          </a:bodyPr>
          <a:lstStyle>
            <a:lvl1pPr defTabSz="919737">
              <a:defRPr sz="1200"/>
            </a:lvl1pPr>
          </a:lstStyle>
          <a:p>
            <a:endParaRPr lang="de-DE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541" y="0"/>
            <a:ext cx="2946135" cy="463106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  <a:effectLst/>
        </p:spPr>
        <p:txBody>
          <a:bodyPr vert="horz" wrap="square" lIns="91969" tIns="45982" rIns="91969" bIns="45982" numCol="1" anchor="t" anchorCtr="0" compatLnSpc="1">
            <a:prstTxWarp prst="textNoShape">
              <a:avLst/>
            </a:prstTxWarp>
          </a:bodyPr>
          <a:lstStyle>
            <a:lvl1pPr algn="r" defTabSz="919737">
              <a:defRPr sz="1200"/>
            </a:lvl1pPr>
          </a:lstStyle>
          <a:p>
            <a:endParaRPr lang="de-DE"/>
          </a:p>
        </p:txBody>
      </p:sp>
      <p:sp>
        <p:nvSpPr>
          <p:cNvPr id="358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4504"/>
            <a:ext cx="2946135" cy="464691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  <a:effectLst/>
        </p:spPr>
        <p:txBody>
          <a:bodyPr vert="horz" wrap="square" lIns="91969" tIns="45982" rIns="91969" bIns="45982" numCol="1" anchor="b" anchorCtr="0" compatLnSpc="1">
            <a:prstTxWarp prst="textNoShape">
              <a:avLst/>
            </a:prstTxWarp>
          </a:bodyPr>
          <a:lstStyle>
            <a:lvl1pPr defTabSz="919737">
              <a:defRPr sz="1200"/>
            </a:lvl1pPr>
          </a:lstStyle>
          <a:p>
            <a:endParaRPr lang="de-DE"/>
          </a:p>
        </p:txBody>
      </p:sp>
      <p:sp>
        <p:nvSpPr>
          <p:cNvPr id="358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541" y="9444504"/>
            <a:ext cx="2946135" cy="464691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  <a:effectLst/>
        </p:spPr>
        <p:txBody>
          <a:bodyPr vert="horz" wrap="square" lIns="91969" tIns="45982" rIns="91969" bIns="45982" numCol="1" anchor="b" anchorCtr="0" compatLnSpc="1">
            <a:prstTxWarp prst="textNoShape">
              <a:avLst/>
            </a:prstTxWarp>
          </a:bodyPr>
          <a:lstStyle>
            <a:lvl1pPr algn="r" defTabSz="919737">
              <a:defRPr sz="1200"/>
            </a:lvl1pPr>
          </a:lstStyle>
          <a:p>
            <a:fld id="{3E1FC256-6F8F-4019-9A12-D910762E93FF}" type="slidenum">
              <a:rPr lang="de-DE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135" cy="49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92" tIns="46400" rIns="92792" bIns="46400" numCol="1" anchor="t" anchorCtr="0" compatLnSpc="1">
            <a:prstTxWarp prst="textNoShape">
              <a:avLst/>
            </a:prstTxWarp>
          </a:bodyPr>
          <a:lstStyle>
            <a:lvl1pPr defTabSz="927666">
              <a:defRPr sz="1200"/>
            </a:lvl1pPr>
          </a:lstStyle>
          <a:p>
            <a:endParaRPr lang="de-DE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541" y="0"/>
            <a:ext cx="2946135" cy="49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92" tIns="46400" rIns="92792" bIns="46400" numCol="1" anchor="t" anchorCtr="0" compatLnSpc="1">
            <a:prstTxWarp prst="textNoShape">
              <a:avLst/>
            </a:prstTxWarp>
          </a:bodyPr>
          <a:lstStyle>
            <a:lvl1pPr algn="r" defTabSz="927666">
              <a:defRPr sz="1200"/>
            </a:lvl1pPr>
          </a:lstStyle>
          <a:p>
            <a:endParaRPr lang="de-DE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14375" y="747713"/>
            <a:ext cx="5372100" cy="3721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0162" y="4715116"/>
            <a:ext cx="4977351" cy="44677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92" tIns="46400" rIns="92792" bIns="464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Klicken Sie, um die Textformatierung des Masters zu bearbeiten.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4988"/>
            <a:ext cx="2946135" cy="49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92" tIns="46400" rIns="92792" bIns="46400" numCol="1" anchor="b" anchorCtr="0" compatLnSpc="1">
            <a:prstTxWarp prst="textNoShape">
              <a:avLst/>
            </a:prstTxWarp>
          </a:bodyPr>
          <a:lstStyle>
            <a:lvl1pPr defTabSz="927666">
              <a:defRPr sz="1200"/>
            </a:lvl1pPr>
          </a:lstStyle>
          <a:p>
            <a:endParaRPr lang="de-DE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541" y="9434988"/>
            <a:ext cx="2946135" cy="49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92" tIns="46400" rIns="92792" bIns="46400" numCol="1" anchor="b" anchorCtr="0" compatLnSpc="1">
            <a:prstTxWarp prst="textNoShape">
              <a:avLst/>
            </a:prstTxWarp>
          </a:bodyPr>
          <a:lstStyle>
            <a:lvl1pPr algn="r" defTabSz="927666">
              <a:defRPr sz="1200"/>
            </a:lvl1pPr>
          </a:lstStyle>
          <a:p>
            <a:fld id="{78C2433E-4E5F-43A3-AECA-3E928862728D}" type="slidenum">
              <a:rPr lang="de-DE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C2433E-4E5F-43A3-AECA-3E928862728D}" type="slidenum">
              <a:rPr lang="de-DE" smtClean="0"/>
              <a:pPr/>
              <a:t>5</a:t>
            </a:fld>
            <a:endParaRPr 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16925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1025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427913" y="0"/>
            <a:ext cx="2474912" cy="638175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7275513" cy="6381750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el, Text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0"/>
            <a:ext cx="9902825" cy="69215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742950" y="981075"/>
            <a:ext cx="4132263" cy="5400675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027613" y="981075"/>
            <a:ext cx="4132262" cy="5400675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16925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16925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742950" y="981075"/>
            <a:ext cx="4132263" cy="5400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027613" y="981075"/>
            <a:ext cx="4132262" cy="5400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2225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515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515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5030788" y="1535113"/>
            <a:ext cx="437673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5030788" y="2174875"/>
            <a:ext cx="437673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7550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71913" y="273050"/>
            <a:ext cx="5535612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7550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0425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0425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0425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8" name="Rectangle 14"/>
          <p:cNvSpPr>
            <a:spLocks noChangeArrowheads="1"/>
          </p:cNvSpPr>
          <p:nvPr userDrawn="1"/>
        </p:nvSpPr>
        <p:spPr bwMode="auto">
          <a:xfrm>
            <a:off x="0" y="6599238"/>
            <a:ext cx="9902825" cy="258762"/>
          </a:xfrm>
          <a:prstGeom prst="rect">
            <a:avLst/>
          </a:prstGeom>
          <a:gradFill rotWithShape="1">
            <a:gsLst>
              <a:gs pos="0">
                <a:srgbClr val="FFFF99">
                  <a:alpha val="49001"/>
                </a:srgbClr>
              </a:gs>
              <a:gs pos="100000">
                <a:schemeClr val="bg1">
                  <a:alpha val="80000"/>
                </a:schemeClr>
              </a:gs>
            </a:gsLst>
            <a:lin ang="5400000" scaled="1"/>
          </a:gradFill>
          <a:ln w="571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902825" cy="692150"/>
          </a:xfrm>
          <a:prstGeom prst="rect">
            <a:avLst/>
          </a:prstGeom>
          <a:gradFill rotWithShape="1">
            <a:gsLst>
              <a:gs pos="0">
                <a:srgbClr val="FFFFFF">
                  <a:alpha val="78999"/>
                </a:srgbClr>
              </a:gs>
              <a:gs pos="100000">
                <a:srgbClr val="FFFF99">
                  <a:alpha val="50000"/>
                </a:srgbClr>
              </a:gs>
            </a:gsLst>
            <a:lin ang="5400000" scaled="1"/>
          </a:gradFill>
          <a:ln w="38100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Headline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2950" y="981075"/>
            <a:ext cx="8416925" cy="540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Hier klicken, um Master-Textformat zu bearbeiten.</a:t>
            </a:r>
          </a:p>
          <a:p>
            <a:pPr lvl="1"/>
            <a:r>
              <a:rPr lang="en-US" smtClean="0"/>
              <a:t>Zweite Ebene</a:t>
            </a:r>
          </a:p>
          <a:p>
            <a:pPr lvl="2"/>
            <a:r>
              <a:rPr lang="en-US" smtClean="0"/>
              <a:t>Dritte Ebene</a:t>
            </a:r>
          </a:p>
          <a:p>
            <a:pPr lvl="3"/>
            <a:r>
              <a:rPr lang="en-US" smtClean="0"/>
              <a:t>Vierte Ebene</a:t>
            </a:r>
          </a:p>
          <a:p>
            <a:pPr lvl="4"/>
            <a:r>
              <a:rPr lang="en-US" smtClean="0"/>
              <a:t>Fünfte Ebene</a:t>
            </a:r>
          </a:p>
        </p:txBody>
      </p:sp>
      <p:sp>
        <p:nvSpPr>
          <p:cNvPr id="1034" name="Text Box 10"/>
          <p:cNvSpPr txBox="1">
            <a:spLocks noChangeArrowheads="1"/>
          </p:cNvSpPr>
          <p:nvPr/>
        </p:nvSpPr>
        <p:spPr bwMode="auto">
          <a:xfrm>
            <a:off x="685800" y="6599238"/>
            <a:ext cx="32004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1000">
                <a:solidFill>
                  <a:srgbClr val="0000FF"/>
                </a:solidFill>
                <a:latin typeface="Verdana" pitchFamily="34" charset="0"/>
              </a:rPr>
              <a:t>Uli Schäfer     </a:t>
            </a:r>
            <a:fld id="{49DD474E-4BE6-4091-9586-D704B0F2DC0D}" type="slidenum">
              <a:rPr lang="en-US" sz="1000">
                <a:solidFill>
                  <a:srgbClr val="0000FF"/>
                </a:solidFill>
                <a:latin typeface="Verdana" pitchFamily="34" charset="0"/>
              </a:rPr>
              <a:pPr>
                <a:spcBef>
                  <a:spcPct val="20000"/>
                </a:spcBef>
              </a:pPr>
              <a:t>‹Nr.›</a:t>
            </a:fld>
            <a:endParaRPr lang="en-US" sz="10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000">
          <a:solidFill>
            <a:srgbClr val="0000FF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000">
          <a:solidFill>
            <a:srgbClr val="0000FF"/>
          </a:solidFill>
          <a:latin typeface="Verdan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000">
          <a:solidFill>
            <a:srgbClr val="0000FF"/>
          </a:solidFill>
          <a:latin typeface="Verdan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000">
          <a:solidFill>
            <a:srgbClr val="0000FF"/>
          </a:solidFill>
          <a:latin typeface="Verdan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000">
          <a:solidFill>
            <a:srgbClr val="0000FF"/>
          </a:solidFill>
          <a:latin typeface="Verdana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000">
          <a:solidFill>
            <a:srgbClr val="0000FF"/>
          </a:solidFill>
          <a:latin typeface="Verdana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000">
          <a:solidFill>
            <a:srgbClr val="0000FF"/>
          </a:solidFill>
          <a:latin typeface="Verdana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000">
          <a:solidFill>
            <a:srgbClr val="0000FF"/>
          </a:solidFill>
          <a:latin typeface="Verdana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000">
          <a:solidFill>
            <a:srgbClr val="0000FF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3333FF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rgbClr val="3333FF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3333FF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3333FF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3333FF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3333FF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3333FF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3333FF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3333FF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Mainz </a:t>
            </a:r>
            <a:r>
              <a:rPr lang="en-GB" dirty="0" smtClean="0"/>
              <a:t>L1Calo upgrade </a:t>
            </a:r>
            <a:r>
              <a:rPr lang="en-GB" dirty="0" smtClean="0"/>
              <a:t>activities</a:t>
            </a:r>
            <a:endParaRPr lang="en-GB" dirty="0"/>
          </a:p>
        </p:txBody>
      </p:sp>
      <p:sp>
        <p:nvSpPr>
          <p:cNvPr id="5" name="Untertitel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news – BLT hardware/firmware status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0" y="0"/>
            <a:ext cx="9902825" cy="657225"/>
          </a:xfrm>
        </p:spPr>
        <p:txBody>
          <a:bodyPr/>
          <a:lstStyle/>
          <a:p>
            <a:r>
              <a:rPr lang="en-GB" dirty="0" smtClean="0"/>
              <a:t>News from MZ</a:t>
            </a:r>
            <a:endParaRPr lang="en-GB" dirty="0"/>
          </a:p>
        </p:txBody>
      </p:sp>
      <p:sp>
        <p:nvSpPr>
          <p:cNvPr id="4" name="Inhaltsplatzhalter 3"/>
          <p:cNvSpPr>
            <a:spLocks noGrp="1"/>
          </p:cNvSpPr>
          <p:nvPr>
            <p:ph idx="1"/>
          </p:nvPr>
        </p:nvSpPr>
        <p:spPr>
          <a:xfrm>
            <a:off x="314325" y="657225"/>
            <a:ext cx="9029699" cy="5724526"/>
          </a:xfrm>
        </p:spPr>
        <p:txBody>
          <a:bodyPr/>
          <a:lstStyle/>
          <a:p>
            <a:r>
              <a:rPr lang="en-GB" sz="2000" dirty="0" smtClean="0"/>
              <a:t>People working on L1Calo upgrade:</a:t>
            </a:r>
          </a:p>
          <a:p>
            <a:pPr lvl="1"/>
            <a:r>
              <a:rPr lang="en-GB" sz="2000" dirty="0" smtClean="0"/>
              <a:t>Bruno </a:t>
            </a:r>
            <a:r>
              <a:rPr lang="en-GB" sz="2000" dirty="0" err="1" smtClean="0"/>
              <a:t>Bauß</a:t>
            </a:r>
            <a:r>
              <a:rPr lang="en-GB" sz="2000" dirty="0" smtClean="0"/>
              <a:t> (hardware design)</a:t>
            </a:r>
          </a:p>
          <a:p>
            <a:pPr lvl="1"/>
            <a:r>
              <a:rPr lang="en-GB" sz="2000" dirty="0" smtClean="0"/>
              <a:t>Marius </a:t>
            </a:r>
            <a:r>
              <a:rPr lang="en-GB" sz="2000" dirty="0" err="1" smtClean="0"/>
              <a:t>Groll</a:t>
            </a:r>
            <a:r>
              <a:rPr lang="en-GB" sz="2000" dirty="0" smtClean="0"/>
              <a:t> (project management, physics)</a:t>
            </a:r>
          </a:p>
          <a:p>
            <a:pPr lvl="1"/>
            <a:r>
              <a:rPr lang="en-GB" sz="2000" dirty="0" err="1" smtClean="0"/>
              <a:t>Uli</a:t>
            </a:r>
            <a:r>
              <a:rPr lang="en-GB" sz="2000" dirty="0" smtClean="0"/>
              <a:t> </a:t>
            </a:r>
            <a:r>
              <a:rPr lang="en-GB" sz="2000" dirty="0" err="1" smtClean="0"/>
              <a:t>Schäfer</a:t>
            </a:r>
            <a:endParaRPr lang="en-GB" sz="2000" dirty="0" smtClean="0"/>
          </a:p>
          <a:p>
            <a:pPr lvl="1"/>
            <a:r>
              <a:rPr lang="en-GB" sz="2000" dirty="0" smtClean="0"/>
              <a:t>Christian </a:t>
            </a:r>
            <a:r>
              <a:rPr lang="en-GB" sz="2000" dirty="0" err="1" smtClean="0"/>
              <a:t>Schröder</a:t>
            </a:r>
            <a:r>
              <a:rPr lang="en-GB" sz="2000" dirty="0" smtClean="0"/>
              <a:t> (firmware, software)</a:t>
            </a:r>
          </a:p>
          <a:p>
            <a:pPr lvl="1"/>
            <a:r>
              <a:rPr lang="en-GB" sz="2000" dirty="0" smtClean="0"/>
              <a:t>Stefan </a:t>
            </a:r>
            <a:r>
              <a:rPr lang="en-GB" sz="2000" dirty="0" err="1" smtClean="0"/>
              <a:t>Tapprogge</a:t>
            </a:r>
            <a:endParaRPr lang="en-GB" sz="2000" dirty="0" smtClean="0"/>
          </a:p>
          <a:p>
            <a:pPr lvl="1"/>
            <a:r>
              <a:rPr lang="en-GB" sz="2000" dirty="0" smtClean="0"/>
              <a:t>Kim </a:t>
            </a:r>
            <a:r>
              <a:rPr lang="en-GB" sz="2000" dirty="0" err="1" smtClean="0"/>
              <a:t>Temming</a:t>
            </a:r>
            <a:r>
              <a:rPr lang="en-GB" sz="2000" dirty="0" smtClean="0"/>
              <a:t> (firmware, software)</a:t>
            </a:r>
          </a:p>
          <a:p>
            <a:endParaRPr lang="en-GB" sz="2000" dirty="0" smtClean="0"/>
          </a:p>
          <a:p>
            <a:r>
              <a:rPr lang="en-GB" sz="2000" dirty="0" smtClean="0"/>
              <a:t>Test lab being set up for work on high speed links </a:t>
            </a:r>
          </a:p>
          <a:p>
            <a:pPr lvl="1"/>
            <a:r>
              <a:rPr lang="en-GB" sz="2000" dirty="0" smtClean="0"/>
              <a:t>Sampling scope w. 30 GHz TDR probes</a:t>
            </a:r>
          </a:p>
          <a:p>
            <a:pPr lvl="1"/>
            <a:r>
              <a:rPr lang="en-GB" sz="2000" dirty="0" smtClean="0"/>
              <a:t>High speed clock recovery unit (12.5Gb/s)</a:t>
            </a:r>
          </a:p>
          <a:p>
            <a:pPr lvl="1"/>
            <a:r>
              <a:rPr lang="en-GB" sz="2000" dirty="0" smtClean="0"/>
              <a:t>ATCA /</a:t>
            </a:r>
            <a:r>
              <a:rPr lang="en-GB" sz="2000" dirty="0" smtClean="0">
                <a:sym typeface="Symbol"/>
              </a:rPr>
              <a:t>TCA crates (soon)</a:t>
            </a:r>
            <a:endParaRPr lang="en-GB" sz="2000" dirty="0" smtClean="0"/>
          </a:p>
          <a:p>
            <a:pPr lvl="1"/>
            <a:r>
              <a:rPr lang="en-GB" sz="2000" dirty="0" smtClean="0"/>
              <a:t>High bandwidth real-time scope (soon)</a:t>
            </a:r>
          </a:p>
          <a:p>
            <a:pPr lvl="1"/>
            <a:r>
              <a:rPr lang="en-GB" sz="2000" dirty="0" smtClean="0"/>
              <a:t>Improvements on PCB / assembly facilities planned</a:t>
            </a:r>
          </a:p>
          <a:p>
            <a:pPr lvl="1"/>
            <a:endParaRPr lang="en-GB" sz="2000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backplane merger line transmission tests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485207" y="1412875"/>
            <a:ext cx="5256198" cy="2586038"/>
          </a:xfrm>
        </p:spPr>
        <p:txBody>
          <a:bodyPr/>
          <a:lstStyle/>
          <a:p>
            <a:pPr>
              <a:buNone/>
            </a:pPr>
            <a:r>
              <a:rPr lang="en-GB" dirty="0" smtClean="0"/>
              <a:t>Scope shot of a sink terminated 320Mb/s CMOS signal having travelled the full length of the backplane looks promising</a:t>
            </a:r>
            <a:endParaRPr lang="en-GB" dirty="0"/>
          </a:p>
        </p:txBody>
      </p:sp>
      <p:pic>
        <p:nvPicPr>
          <p:cNvPr id="4" name="Picture 1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18505" y="4581525"/>
            <a:ext cx="5422900" cy="1827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76805" y="959948"/>
            <a:ext cx="3441700" cy="258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Inhaltsplatzhalter 2"/>
          <p:cNvSpPr txBox="1">
            <a:spLocks/>
          </p:cNvSpPr>
          <p:nvPr/>
        </p:nvSpPr>
        <p:spPr bwMode="auto">
          <a:xfrm>
            <a:off x="255039" y="4221621"/>
            <a:ext cx="3872580" cy="2363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 </a:t>
            </a:r>
            <a:r>
              <a:rPr kumimoji="0" lang="en-GB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Build a module capable of bit</a:t>
            </a:r>
            <a:r>
              <a:rPr kumimoji="0" lang="en-GB" sz="2400" b="0" i="0" u="none" strike="noStrike" kern="0" cap="none" spc="0" normalizeH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error rate tests on all 400 merger lines arriving in a CMM slot</a:t>
            </a:r>
            <a:endParaRPr kumimoji="0" lang="en-GB" sz="2400" b="0" i="0" u="none" strike="noStrike" kern="0" cap="none" spc="0" normalizeH="0" baseline="0" noProof="0" dirty="0">
              <a:ln>
                <a:noFill/>
              </a:ln>
              <a:solidFill>
                <a:srgbClr val="3333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BLT – backplane / link tester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Backplane / link tester </a:t>
            </a:r>
            <a:r>
              <a:rPr lang="en-GB" dirty="0" smtClean="0"/>
              <a:t>module design </a:t>
            </a:r>
            <a:r>
              <a:rPr lang="en-GB" dirty="0" smtClean="0"/>
              <a:t>under way</a:t>
            </a:r>
          </a:p>
          <a:p>
            <a:pPr lvl="1"/>
            <a:r>
              <a:rPr lang="en-GB" dirty="0" smtClean="0"/>
              <a:t>Fits in CMM slot</a:t>
            </a:r>
          </a:p>
          <a:p>
            <a:pPr lvl="1"/>
            <a:r>
              <a:rPr lang="en-GB" dirty="0" smtClean="0"/>
              <a:t>Connects all 400 merger lines into one </a:t>
            </a:r>
            <a:r>
              <a:rPr lang="en-GB" dirty="0" smtClean="0"/>
              <a:t>FPGA (XC5VFX70T)</a:t>
            </a:r>
            <a:endParaRPr lang="en-GB" dirty="0" smtClean="0"/>
          </a:p>
          <a:p>
            <a:pPr lvl="1"/>
            <a:r>
              <a:rPr lang="en-GB" dirty="0" smtClean="0"/>
              <a:t>Parallel termination to half rail voltage possible (soldering option</a:t>
            </a:r>
            <a:r>
              <a:rPr lang="en-GB" dirty="0" smtClean="0"/>
              <a:t>) for data rates up to 320 Mb/s</a:t>
            </a:r>
            <a:endParaRPr lang="en-GB" dirty="0" smtClean="0"/>
          </a:p>
          <a:p>
            <a:pPr lvl="1"/>
            <a:r>
              <a:rPr lang="en-GB" dirty="0" smtClean="0"/>
              <a:t>TTC clock recovery and </a:t>
            </a:r>
            <a:r>
              <a:rPr lang="en-GB" dirty="0" smtClean="0"/>
              <a:t>cleanup, based on successfully operated jitter cleaner module</a:t>
            </a:r>
            <a:endParaRPr lang="en-GB" dirty="0" smtClean="0"/>
          </a:p>
          <a:p>
            <a:pPr lvl="1"/>
            <a:r>
              <a:rPr lang="en-GB" dirty="0" smtClean="0"/>
              <a:t>VME</a:t>
            </a:r>
            <a:r>
              <a:rPr lang="en-GB" baseline="30000" dirty="0" smtClean="0"/>
              <a:t> –– </a:t>
            </a:r>
            <a:r>
              <a:rPr lang="en-GB" dirty="0" smtClean="0"/>
              <a:t>controlled</a:t>
            </a:r>
          </a:p>
          <a:p>
            <a:pPr lvl="1"/>
            <a:r>
              <a:rPr lang="en-GB" dirty="0" smtClean="0"/>
              <a:t>1*SNAP12 transmitter </a:t>
            </a:r>
            <a:r>
              <a:rPr lang="en-GB" dirty="0" smtClean="0"/>
              <a:t>(</a:t>
            </a:r>
            <a:r>
              <a:rPr lang="en-GB" dirty="0" smtClean="0"/>
              <a:t>6.25 </a:t>
            </a:r>
            <a:r>
              <a:rPr lang="en-GB" dirty="0" err="1" smtClean="0"/>
              <a:t>Gb</a:t>
            </a:r>
            <a:r>
              <a:rPr lang="en-GB" dirty="0" smtClean="0"/>
              <a:t>/s * 12)</a:t>
            </a:r>
          </a:p>
          <a:p>
            <a:pPr lvl="1"/>
            <a:r>
              <a:rPr lang="en-GB" dirty="0" smtClean="0"/>
              <a:t>1*SNAP12 receiver</a:t>
            </a:r>
          </a:p>
          <a:p>
            <a:pPr lvl="1">
              <a:buNone/>
            </a:pPr>
            <a:endParaRPr lang="en-GB" dirty="0" smtClean="0"/>
          </a:p>
          <a:p>
            <a:pPr lvl="1"/>
            <a:endParaRPr lang="en-GB" dirty="0" smtClean="0"/>
          </a:p>
          <a:p>
            <a:pPr lvl="1"/>
            <a:endParaRPr lang="en-GB" baseline="30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oliennummernplatzhalter 5"/>
          <p:cNvSpPr>
            <a:spLocks noGrp="1"/>
          </p:cNvSpPr>
          <p:nvPr>
            <p:ph type="sldNum" sz="quarter" idx="4294967295"/>
          </p:nvPr>
        </p:nvSpPr>
        <p:spPr>
          <a:xfrm>
            <a:off x="7097025" y="6245225"/>
            <a:ext cx="2310659" cy="476250"/>
          </a:xfrm>
          <a:prstGeom prst="rect">
            <a:avLst/>
          </a:prstGeom>
        </p:spPr>
        <p:txBody>
          <a:bodyPr/>
          <a:lstStyle/>
          <a:p>
            <a:fld id="{778F2C3D-25A4-4C0D-B0CE-3EDD2BDF9386}" type="slidenum">
              <a:rPr lang="de-DE"/>
              <a:pPr/>
              <a:t>5</a:t>
            </a:fld>
            <a:endParaRPr lang="de-DE"/>
          </a:p>
        </p:txBody>
      </p:sp>
      <p:pic>
        <p:nvPicPr>
          <p:cNvPr id="148496" name="Picture 16" descr="cleaned_clock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67215" y="4662873"/>
            <a:ext cx="2971359" cy="2058602"/>
          </a:xfrm>
          <a:prstGeom prst="rect">
            <a:avLst/>
          </a:prstGeom>
          <a:noFill/>
        </p:spPr>
      </p:pic>
      <p:sp>
        <p:nvSpPr>
          <p:cNvPr id="148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BLT  block diagram – clock conditioning</a:t>
            </a:r>
            <a:endParaRPr lang="de-DE" dirty="0"/>
          </a:p>
        </p:txBody>
      </p:sp>
      <p:pic>
        <p:nvPicPr>
          <p:cNvPr id="148484" name="Picture 4"/>
          <p:cNvPicPr>
            <a:picLocks noChangeAspect="1" noChangeArrowheads="1"/>
          </p:cNvPicPr>
          <p:nvPr>
            <p:ph idx="1"/>
          </p:nvPr>
        </p:nvPicPr>
        <p:blipFill>
          <a:blip r:embed="rId4"/>
          <a:srcRect/>
          <a:stretch>
            <a:fillRect/>
          </a:stretch>
        </p:blipFill>
        <p:spPr>
          <a:xfrm>
            <a:off x="-5158" y="1905712"/>
            <a:ext cx="6722127" cy="4404601"/>
          </a:xfrm>
          <a:noFill/>
          <a:ln/>
        </p:spPr>
      </p:pic>
      <p:sp>
        <p:nvSpPr>
          <p:cNvPr id="148486" name="Rectangle 6"/>
          <p:cNvSpPr>
            <a:spLocks noChangeArrowheads="1"/>
          </p:cNvSpPr>
          <p:nvPr/>
        </p:nvSpPr>
        <p:spPr bwMode="auto">
          <a:xfrm>
            <a:off x="1442443" y="1797762"/>
            <a:ext cx="3431604" cy="2159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48487" name="Oval 7"/>
          <p:cNvSpPr>
            <a:spLocks noChangeArrowheads="1"/>
          </p:cNvSpPr>
          <p:nvPr/>
        </p:nvSpPr>
        <p:spPr bwMode="auto">
          <a:xfrm>
            <a:off x="1053895" y="3860801"/>
            <a:ext cx="2962251" cy="2881313"/>
          </a:xfrm>
          <a:prstGeom prst="ellips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48488" name="Rectangle 8"/>
          <p:cNvSpPr>
            <a:spLocks noChangeArrowheads="1"/>
          </p:cNvSpPr>
          <p:nvPr/>
        </p:nvSpPr>
        <p:spPr bwMode="auto">
          <a:xfrm>
            <a:off x="1" y="803306"/>
            <a:ext cx="639385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buFontTx/>
              <a:buChar char="•"/>
            </a:pPr>
            <a:r>
              <a:rPr lang="en-GB" sz="1800" dirty="0"/>
              <a:t> </a:t>
            </a:r>
            <a:r>
              <a:rPr lang="en-GB" sz="1800" dirty="0" smtClean="0"/>
              <a:t>clock scheme based on forwarded clocks </a:t>
            </a:r>
            <a:br>
              <a:rPr lang="en-GB" sz="1800" dirty="0" smtClean="0"/>
            </a:br>
            <a:r>
              <a:rPr lang="en-GB" sz="1800" dirty="0" smtClean="0"/>
              <a:t>plus  centrally distributed </a:t>
            </a:r>
            <a:r>
              <a:rPr lang="en-GB" sz="1800" b="1" dirty="0" smtClean="0">
                <a:solidFill>
                  <a:srgbClr val="0033CC"/>
                </a:solidFill>
              </a:rPr>
              <a:t>LHC </a:t>
            </a:r>
            <a:r>
              <a:rPr lang="en-GB" sz="1800" b="1" dirty="0">
                <a:solidFill>
                  <a:srgbClr val="0033CC"/>
                </a:solidFill>
              </a:rPr>
              <a:t>/ TTC</a:t>
            </a:r>
            <a:r>
              <a:rPr lang="en-GB" sz="1800" dirty="0"/>
              <a:t> clock </a:t>
            </a:r>
            <a:br>
              <a:rPr lang="en-GB" sz="1800" dirty="0"/>
            </a:br>
            <a:r>
              <a:rPr lang="en-GB" sz="1800" b="1" dirty="0">
                <a:solidFill>
                  <a:srgbClr val="FF0000"/>
                </a:solidFill>
                <a:sym typeface="Wingdings" pitchFamily="2" charset="2"/>
              </a:rPr>
              <a:t> jitter </a:t>
            </a:r>
            <a:r>
              <a:rPr lang="en-GB" sz="1800" b="1" dirty="0" smtClean="0">
                <a:solidFill>
                  <a:srgbClr val="FF0000"/>
                </a:solidFill>
                <a:sym typeface="Wingdings" pitchFamily="2" charset="2"/>
              </a:rPr>
              <a:t>reduction required </a:t>
            </a:r>
            <a:r>
              <a:rPr lang="en-GB" sz="1800" b="1" dirty="0">
                <a:solidFill>
                  <a:srgbClr val="FF0000"/>
                </a:solidFill>
                <a:sym typeface="Wingdings" pitchFamily="2" charset="2"/>
              </a:rPr>
              <a:t/>
            </a:r>
            <a:br>
              <a:rPr lang="en-GB" sz="1800" b="1" dirty="0">
                <a:solidFill>
                  <a:srgbClr val="FF0000"/>
                </a:solidFill>
                <a:sym typeface="Wingdings" pitchFamily="2" charset="2"/>
              </a:rPr>
            </a:br>
            <a:r>
              <a:rPr lang="en-GB" sz="1800" dirty="0">
                <a:sym typeface="Wingdings" pitchFamily="2" charset="2"/>
              </a:rPr>
              <a:t> Tested already on stand-alone board</a:t>
            </a:r>
            <a:endParaRPr lang="de-DE" sz="1800" dirty="0"/>
          </a:p>
        </p:txBody>
      </p:sp>
      <p:sp>
        <p:nvSpPr>
          <p:cNvPr id="148492" name="Rectangle 12"/>
          <p:cNvSpPr>
            <a:spLocks noChangeArrowheads="1"/>
          </p:cNvSpPr>
          <p:nvPr/>
        </p:nvSpPr>
        <p:spPr bwMode="auto">
          <a:xfrm>
            <a:off x="6667215" y="6340476"/>
            <a:ext cx="276797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sz="1400" b="1">
                <a:solidFill>
                  <a:schemeClr val="bg1"/>
                </a:solidFill>
              </a:rPr>
              <a:t>Peak-to-Peak jitter ~8 ps</a:t>
            </a:r>
          </a:p>
          <a:p>
            <a:r>
              <a:rPr lang="en-GB" sz="1400" b="1">
                <a:solidFill>
                  <a:schemeClr val="bg1"/>
                </a:solidFill>
              </a:rPr>
              <a:t>RMS jitter ~700 fs</a:t>
            </a:r>
            <a:endParaRPr lang="de-DE" sz="1400" b="1">
              <a:solidFill>
                <a:schemeClr val="bg1"/>
              </a:solidFill>
            </a:endParaRPr>
          </a:p>
        </p:txBody>
      </p:sp>
      <p:pic>
        <p:nvPicPr>
          <p:cNvPr id="148495" name="Picture 15" descr="dcm_clock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589850" y="803306"/>
            <a:ext cx="3001794" cy="2078037"/>
          </a:xfrm>
          <a:prstGeom prst="rect">
            <a:avLst/>
          </a:prstGeom>
          <a:noFill/>
        </p:spPr>
      </p:pic>
      <p:pic>
        <p:nvPicPr>
          <p:cNvPr id="148497" name="Picture 17" descr="CleanerBoard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589850" y="3068638"/>
            <a:ext cx="3098070" cy="1136374"/>
          </a:xfrm>
          <a:prstGeom prst="rect">
            <a:avLst/>
          </a:prstGeom>
          <a:noFill/>
        </p:spPr>
      </p:pic>
      <p:sp>
        <p:nvSpPr>
          <p:cNvPr id="148499" name="Line 19"/>
          <p:cNvSpPr>
            <a:spLocks noChangeShapeType="1"/>
          </p:cNvSpPr>
          <p:nvPr/>
        </p:nvSpPr>
        <p:spPr bwMode="auto">
          <a:xfrm>
            <a:off x="7992749" y="2963077"/>
            <a:ext cx="0" cy="2089150"/>
          </a:xfrm>
          <a:prstGeom prst="line">
            <a:avLst/>
          </a:prstGeom>
          <a:noFill/>
          <a:ln w="254000">
            <a:solidFill>
              <a:srgbClr val="0033CC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48501" name="Rectangle 21"/>
          <p:cNvSpPr>
            <a:spLocks noChangeArrowheads="1"/>
          </p:cNvSpPr>
          <p:nvPr/>
        </p:nvSpPr>
        <p:spPr bwMode="auto">
          <a:xfrm>
            <a:off x="6667215" y="2492375"/>
            <a:ext cx="276797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sz="1400" b="1">
                <a:solidFill>
                  <a:schemeClr val="bg1"/>
                </a:solidFill>
              </a:rPr>
              <a:t>Peak-to-Peak jitter ~350 ps</a:t>
            </a:r>
            <a:endParaRPr lang="de-DE" sz="1400" b="1">
              <a:solidFill>
                <a:schemeClr val="bg1"/>
              </a:solidFill>
            </a:endParaRPr>
          </a:p>
        </p:txBody>
      </p:sp>
      <p:sp>
        <p:nvSpPr>
          <p:cNvPr id="148502" name="Rectangle 22"/>
          <p:cNvSpPr>
            <a:spLocks noChangeArrowheads="1"/>
          </p:cNvSpPr>
          <p:nvPr/>
        </p:nvSpPr>
        <p:spPr bwMode="auto">
          <a:xfrm>
            <a:off x="3392062" y="6437313"/>
            <a:ext cx="3001794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sz="1400" b="1">
                <a:solidFill>
                  <a:srgbClr val="FF9900"/>
                </a:solidFill>
                <a:sym typeface="Wingdings" pitchFamily="2" charset="2"/>
              </a:rPr>
              <a:t> Sufficient to run 6.5 Gbps</a:t>
            </a:r>
            <a:endParaRPr lang="de-DE" sz="1400" b="1">
              <a:solidFill>
                <a:srgbClr val="FF9900"/>
              </a:solidFill>
            </a:endParaRPr>
          </a:p>
        </p:txBody>
      </p:sp>
      <p:cxnSp>
        <p:nvCxnSpPr>
          <p:cNvPr id="19" name="Gerade Verbindung 18"/>
          <p:cNvCxnSpPr/>
          <p:nvPr/>
        </p:nvCxnSpPr>
        <p:spPr bwMode="auto">
          <a:xfrm rot="5400000">
            <a:off x="4799828" y="3933432"/>
            <a:ext cx="146851" cy="1588"/>
          </a:xfrm>
          <a:prstGeom prst="line">
            <a:avLst/>
          </a:prstGeom>
          <a:noFill/>
          <a:ln w="571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Gerade Verbindung 20"/>
          <p:cNvCxnSpPr/>
          <p:nvPr/>
        </p:nvCxnSpPr>
        <p:spPr bwMode="auto">
          <a:xfrm rot="5400000">
            <a:off x="6090475" y="6054689"/>
            <a:ext cx="146851" cy="1588"/>
          </a:xfrm>
          <a:prstGeom prst="line">
            <a:avLst/>
          </a:prstGeom>
          <a:noFill/>
          <a:ln w="571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BLT </a:t>
            </a:r>
            <a:r>
              <a:rPr lang="en-GB" dirty="0" smtClean="0"/>
              <a:t>hardware status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200" dirty="0" smtClean="0"/>
              <a:t>Schematic </a:t>
            </a:r>
            <a:r>
              <a:rPr lang="en-GB" sz="2200" dirty="0" smtClean="0"/>
              <a:t>capture finished </a:t>
            </a:r>
            <a:r>
              <a:rPr lang="en-GB" sz="2200" dirty="0" smtClean="0"/>
              <a:t>by mid </a:t>
            </a:r>
            <a:r>
              <a:rPr lang="en-GB" sz="2200" dirty="0" smtClean="0"/>
              <a:t>December, see </a:t>
            </a:r>
            <a:r>
              <a:rPr lang="en-GB" sz="1800" dirty="0" smtClean="0"/>
              <a:t>http://</a:t>
            </a:r>
            <a:r>
              <a:rPr lang="en-GB" sz="1800" dirty="0" smtClean="0"/>
              <a:t>www.staff.uni-mainz.de/baussh/Backplanetester</a:t>
            </a:r>
            <a:endParaRPr lang="en-GB" sz="2200" dirty="0" smtClean="0"/>
          </a:p>
          <a:p>
            <a:r>
              <a:rPr lang="en-GB" sz="2200" dirty="0" smtClean="0"/>
              <a:t>Layout under way (12 layer PCB)</a:t>
            </a:r>
          </a:p>
          <a:p>
            <a:pPr lvl="1"/>
            <a:r>
              <a:rPr lang="en-GB" sz="2200" dirty="0" smtClean="0"/>
              <a:t>High speed links, clocks, merger lines hand routed (30% done)</a:t>
            </a:r>
          </a:p>
          <a:p>
            <a:pPr lvl="1"/>
            <a:r>
              <a:rPr lang="en-GB" sz="2200" dirty="0" smtClean="0"/>
              <a:t>VME and controls will be auto routed</a:t>
            </a:r>
          </a:p>
          <a:p>
            <a:r>
              <a:rPr lang="en-GB" sz="2200" dirty="0" smtClean="0"/>
              <a:t>No PCB manufacturer / assembly company chosen yet. </a:t>
            </a:r>
          </a:p>
          <a:p>
            <a:r>
              <a:rPr lang="en-GB" sz="2200" dirty="0" smtClean="0"/>
              <a:t>Will take some time to get feedback on PCB production and assembly related issues</a:t>
            </a:r>
          </a:p>
          <a:p>
            <a:r>
              <a:rPr lang="en-GB" sz="2200" dirty="0" smtClean="0"/>
              <a:t>Assembled boards available end February (unless we throw a lot more money at the project</a:t>
            </a:r>
            <a:r>
              <a:rPr lang="en-GB" sz="2200" dirty="0" smtClean="0"/>
              <a:t>)</a:t>
            </a:r>
          </a:p>
          <a:p>
            <a:r>
              <a:rPr lang="en-GB" sz="2200" dirty="0" smtClean="0"/>
              <a:t>High speed link tests might have to wait since our previous supplier for high-speed </a:t>
            </a:r>
            <a:r>
              <a:rPr lang="en-GB" sz="2200" dirty="0" err="1" smtClean="0"/>
              <a:t>opto</a:t>
            </a:r>
            <a:r>
              <a:rPr lang="en-GB" sz="2200" dirty="0" smtClean="0"/>
              <a:t> links pulled out of SNAP12 business.</a:t>
            </a:r>
            <a:endParaRPr lang="en-GB" sz="2200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BLT firmware status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Some JEM code might be re-used (VME interface)</a:t>
            </a:r>
          </a:p>
          <a:p>
            <a:r>
              <a:rPr lang="en-GB" dirty="0" smtClean="0"/>
              <a:t>Jitter cleaner control firmware available (Christian) </a:t>
            </a:r>
          </a:p>
          <a:p>
            <a:r>
              <a:rPr lang="en-GB" dirty="0" smtClean="0"/>
              <a:t>Kim started work on bit error rate firmware</a:t>
            </a:r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eere Präsentation">
  <a:themeElements>
    <a:clrScheme name="Leere Prä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eere Präsentatio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57150" cap="flat" cmpd="sng" algn="ctr">
          <a:solidFill>
            <a:srgbClr val="8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57150" cap="flat" cmpd="sng" algn="ctr">
          <a:solidFill>
            <a:srgbClr val="8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Leere Prä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C:\Programme\Microsoft Office\Vorlagen\Leere Präsentation.pot</Template>
  <TotalTime>0</TotalTime>
  <Words>387</Words>
  <Application>Microsoft PowerPoint</Application>
  <PresentationFormat>Benutzerdefiniert</PresentationFormat>
  <Paragraphs>51</Paragraphs>
  <Slides>7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8" baseType="lpstr">
      <vt:lpstr>Leere Präsentation</vt:lpstr>
      <vt:lpstr>Mainz L1Calo upgrade activities</vt:lpstr>
      <vt:lpstr>News from MZ</vt:lpstr>
      <vt:lpstr>backplane merger line transmission tests</vt:lpstr>
      <vt:lpstr>BLT – backplane / link tester</vt:lpstr>
      <vt:lpstr>BLT  block diagram – clock conditioning</vt:lpstr>
      <vt:lpstr>BLT hardware status</vt:lpstr>
      <vt:lpstr>BLT firmware status</vt:lpstr>
    </vt:vector>
  </TitlesOfParts>
  <Company>Uni Mainz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JEP</dc:title>
  <dc:creator>Uli Schaefer</dc:creator>
  <cp:lastModifiedBy>uschaefe</cp:lastModifiedBy>
  <cp:revision>1109</cp:revision>
  <cp:lastPrinted>2000-06-29T11:13:00Z</cp:lastPrinted>
  <dcterms:created xsi:type="dcterms:W3CDTF">1999-09-30T14:46:19Z</dcterms:created>
  <dcterms:modified xsi:type="dcterms:W3CDTF">2009-01-13T14:06:49Z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2</vt:i4>
  </property>
  <property fmtid="{D5CDD505-2E9C-101B-9397-08002B2CF9AE}" pid="4" name="Compression">
    <vt:i4>100</vt:i4>
  </property>
  <property fmtid="{D5CDD505-2E9C-101B-9397-08002B2CF9AE}" pid="5" name="ScreenSize">
    <vt:i4>3</vt:i4>
  </property>
  <property fmtid="{D5CDD505-2E9C-101B-9397-08002B2CF9AE}" pid="6" name="ScreenUsage">
    <vt:i4>1</vt:i4>
  </property>
  <property fmtid="{D5CDD505-2E9C-101B-9397-08002B2CF9AE}" pid="7" name="MailAddress">
    <vt:lpwstr/>
  </property>
  <property fmtid="{D5CDD505-2E9C-101B-9397-08002B2CF9AE}" pid="8" name="HomePage">
    <vt:lpwstr/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3</vt:i4>
  </property>
  <property fmtid="{D5CDD505-2E9C-101B-9397-08002B2CF9AE}" pid="21" name="OutputDir">
    <vt:lpwstr>I:\LHCC1910\HTMLV2</vt:lpwstr>
  </property>
</Properties>
</file>