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85" r:id="rId2"/>
    <p:sldId id="384" r:id="rId3"/>
    <p:sldId id="386" r:id="rId4"/>
    <p:sldId id="387" r:id="rId5"/>
    <p:sldId id="388" r:id="rId6"/>
    <p:sldId id="389" r:id="rId7"/>
    <p:sldId id="390" r:id="rId8"/>
    <p:sldId id="391" r:id="rId9"/>
    <p:sldId id="392" r:id="rId10"/>
  </p:sldIdLst>
  <p:sldSz cx="9902825" cy="6858000"/>
  <p:notesSz cx="6797675" cy="99298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8000"/>
    <a:srgbClr val="0000CC"/>
    <a:srgbClr val="333300"/>
    <a:srgbClr val="0066FF"/>
    <a:srgbClr val="FF6600"/>
    <a:srgbClr val="CC0000"/>
    <a:srgbClr val="66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1893" autoAdjust="0"/>
    <p:restoredTop sz="94625" autoAdjust="0"/>
  </p:normalViewPr>
  <p:slideViewPr>
    <p:cSldViewPr snapToGrid="0" snapToObjects="1">
      <p:cViewPr varScale="1">
        <p:scale>
          <a:sx n="70" d="100"/>
          <a:sy n="70" d="100"/>
        </p:scale>
        <p:origin x="-744" y="-102"/>
      </p:cViewPr>
      <p:guideLst>
        <p:guide orient="horz" pos="2160"/>
        <p:guide pos="3119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6355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t" anchorCtr="0" compatLnSpc="1">
            <a:prstTxWarp prst="textNoShape">
              <a:avLst/>
            </a:prstTxWarp>
          </a:bodyPr>
          <a:lstStyle>
            <a:lvl1pPr defTabSz="919737" eaLnBrk="0" hangingPunct="0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6355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t" anchorCtr="0" compatLnSpc="1">
            <a:prstTxWarp prst="textNoShape">
              <a:avLst/>
            </a:prstTxWarp>
          </a:bodyPr>
          <a:lstStyle>
            <a:lvl1pPr algn="r" defTabSz="919737" eaLnBrk="0" hangingPunct="0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6400" cy="465137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b" anchorCtr="0" compatLnSpc="1">
            <a:prstTxWarp prst="textNoShape">
              <a:avLst/>
            </a:prstTxWarp>
          </a:bodyPr>
          <a:lstStyle>
            <a:lvl1pPr defTabSz="919737" eaLnBrk="0" hangingPunct="0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44038"/>
            <a:ext cx="2946400" cy="465137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b" anchorCtr="0" compatLnSpc="1">
            <a:prstTxWarp prst="textNoShape">
              <a:avLst/>
            </a:prstTxWarp>
          </a:bodyPr>
          <a:lstStyle>
            <a:lvl1pPr algn="r" defTabSz="919737" eaLnBrk="0" hangingPunct="0">
              <a:defRPr sz="1200"/>
            </a:lvl1pPr>
          </a:lstStyle>
          <a:p>
            <a:pPr>
              <a:defRPr/>
            </a:pPr>
            <a:fld id="{6FF51BE8-F0C1-498F-A1AE-B7C7CF85297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t" anchorCtr="0" compatLnSpc="1">
            <a:prstTxWarp prst="textNoShape">
              <a:avLst/>
            </a:prstTxWarp>
          </a:bodyPr>
          <a:lstStyle>
            <a:lvl1pPr defTabSz="927666" eaLnBrk="0" hangingPunct="0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t" anchorCtr="0" compatLnSpc="1">
            <a:prstTxWarp prst="textNoShape">
              <a:avLst/>
            </a:prstTxWarp>
          </a:bodyPr>
          <a:lstStyle>
            <a:lvl1pPr algn="r" defTabSz="927666" eaLnBrk="0" hangingPunct="0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4375" y="747713"/>
            <a:ext cx="537210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9638" y="4714875"/>
            <a:ext cx="497840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Textformatierung des Masters zu bearbeiten.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513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b" anchorCtr="0" compatLnSpc="1">
            <a:prstTxWarp prst="textNoShape">
              <a:avLst/>
            </a:prstTxWarp>
          </a:bodyPr>
          <a:lstStyle>
            <a:lvl1pPr defTabSz="927666" eaLnBrk="0" hangingPunct="0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4513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b" anchorCtr="0" compatLnSpc="1">
            <a:prstTxWarp prst="textNoShape">
              <a:avLst/>
            </a:prstTxWarp>
          </a:bodyPr>
          <a:lstStyle>
            <a:lvl1pPr algn="r" defTabSz="927666" eaLnBrk="0" hangingPunct="0">
              <a:defRPr sz="1200"/>
            </a:lvl1pPr>
          </a:lstStyle>
          <a:p>
            <a:pPr>
              <a:defRPr/>
            </a:pPr>
            <a:fld id="{1873991C-E263-49E2-AD44-35F641D132D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16925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1025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427913" y="0"/>
            <a:ext cx="2474912" cy="63817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7275513" cy="638175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902825" cy="69215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742950" y="981075"/>
            <a:ext cx="4132263" cy="540067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7613" y="981075"/>
            <a:ext cx="4132262" cy="540067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1692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16925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42950" y="981075"/>
            <a:ext cx="4132263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7613" y="981075"/>
            <a:ext cx="4132262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2225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51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51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0788" y="1535113"/>
            <a:ext cx="43767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0788" y="2174875"/>
            <a:ext cx="43767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7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1913" y="273050"/>
            <a:ext cx="553561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7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042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042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042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Rectangle 14"/>
          <p:cNvSpPr>
            <a:spLocks noChangeArrowheads="1"/>
          </p:cNvSpPr>
          <p:nvPr userDrawn="1"/>
        </p:nvSpPr>
        <p:spPr bwMode="auto">
          <a:xfrm>
            <a:off x="0" y="6599238"/>
            <a:ext cx="9902825" cy="258762"/>
          </a:xfrm>
          <a:prstGeom prst="rect">
            <a:avLst/>
          </a:prstGeom>
          <a:gradFill rotWithShape="1">
            <a:gsLst>
              <a:gs pos="0">
                <a:srgbClr val="FFFF99">
                  <a:alpha val="49001"/>
                </a:srgbClr>
              </a:gs>
              <a:gs pos="100000">
                <a:schemeClr val="bg1">
                  <a:alpha val="80000"/>
                </a:schemeClr>
              </a:gs>
            </a:gsLst>
            <a:lin ang="5400000" scaled="1"/>
          </a:gra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GB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902825" cy="692150"/>
          </a:xfrm>
          <a:prstGeom prst="rect">
            <a:avLst/>
          </a:prstGeom>
          <a:gradFill rotWithShape="1">
            <a:gsLst>
              <a:gs pos="0">
                <a:srgbClr val="FFFFFF">
                  <a:alpha val="78998"/>
                </a:srgbClr>
              </a:gs>
              <a:gs pos="100000">
                <a:srgbClr val="FFFF99">
                  <a:alpha val="50000"/>
                </a:srgbClr>
              </a:gs>
            </a:gsLst>
            <a:lin ang="5400000" scaled="1"/>
          </a:gradFill>
          <a:ln w="381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Headline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981075"/>
            <a:ext cx="84169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Hier klicken, um Master-Textformat zu bearbeiten.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685800" y="6599238"/>
            <a:ext cx="3200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defRPr/>
            </a:pPr>
            <a:r>
              <a:rPr lang="en-US" sz="1000">
                <a:solidFill>
                  <a:srgbClr val="0000FF"/>
                </a:solidFill>
                <a:latin typeface="Verdana" pitchFamily="34" charset="0"/>
              </a:rPr>
              <a:t>Uli Schäfer     </a:t>
            </a:r>
            <a:fld id="{1D1F8572-08C2-4354-852F-A040C9DEF005}" type="slidenum">
              <a:rPr lang="en-US" sz="1000">
                <a:solidFill>
                  <a:srgbClr val="0000FF"/>
                </a:solidFill>
                <a:latin typeface="Verdana" pitchFamily="34" charset="0"/>
              </a:rPr>
              <a:pPr eaLnBrk="0" hangingPunct="0">
                <a:spcBef>
                  <a:spcPct val="20000"/>
                </a:spcBef>
                <a:defRPr/>
              </a:pPr>
              <a:t>‹#›</a:t>
            </a:fld>
            <a:endParaRPr lang="en-US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3333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rgbClr val="3333FF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3333F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3333F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b="1" smtClean="0"/>
              <a:t>(Not just) Backplane transmission options</a:t>
            </a:r>
            <a:r>
              <a:rPr lang="de-DE" smtClean="0"/>
              <a:t> </a:t>
            </a:r>
            <a:endParaRPr lang="en-GB" smtClean="0"/>
          </a:p>
        </p:txBody>
      </p:sp>
      <p:sp>
        <p:nvSpPr>
          <p:cNvPr id="16386" name="Unt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So far</a:t>
            </a:r>
          </a:p>
        </p:txBody>
      </p:sp>
      <p:sp>
        <p:nvSpPr>
          <p:cNvPr id="17410" name="Inhaltsplatzhalter 2"/>
          <p:cNvSpPr>
            <a:spLocks noGrp="1"/>
          </p:cNvSpPr>
          <p:nvPr>
            <p:ph idx="1"/>
          </p:nvPr>
        </p:nvSpPr>
        <p:spPr>
          <a:xfrm>
            <a:off x="742950" y="981075"/>
            <a:ext cx="8589963" cy="5400675"/>
          </a:xfrm>
        </p:spPr>
        <p:txBody>
          <a:bodyPr/>
          <a:lstStyle/>
          <a:p>
            <a:r>
              <a:rPr lang="en-GB" sz="2200" smtClean="0"/>
              <a:t>Preliminary design for phase 1 had been suggested</a:t>
            </a:r>
          </a:p>
          <a:p>
            <a:pPr lvl="1"/>
            <a:r>
              <a:rPr lang="en-GB" sz="2200" smtClean="0"/>
              <a:t>Extract topological information from digital processors (firmware upgrade)</a:t>
            </a:r>
          </a:p>
          <a:p>
            <a:pPr lvl="1"/>
            <a:r>
              <a:rPr lang="en-GB" sz="2200" smtClean="0"/>
              <a:t>Replace CMMs by serialiser w. fibre output</a:t>
            </a:r>
          </a:p>
          <a:p>
            <a:pPr lvl="2"/>
            <a:r>
              <a:rPr lang="en-GB" sz="2200" smtClean="0"/>
              <a:t>Up to 160 Mb/s backplane data rate</a:t>
            </a:r>
          </a:p>
          <a:p>
            <a:pPr lvl="2"/>
            <a:r>
              <a:rPr lang="en-GB" sz="2200" smtClean="0"/>
              <a:t>3 Gb/s optical out</a:t>
            </a:r>
          </a:p>
          <a:p>
            <a:pPr lvl="1"/>
            <a:r>
              <a:rPr lang="en-GB" sz="2200" smtClean="0"/>
              <a:t>Aggregate bandwidth at merger slot 64 Gb/s </a:t>
            </a:r>
          </a:p>
          <a:p>
            <a:pPr lvl="1"/>
            <a:r>
              <a:rPr lang="en-GB" sz="2200" smtClean="0"/>
              <a:t>Total bandwidth of JEP and CP ~700 Gb/s</a:t>
            </a:r>
          </a:p>
          <a:p>
            <a:pPr lvl="1"/>
            <a:r>
              <a:rPr lang="en-GB" sz="2200" smtClean="0"/>
              <a:t>Two-stage top level calorimeter processor (quadrant)</a:t>
            </a:r>
          </a:p>
          <a:p>
            <a:pPr lvl="1"/>
            <a:endParaRPr lang="en-GB" sz="1000" smtClean="0"/>
          </a:p>
          <a:p>
            <a:pPr>
              <a:buFont typeface="Verdana" pitchFamily="34" charset="0"/>
              <a:buChar char="?"/>
            </a:pPr>
            <a:r>
              <a:rPr lang="en-GB" sz="2200" smtClean="0">
                <a:solidFill>
                  <a:srgbClr val="FF0000"/>
                </a:solidFill>
              </a:rPr>
              <a:t>Hard facts on backplane bandwidth limits</a:t>
            </a:r>
          </a:p>
          <a:p>
            <a:pPr>
              <a:buFont typeface="Verdana" pitchFamily="34" charset="0"/>
              <a:buChar char="?"/>
            </a:pPr>
            <a:r>
              <a:rPr lang="en-GB" sz="2200" smtClean="0">
                <a:solidFill>
                  <a:srgbClr val="FF0000"/>
                </a:solidFill>
              </a:rPr>
              <a:t>Detailed algorithms</a:t>
            </a:r>
          </a:p>
          <a:p>
            <a:pPr>
              <a:buFont typeface="Verdana" pitchFamily="34" charset="0"/>
              <a:buChar char="?"/>
            </a:pPr>
            <a:r>
              <a:rPr lang="en-GB" sz="2200" smtClean="0">
                <a:solidFill>
                  <a:srgbClr val="FF0000"/>
                </a:solidFill>
              </a:rPr>
              <a:t>Simulation</a:t>
            </a:r>
          </a:p>
          <a:p>
            <a:pPr>
              <a:buFont typeface="Verdana" pitchFamily="34" charset="0"/>
              <a:buChar char="?"/>
            </a:pPr>
            <a:r>
              <a:rPr lang="en-GB" sz="2200" smtClean="0">
                <a:solidFill>
                  <a:srgbClr val="FF0000"/>
                </a:solidFill>
              </a:rPr>
              <a:t>Muons</a:t>
            </a:r>
          </a:p>
          <a:p>
            <a:pPr>
              <a:buFontTx/>
              <a:buNone/>
            </a:pPr>
            <a:endParaRPr lang="en-GB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Recently...</a:t>
            </a:r>
          </a:p>
        </p:txBody>
      </p:sp>
      <p:sp>
        <p:nvSpPr>
          <p:cNvPr id="18434" name="Inhaltsplatzhalter 2"/>
          <p:cNvSpPr>
            <a:spLocks noGrp="1"/>
          </p:cNvSpPr>
          <p:nvPr>
            <p:ph idx="1"/>
          </p:nvPr>
        </p:nvSpPr>
        <p:spPr>
          <a:xfrm>
            <a:off x="742950" y="981075"/>
            <a:ext cx="8653463" cy="5400675"/>
          </a:xfrm>
        </p:spPr>
        <p:txBody>
          <a:bodyPr/>
          <a:lstStyle/>
          <a:p>
            <a:r>
              <a:rPr lang="en-GB" smtClean="0"/>
              <a:t>Some backplane results: </a:t>
            </a:r>
          </a:p>
          <a:p>
            <a:pPr lvl="1"/>
            <a:r>
              <a:rPr lang="en-GB" smtClean="0"/>
              <a:t>160 Mb/s possible</a:t>
            </a:r>
          </a:p>
          <a:p>
            <a:pPr lvl="2"/>
            <a:r>
              <a:rPr lang="en-GB" sz="2000" smtClean="0">
                <a:solidFill>
                  <a:srgbClr val="CC0000"/>
                </a:solidFill>
              </a:rPr>
              <a:t>Need separate clock line ?</a:t>
            </a:r>
          </a:p>
          <a:p>
            <a:pPr lvl="1"/>
            <a:r>
              <a:rPr lang="en-GB" smtClean="0"/>
              <a:t>... even with CMM (Richard, CPM only)</a:t>
            </a:r>
          </a:p>
          <a:p>
            <a:pPr lvl="1"/>
            <a:r>
              <a:rPr lang="en-GB" smtClean="0"/>
              <a:t>Higher rates possible only with sink termination</a:t>
            </a:r>
          </a:p>
          <a:p>
            <a:r>
              <a:rPr lang="en-GB" smtClean="0"/>
              <a:t>Some simulation results</a:t>
            </a:r>
          </a:p>
          <a:p>
            <a:endParaRPr lang="en-GB" sz="1600" smtClean="0"/>
          </a:p>
          <a:p>
            <a:r>
              <a:rPr lang="en-GB" smtClean="0"/>
              <a:t>(non-)schedule seems to be sliding</a:t>
            </a:r>
          </a:p>
          <a:p>
            <a:r>
              <a:rPr lang="en-GB" smtClean="0"/>
              <a:t>Technology moves on</a:t>
            </a:r>
          </a:p>
          <a:p>
            <a:pPr>
              <a:buFontTx/>
              <a:buNone/>
            </a:pPr>
            <a:endParaRPr lang="en-GB" sz="1600" smtClean="0"/>
          </a:p>
          <a:p>
            <a:r>
              <a:rPr lang="en-GB" smtClean="0"/>
              <a:t>BTW: are we really sure the current trigger scheme is good enough for design luminosity (phase 0) ?</a:t>
            </a:r>
          </a:p>
          <a:p>
            <a:pPr>
              <a:buFontTx/>
              <a:buNone/>
            </a:pPr>
            <a:r>
              <a:rPr lang="en-GB" smtClean="0">
                <a:sym typeface="Wingdings" pitchFamily="2" charset="2"/>
              </a:rPr>
              <a:t> Difficult to judge as long as there are no collisions at all !</a:t>
            </a:r>
            <a:endParaRPr lang="en-GB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What can we do by firmware only ? – backplane</a:t>
            </a:r>
          </a:p>
        </p:txBody>
      </p:sp>
      <p:sp>
        <p:nvSpPr>
          <p:cNvPr id="19458" name="Inhaltsplatzhalter 2"/>
          <p:cNvSpPr>
            <a:spLocks noGrp="1"/>
          </p:cNvSpPr>
          <p:nvPr>
            <p:ph idx="1"/>
          </p:nvPr>
        </p:nvSpPr>
        <p:spPr>
          <a:xfrm>
            <a:off x="742950" y="692150"/>
            <a:ext cx="8705850" cy="5689600"/>
          </a:xfrm>
        </p:spPr>
        <p:txBody>
          <a:bodyPr/>
          <a:lstStyle/>
          <a:p>
            <a:r>
              <a:rPr lang="en-GB" sz="2200" smtClean="0"/>
              <a:t>We can be rather sure that </a:t>
            </a:r>
            <a:r>
              <a:rPr lang="en-GB" sz="2200" b="1" smtClean="0"/>
              <a:t>80</a:t>
            </a:r>
            <a:r>
              <a:rPr lang="en-GB" sz="2200" smtClean="0"/>
              <a:t> Mb/s backplane operation suits current CMMs</a:t>
            </a:r>
          </a:p>
          <a:p>
            <a:r>
              <a:rPr lang="en-GB" sz="2200" b="1" smtClean="0"/>
              <a:t>120</a:t>
            </a:r>
            <a:r>
              <a:rPr lang="en-GB" sz="2200" smtClean="0"/>
              <a:t> Mb/s would probably require clean external clock, due to Virtex-E DLL limitations :</a:t>
            </a:r>
          </a:p>
          <a:p>
            <a:pPr lvl="1"/>
            <a:r>
              <a:rPr lang="en-GB" sz="2200" smtClean="0"/>
              <a:t>Spare differential inputs in the back of a CMM</a:t>
            </a:r>
          </a:p>
          <a:p>
            <a:pPr lvl="1"/>
            <a:r>
              <a:rPr lang="en-GB" sz="2200" smtClean="0"/>
              <a:t>SFP o/e transceiver cheap and low jitter </a:t>
            </a:r>
          </a:p>
          <a:p>
            <a:r>
              <a:rPr lang="en-GB" sz="2200" smtClean="0"/>
              <a:t>Signal integrity seems ok even for </a:t>
            </a:r>
            <a:r>
              <a:rPr lang="en-GB" sz="2200" b="1" smtClean="0"/>
              <a:t>160</a:t>
            </a:r>
            <a:r>
              <a:rPr lang="en-GB" sz="2200" smtClean="0"/>
              <a:t> Mb/s</a:t>
            </a:r>
          </a:p>
          <a:p>
            <a:pPr>
              <a:buFontTx/>
              <a:buNone/>
            </a:pPr>
            <a:endParaRPr lang="en-GB" sz="1200" smtClean="0"/>
          </a:p>
          <a:p>
            <a:pPr>
              <a:buFontTx/>
              <a:buNone/>
            </a:pPr>
            <a:r>
              <a:rPr lang="en-GB" sz="2200" smtClean="0"/>
              <a:t>At an elevated data rate the data windows shrink due to known jitter and walk from TTCdec (TTCrx).</a:t>
            </a:r>
          </a:p>
          <a:p>
            <a:pPr>
              <a:buFontTx/>
              <a:buNone/>
            </a:pPr>
            <a:r>
              <a:rPr lang="en-GB" sz="2200" smtClean="0">
                <a:sym typeface="Wingdings" pitchFamily="2" charset="2"/>
              </a:rPr>
              <a:t> Need a per-slot phase optimization at source</a:t>
            </a:r>
            <a:endParaRPr lang="en-GB" sz="2200" smtClean="0"/>
          </a:p>
          <a:p>
            <a:pPr lvl="1"/>
            <a:r>
              <a:rPr lang="en-GB" smtClean="0"/>
              <a:t>JEP: clkdes1/2 are in use. Could be made available (major f/w mod on input processor), s/w</a:t>
            </a:r>
          </a:p>
          <a:p>
            <a:pPr lvl="1"/>
            <a:r>
              <a:rPr lang="en-GB" smtClean="0"/>
              <a:t>CP: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And on to the CTP</a:t>
            </a:r>
          </a:p>
        </p:txBody>
      </p:sp>
      <p:sp>
        <p:nvSpPr>
          <p:cNvPr id="20482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Probably quite some spare bandwidth on the CMM outputs</a:t>
            </a:r>
          </a:p>
          <a:p>
            <a:pPr lvl="1"/>
            <a:r>
              <a:rPr lang="en-GB" sz="2000" smtClean="0">
                <a:solidFill>
                  <a:srgbClr val="CC0000"/>
                </a:solidFill>
              </a:rPr>
              <a:t>To run at </a:t>
            </a:r>
            <a:r>
              <a:rPr lang="en-GB" sz="2000" b="1" smtClean="0">
                <a:solidFill>
                  <a:srgbClr val="CC0000"/>
                </a:solidFill>
              </a:rPr>
              <a:t>80</a:t>
            </a:r>
            <a:r>
              <a:rPr lang="en-GB" sz="2000" smtClean="0">
                <a:solidFill>
                  <a:srgbClr val="CC0000"/>
                </a:solidFill>
              </a:rPr>
              <a:t> Mb/s</a:t>
            </a:r>
            <a:r>
              <a:rPr lang="en-GB" sz="2200" smtClean="0">
                <a:solidFill>
                  <a:srgbClr val="CC0000"/>
                </a:solidFill>
              </a:rPr>
              <a:t> ?</a:t>
            </a:r>
            <a:endParaRPr lang="en-GB" smtClean="0">
              <a:solidFill>
                <a:srgbClr val="CC0000"/>
              </a:solidFill>
            </a:endParaRPr>
          </a:p>
          <a:p>
            <a:r>
              <a:rPr lang="en-GB" smtClean="0"/>
              <a:t>LVDS signalling rate depends on cable length and cable properties, double rate should be ok.</a:t>
            </a:r>
          </a:p>
          <a:p>
            <a:r>
              <a:rPr lang="en-GB" smtClean="0"/>
              <a:t>Conversion to optical rather simple if DC balanced (firmware, SNAP12/MPO : $)</a:t>
            </a:r>
          </a:p>
          <a:p>
            <a:pPr lvl="1"/>
            <a:r>
              <a:rPr lang="en-GB" sz="2000" smtClean="0">
                <a:solidFill>
                  <a:srgbClr val="CC0000"/>
                </a:solidFill>
              </a:rPr>
              <a:t>Will require conversion to electrical at CTP end?</a:t>
            </a:r>
          </a:p>
          <a:p>
            <a:r>
              <a:rPr lang="en-GB" smtClean="0"/>
              <a:t>Need detailed assessment of CMM capabilities</a:t>
            </a:r>
          </a:p>
          <a:p>
            <a:r>
              <a:rPr lang="en-GB" smtClean="0"/>
              <a:t>Nothing known about CTP inputs (?)</a:t>
            </a:r>
          </a:p>
          <a:p>
            <a:pPr>
              <a:buFontTx/>
              <a:buNone/>
            </a:pPr>
            <a:endParaRPr lang="en-GB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Algorithms : just an example...</a:t>
            </a:r>
          </a:p>
        </p:txBody>
      </p:sp>
      <p:sp>
        <p:nvSpPr>
          <p:cNvPr id="21506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Most algorithms of which we expect performance gains require massive increase in data rate throughout the system </a:t>
            </a:r>
            <a:r>
              <a:rPr lang="en-GB" smtClean="0">
                <a:sym typeface="Wingdings" pitchFamily="2" charset="2"/>
              </a:rPr>
              <a:t> not for phase 0</a:t>
            </a:r>
          </a:p>
          <a:p>
            <a:pPr lvl="1"/>
            <a:r>
              <a:rPr lang="en-GB" sz="2000" smtClean="0">
                <a:solidFill>
                  <a:srgbClr val="CC0000"/>
                </a:solidFill>
                <a:sym typeface="Wingdings" pitchFamily="2" charset="2"/>
              </a:rPr>
              <a:t>Let’s use most simple ones?</a:t>
            </a:r>
          </a:p>
          <a:p>
            <a:pPr lvl="1"/>
            <a:r>
              <a:rPr lang="en-GB" sz="2000" smtClean="0">
                <a:solidFill>
                  <a:srgbClr val="CC0000"/>
                </a:solidFill>
                <a:sym typeface="Wingdings" pitchFamily="2" charset="2"/>
              </a:rPr>
              <a:t>Keep existing data from CMM to CTP?</a:t>
            </a:r>
          </a:p>
          <a:p>
            <a:r>
              <a:rPr lang="en-GB" smtClean="0">
                <a:sym typeface="Wingdings" pitchFamily="2" charset="2"/>
              </a:rPr>
              <a:t>Leading jets angle cuts require two most energetic ROIs only:</a:t>
            </a:r>
          </a:p>
          <a:p>
            <a:pPr lvl="1"/>
            <a:r>
              <a:rPr lang="en-GB" smtClean="0">
                <a:sym typeface="Wingdings" pitchFamily="2" charset="2"/>
              </a:rPr>
              <a:t>Moderate bandwidth requirement</a:t>
            </a:r>
          </a:p>
          <a:p>
            <a:pPr lvl="1"/>
            <a:r>
              <a:rPr lang="en-GB" smtClean="0">
                <a:sym typeface="Wingdings" pitchFamily="2" charset="2"/>
              </a:rPr>
              <a:t>Sort algorithm required at all stages</a:t>
            </a:r>
          </a:p>
          <a:p>
            <a:pPr lvl="2"/>
            <a:r>
              <a:rPr lang="en-GB" smtClean="0"/>
              <a:t>JEM: 2 of 8 </a:t>
            </a:r>
          </a:p>
          <a:p>
            <a:pPr lvl="3">
              <a:buFontTx/>
              <a:buChar char="–"/>
            </a:pPr>
            <a:r>
              <a:rPr lang="en-GB" smtClean="0">
                <a:solidFill>
                  <a:srgbClr val="CC0000"/>
                </a:solidFill>
              </a:rPr>
              <a:t>RoI position and threshold? Data format and b/w?</a:t>
            </a:r>
          </a:p>
          <a:p>
            <a:pPr lvl="2"/>
            <a:r>
              <a:rPr lang="en-GB" smtClean="0"/>
              <a:t>Crate merger : 2 of 32</a:t>
            </a:r>
          </a:p>
          <a:p>
            <a:pPr lvl="2"/>
            <a:r>
              <a:rPr lang="en-GB" smtClean="0"/>
              <a:t>System merger: 2 of 4</a:t>
            </a:r>
          </a:p>
          <a:p>
            <a:pPr lvl="1"/>
            <a:r>
              <a:rPr lang="en-GB" smtClean="0"/>
              <a:t>Calculation of angle and thresholding (LUT)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Phase 1</a:t>
            </a:r>
          </a:p>
        </p:txBody>
      </p:sp>
      <p:sp>
        <p:nvSpPr>
          <p:cNvPr id="22530" name="Inhaltsplatzhalter 2"/>
          <p:cNvSpPr>
            <a:spLocks noGrp="1"/>
          </p:cNvSpPr>
          <p:nvPr>
            <p:ph idx="1"/>
          </p:nvPr>
        </p:nvSpPr>
        <p:spPr>
          <a:xfrm>
            <a:off x="742950" y="981075"/>
            <a:ext cx="8705850" cy="5400675"/>
          </a:xfrm>
        </p:spPr>
        <p:txBody>
          <a:bodyPr/>
          <a:lstStyle/>
          <a:p>
            <a:r>
              <a:rPr lang="en-GB" sz="2200" smtClean="0"/>
              <a:t>Backplane </a:t>
            </a:r>
          </a:p>
          <a:p>
            <a:pPr lvl="1"/>
            <a:r>
              <a:rPr lang="en-GB" sz="2200" smtClean="0"/>
              <a:t>CP rates probably limited to 160 Mb/s</a:t>
            </a:r>
          </a:p>
          <a:p>
            <a:pPr lvl="2"/>
            <a:r>
              <a:rPr lang="en-GB" sz="2000" smtClean="0">
                <a:solidFill>
                  <a:srgbClr val="CC0000"/>
                </a:solidFill>
              </a:rPr>
              <a:t>Data format?</a:t>
            </a:r>
            <a:endParaRPr lang="en-GB" sz="2000" smtClean="0"/>
          </a:p>
          <a:p>
            <a:pPr lvl="1"/>
            <a:r>
              <a:rPr lang="en-GB" sz="2200" smtClean="0"/>
              <a:t>JEP possibly higher if required (termination)</a:t>
            </a:r>
          </a:p>
          <a:p>
            <a:r>
              <a:rPr lang="en-GB" sz="2200" smtClean="0"/>
              <a:t>Merger links (optical)</a:t>
            </a:r>
          </a:p>
          <a:p>
            <a:pPr lvl="1"/>
            <a:r>
              <a:rPr lang="en-GB" sz="2200" smtClean="0"/>
              <a:t>Xilinx Virtex-5/6 stuck at 6.5 Gb/s (2010/11)</a:t>
            </a:r>
          </a:p>
          <a:p>
            <a:pPr lvl="1"/>
            <a:r>
              <a:rPr lang="en-GB" sz="2200" smtClean="0"/>
              <a:t>Aggregate bandwidth ~200 Gb/s per chip</a:t>
            </a:r>
          </a:p>
          <a:p>
            <a:pPr lvl="1"/>
            <a:r>
              <a:rPr lang="en-GB" sz="2200" smtClean="0"/>
              <a:t>No information on Virtex-6 HXT (10 Gb/s)</a:t>
            </a:r>
          </a:p>
          <a:p>
            <a:r>
              <a:rPr lang="en-GB" sz="2200" smtClean="0"/>
              <a:t>Merger could be ATCA or similar form factor</a:t>
            </a:r>
          </a:p>
          <a:p>
            <a:pPr lvl="2"/>
            <a:r>
              <a:rPr lang="en-GB" sz="2000" smtClean="0">
                <a:solidFill>
                  <a:srgbClr val="CC0000"/>
                </a:solidFill>
              </a:rPr>
              <a:t>But LaCalo VME legasy?</a:t>
            </a:r>
          </a:p>
          <a:p>
            <a:r>
              <a:rPr lang="en-GB" sz="2200" smtClean="0"/>
              <a:t>Optical components for high density processors available</a:t>
            </a:r>
          </a:p>
          <a:p>
            <a:pPr lvl="1"/>
            <a:r>
              <a:rPr lang="en-GB" sz="2200" smtClean="0"/>
              <a:t>High density blind mate opto backplane connectors</a:t>
            </a:r>
          </a:p>
          <a:p>
            <a:pPr lvl="1"/>
            <a:r>
              <a:rPr lang="en-GB" sz="2200" smtClean="0"/>
              <a:t>Splitters</a:t>
            </a:r>
          </a:p>
          <a:p>
            <a:pPr lvl="1"/>
            <a:r>
              <a:rPr lang="en-GB" sz="2200" smtClean="0"/>
              <a:t>MPO fanout</a:t>
            </a:r>
          </a:p>
          <a:p>
            <a:pPr lvl="1"/>
            <a:r>
              <a:rPr lang="en-GB" sz="2200" smtClean="0"/>
              <a:t>(Optical backplanes too exotic) </a:t>
            </a:r>
          </a:p>
          <a:p>
            <a:pPr>
              <a:buFontTx/>
              <a:buNone/>
            </a:pPr>
            <a:endParaRPr lang="en-GB" sz="22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Plans</a:t>
            </a:r>
          </a:p>
        </p:txBody>
      </p:sp>
      <p:sp>
        <p:nvSpPr>
          <p:cNvPr id="23554" name="Inhaltsplatzhalter 2"/>
          <p:cNvSpPr>
            <a:spLocks noGrp="1"/>
          </p:cNvSpPr>
          <p:nvPr>
            <p:ph idx="1"/>
          </p:nvPr>
        </p:nvSpPr>
        <p:spPr>
          <a:xfrm>
            <a:off x="742950" y="692150"/>
            <a:ext cx="8416925" cy="5689600"/>
          </a:xfrm>
        </p:spPr>
        <p:txBody>
          <a:bodyPr/>
          <a:lstStyle/>
          <a:p>
            <a:r>
              <a:rPr lang="en-GB" sz="2100" smtClean="0"/>
              <a:t>Improve performance of current system (firmware)</a:t>
            </a:r>
          </a:p>
          <a:p>
            <a:r>
              <a:rPr lang="en-GB" sz="2100" smtClean="0"/>
              <a:t>Devise and simulate algorithms for phase 1</a:t>
            </a:r>
          </a:p>
          <a:p>
            <a:r>
              <a:rPr lang="en-GB" sz="2100" smtClean="0"/>
              <a:t>Make optimum use of existent demonstrators </a:t>
            </a:r>
          </a:p>
          <a:p>
            <a:pPr lvl="1"/>
            <a:r>
              <a:rPr lang="en-GB" sz="2100" smtClean="0"/>
              <a:t>Stockholm link tester generate 3.2 Gb/s optical </a:t>
            </a:r>
          </a:p>
          <a:p>
            <a:pPr lvl="1"/>
            <a:r>
              <a:rPr lang="en-GB" sz="2100" smtClean="0"/>
              <a:t>BLT serialise backplane data to 6.5 Gb/s optical</a:t>
            </a:r>
          </a:p>
          <a:p>
            <a:r>
              <a:rPr lang="en-GB" sz="2100" smtClean="0"/>
              <a:t>Build a demonstrator global merger with 6.5 Gb/s links</a:t>
            </a:r>
          </a:p>
          <a:p>
            <a:pPr lvl="1"/>
            <a:r>
              <a:rPr lang="en-GB" sz="2000" smtClean="0">
                <a:solidFill>
                  <a:srgbClr val="CC0000"/>
                </a:solidFill>
              </a:rPr>
              <a:t>“Inverse” use of BLT as receiver?</a:t>
            </a:r>
          </a:p>
          <a:p>
            <a:r>
              <a:rPr lang="en-GB" sz="2100" smtClean="0"/>
              <a:t>Design for unrestricted choice of algorithms:	</a:t>
            </a:r>
          </a:p>
          <a:p>
            <a:pPr lvl="1"/>
            <a:r>
              <a:rPr lang="en-GB" sz="2000" smtClean="0">
                <a:solidFill>
                  <a:srgbClr val="CC0000"/>
                </a:solidFill>
              </a:rPr>
              <a:t>restricted only by the CP/JEm backplane bw</a:t>
            </a:r>
          </a:p>
          <a:p>
            <a:r>
              <a:rPr lang="en-GB" sz="2100" smtClean="0"/>
              <a:t>aim to feed maximum of data into single point</a:t>
            </a:r>
            <a:br>
              <a:rPr lang="en-GB" sz="2100" smtClean="0"/>
            </a:br>
            <a:r>
              <a:rPr lang="en-GB" sz="2100" smtClean="0">
                <a:sym typeface="Wingdings" pitchFamily="2" charset="2"/>
              </a:rPr>
              <a:t> </a:t>
            </a:r>
            <a:r>
              <a:rPr lang="en-GB" sz="2100" smtClean="0"/>
              <a:t> maximum link density, high performance FPGAs</a:t>
            </a:r>
          </a:p>
          <a:p>
            <a:pPr lvl="1"/>
            <a:r>
              <a:rPr lang="en-GB" sz="2000" smtClean="0">
                <a:solidFill>
                  <a:srgbClr val="CC0000"/>
                </a:solidFill>
              </a:rPr>
              <a:t>“single box” approach?</a:t>
            </a:r>
          </a:p>
          <a:p>
            <a:r>
              <a:rPr lang="en-GB" sz="2100" smtClean="0"/>
              <a:t>Discuss timeline </a:t>
            </a:r>
            <a:r>
              <a:rPr lang="en-GB" sz="2100" smtClean="0">
                <a:sym typeface="Wingdings" pitchFamily="2" charset="2"/>
              </a:rPr>
              <a:t></a:t>
            </a:r>
            <a:r>
              <a:rPr lang="en-GB" sz="2100" smtClean="0"/>
              <a:t> decide on </a:t>
            </a:r>
          </a:p>
          <a:p>
            <a:pPr lvl="1"/>
            <a:r>
              <a:rPr lang="en-GB" sz="2100" smtClean="0"/>
              <a:t>Form factor</a:t>
            </a:r>
          </a:p>
          <a:p>
            <a:pPr lvl="1"/>
            <a:r>
              <a:rPr lang="en-GB" sz="2100" smtClean="0"/>
              <a:t>Amount of processing power required</a:t>
            </a:r>
          </a:p>
          <a:p>
            <a:pPr lvl="1"/>
            <a:r>
              <a:rPr lang="en-GB" sz="2100" smtClean="0"/>
              <a:t>Signal replication scheme</a:t>
            </a:r>
          </a:p>
          <a:p>
            <a:pPr lvl="2"/>
            <a:r>
              <a:rPr lang="en-GB" sz="2100" smtClean="0"/>
              <a:t>Extensive use of optical technology</a:t>
            </a:r>
          </a:p>
          <a:p>
            <a:pPr lvl="2"/>
            <a:r>
              <a:rPr lang="en-GB" sz="2100" smtClean="0"/>
              <a:t>Replication at source</a:t>
            </a:r>
          </a:p>
          <a:p>
            <a:pPr lvl="2"/>
            <a:r>
              <a:rPr lang="en-GB" sz="2100" smtClean="0"/>
              <a:t>Electrical multi-Gb/s link replication at sink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To Do – Who – What ?</a:t>
            </a:r>
          </a:p>
        </p:txBody>
      </p:sp>
      <p:sp>
        <p:nvSpPr>
          <p:cNvPr id="24578" name="Inhaltsplatzhalter 2"/>
          <p:cNvSpPr>
            <a:spLocks noGrp="1"/>
          </p:cNvSpPr>
          <p:nvPr>
            <p:ph idx="1"/>
          </p:nvPr>
        </p:nvSpPr>
        <p:spPr>
          <a:xfrm>
            <a:off x="742950" y="850900"/>
            <a:ext cx="8416925" cy="5530850"/>
          </a:xfrm>
        </p:spPr>
        <p:txBody>
          <a:bodyPr/>
          <a:lstStyle/>
          <a:p>
            <a:r>
              <a:rPr lang="en-GB" sz="2200" smtClean="0"/>
              <a:t>Mainz interested in </a:t>
            </a:r>
          </a:p>
          <a:p>
            <a:pPr lvl="1"/>
            <a:r>
              <a:rPr lang="en-GB" sz="2200" smtClean="0"/>
              <a:t>Firmware-based improvements on current JEMs</a:t>
            </a:r>
          </a:p>
          <a:p>
            <a:pPr lvl="1"/>
            <a:r>
              <a:rPr lang="en-GB" sz="2200" smtClean="0"/>
              <a:t>6.5 Gb/s FPGA based link technology</a:t>
            </a:r>
          </a:p>
          <a:p>
            <a:pPr lvl="1"/>
            <a:r>
              <a:rPr lang="en-GB" sz="2200" smtClean="0"/>
              <a:t>Optical : passive replication – blind mate connector</a:t>
            </a:r>
          </a:p>
          <a:p>
            <a:pPr lvl="1"/>
            <a:r>
              <a:rPr lang="en-GB" sz="2200" smtClean="0"/>
              <a:t>Ready to work on global merger demonstrator</a:t>
            </a:r>
          </a:p>
          <a:p>
            <a:pPr lvl="1"/>
            <a:r>
              <a:rPr lang="en-GB" sz="2200" smtClean="0"/>
              <a:t>Not yet given up on possible JEM rebuild</a:t>
            </a:r>
          </a:p>
          <a:p>
            <a:r>
              <a:rPr lang="en-GB" sz="2200" smtClean="0">
                <a:solidFill>
                  <a:srgbClr val="CC0000"/>
                </a:solidFill>
              </a:rPr>
              <a:t>MSU: </a:t>
            </a:r>
            <a:r>
              <a:rPr lang="en-GB" sz="2000" smtClean="0">
                <a:solidFill>
                  <a:srgbClr val="CC0000"/>
                </a:solidFill>
              </a:rPr>
              <a:t>interested to join the GM demonstrator activity</a:t>
            </a:r>
          </a:p>
          <a:p>
            <a:pPr lvl="1"/>
            <a:r>
              <a:rPr lang="en-GB" sz="2000" smtClean="0">
                <a:solidFill>
                  <a:srgbClr val="CC0000"/>
                </a:solidFill>
              </a:rPr>
              <a:t>output from “VHDL framework”</a:t>
            </a:r>
          </a:p>
          <a:p>
            <a:pPr lvl="1"/>
            <a:r>
              <a:rPr lang="en-GB" sz="2000" smtClean="0">
                <a:solidFill>
                  <a:srgbClr val="CC0000"/>
                </a:solidFill>
              </a:rPr>
              <a:t>data formats, algorithm implementation</a:t>
            </a:r>
          </a:p>
          <a:p>
            <a:pPr lvl="1">
              <a:buFontTx/>
              <a:buNone/>
            </a:pPr>
            <a:endParaRPr lang="en-GB" sz="2000" smtClean="0">
              <a:solidFill>
                <a:srgbClr val="CC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ere Präsentation">
  <a:themeElements>
    <a:clrScheme name="Leere Prä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eere Präs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7150" cap="flat" cmpd="sng" algn="ctr">
          <a:solidFill>
            <a:srgbClr val="8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7150" cap="flat" cmpd="sng" algn="ctr">
          <a:solidFill>
            <a:srgbClr val="8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Office\Vorlagen\Leere Präsentation.pot</Template>
  <TotalTime>26</TotalTime>
  <Words>622</Words>
  <Application>Microsoft Office PowerPoint</Application>
  <PresentationFormat>Custom</PresentationFormat>
  <Paragraphs>104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Times New Roman</vt:lpstr>
      <vt:lpstr>Arial</vt:lpstr>
      <vt:lpstr>Verdana</vt:lpstr>
      <vt:lpstr>Wingdings</vt:lpstr>
      <vt:lpstr>Leere Präsentation</vt:lpstr>
      <vt:lpstr>(Not just) Backplane transmission options </vt:lpstr>
      <vt:lpstr>So far</vt:lpstr>
      <vt:lpstr>Recently...</vt:lpstr>
      <vt:lpstr>What can we do by firmware only ? – backplane</vt:lpstr>
      <vt:lpstr>And on to the CTP</vt:lpstr>
      <vt:lpstr>Algorithms : just an example...</vt:lpstr>
      <vt:lpstr>Phase 1</vt:lpstr>
      <vt:lpstr>Plans</vt:lpstr>
      <vt:lpstr>To Do – Who – What ?</vt:lpstr>
    </vt:vector>
  </TitlesOfParts>
  <Company>Uni Mainz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JEP</dc:title>
  <dc:creator>Uli Schaefer</dc:creator>
  <cp:lastModifiedBy>ermoline</cp:lastModifiedBy>
  <cp:revision>1319</cp:revision>
  <cp:lastPrinted>2000-06-29T11:13:00Z</cp:lastPrinted>
  <dcterms:created xsi:type="dcterms:W3CDTF">1999-09-30T14:46:19Z</dcterms:created>
  <dcterms:modified xsi:type="dcterms:W3CDTF">2009-06-29T14:49:54Z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1</vt:i4>
  </property>
  <property fmtid="{D5CDD505-2E9C-101B-9397-08002B2CF9AE}" pid="7" name="MailAddress">
    <vt:lpwstr/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I:\LHCC1910\HTMLV2</vt:lpwstr>
  </property>
</Properties>
</file>