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85" r:id="rId2"/>
    <p:sldId id="384" r:id="rId3"/>
    <p:sldId id="386" r:id="rId4"/>
    <p:sldId id="387" r:id="rId5"/>
    <p:sldId id="388" r:id="rId6"/>
    <p:sldId id="389" r:id="rId7"/>
    <p:sldId id="390" r:id="rId8"/>
    <p:sldId id="391" r:id="rId9"/>
    <p:sldId id="392" r:id="rId10"/>
  </p:sldIdLst>
  <p:sldSz cx="9902825" cy="6858000"/>
  <p:notesSz cx="6797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8000"/>
    <a:srgbClr val="0000CC"/>
    <a:srgbClr val="333300"/>
    <a:srgbClr val="0066FF"/>
    <a:srgbClr val="FF6600"/>
    <a:srgbClr val="CC0000"/>
    <a:srgbClr val="6600CC"/>
    <a:srgbClr val="FFFF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93" autoAdjust="0"/>
    <p:restoredTop sz="94625" autoAdjust="0"/>
  </p:normalViewPr>
  <p:slideViewPr>
    <p:cSldViewPr snapToGrid="0" snapToObjects="1">
      <p:cViewPr varScale="1">
        <p:scale>
          <a:sx n="70" d="100"/>
          <a:sy n="70" d="100"/>
        </p:scale>
        <p:origin x="-114" y="-138"/>
      </p:cViewPr>
      <p:guideLst>
        <p:guide orient="horz" pos="2160"/>
        <p:guide pos="311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1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endParaRPr lang="de-DE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1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fld id="{3E1FC256-6F8F-4019-9A12-D910762E93FF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1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7713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0162" y="4715116"/>
            <a:ext cx="4977351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1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fld id="{78C2433E-4E5F-43A3-AECA-3E928862728D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7913" y="0"/>
            <a:ext cx="2474912" cy="6381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5513" cy="63817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921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599238"/>
            <a:ext cx="9902825" cy="258762"/>
          </a:xfrm>
          <a:prstGeom prst="rect">
            <a:avLst/>
          </a:prstGeom>
          <a:gradFill rotWithShape="1">
            <a:gsLst>
              <a:gs pos="0">
                <a:srgbClr val="FFFF99">
                  <a:alpha val="49001"/>
                </a:srgbClr>
              </a:gs>
              <a:gs pos="100000">
                <a:schemeClr val="bg1">
                  <a:alpha val="80000"/>
                </a:schemeClr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2825" cy="692150"/>
          </a:xfrm>
          <a:prstGeom prst="rect">
            <a:avLst/>
          </a:prstGeom>
          <a:gradFill rotWithShape="1">
            <a:gsLst>
              <a:gs pos="0">
                <a:srgbClr val="FFFFFF">
                  <a:alpha val="78999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981075"/>
            <a:ext cx="84169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" y="6599238"/>
            <a:ext cx="3200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>
                <a:solidFill>
                  <a:srgbClr val="0000FF"/>
                </a:solidFill>
                <a:latin typeface="Verdana" pitchFamily="34" charset="0"/>
              </a:rPr>
              <a:t>Uli Schäfer     </a:t>
            </a:r>
            <a:fld id="{49DD474E-4BE6-4091-9586-D704B0F2DC0D}" type="slidenum">
              <a:rPr lang="en-US" sz="1000">
                <a:solidFill>
                  <a:srgbClr val="0000FF"/>
                </a:solidFill>
                <a:latin typeface="Verdana" pitchFamily="34" charset="0"/>
              </a:rPr>
              <a:pPr>
                <a:spcBef>
                  <a:spcPct val="20000"/>
                </a:spcBef>
              </a:pPr>
              <a:t>‹Nr.›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(Not just) Backplane </a:t>
            </a:r>
            <a:r>
              <a:rPr lang="de-DE" b="1" dirty="0" err="1" smtClean="0"/>
              <a:t>transmission</a:t>
            </a:r>
            <a:r>
              <a:rPr lang="de-DE" b="1" dirty="0" smtClean="0"/>
              <a:t> </a:t>
            </a:r>
            <a:r>
              <a:rPr lang="de-DE" b="1" dirty="0" err="1" smtClean="0"/>
              <a:t>options</a:t>
            </a:r>
            <a:r>
              <a:rPr lang="de-DE" dirty="0" smtClean="0"/>
              <a:t> </a:t>
            </a:r>
            <a:endParaRPr lang="en-GB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far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42950" y="981075"/>
            <a:ext cx="8590236" cy="5400675"/>
          </a:xfrm>
        </p:spPr>
        <p:txBody>
          <a:bodyPr/>
          <a:lstStyle/>
          <a:p>
            <a:r>
              <a:rPr lang="en-GB" sz="2200" dirty="0" smtClean="0"/>
              <a:t>Preliminary design for phase 1 had been suggested</a:t>
            </a:r>
          </a:p>
          <a:p>
            <a:pPr lvl="1"/>
            <a:r>
              <a:rPr lang="en-GB" sz="2200" dirty="0" smtClean="0"/>
              <a:t>Extract topological information from digital processors (firmware upgrade)</a:t>
            </a:r>
          </a:p>
          <a:p>
            <a:pPr lvl="1"/>
            <a:r>
              <a:rPr lang="en-GB" sz="2200" dirty="0" smtClean="0"/>
              <a:t>Replace CMMs by </a:t>
            </a:r>
            <a:r>
              <a:rPr lang="en-GB" sz="2200" dirty="0" err="1" smtClean="0"/>
              <a:t>serialiser</a:t>
            </a:r>
            <a:r>
              <a:rPr lang="en-GB" sz="2200" dirty="0" smtClean="0"/>
              <a:t> w. fibre output</a:t>
            </a:r>
          </a:p>
          <a:p>
            <a:pPr lvl="2"/>
            <a:r>
              <a:rPr lang="en-GB" sz="2200" dirty="0" smtClean="0"/>
              <a:t>Up to 160 Mb/s backplane data rate</a:t>
            </a:r>
          </a:p>
          <a:p>
            <a:pPr lvl="2"/>
            <a:r>
              <a:rPr lang="en-GB" sz="2200" dirty="0" smtClean="0"/>
              <a:t>3 </a:t>
            </a:r>
            <a:r>
              <a:rPr lang="en-GB" sz="2200" dirty="0" err="1" smtClean="0"/>
              <a:t>Gb</a:t>
            </a:r>
            <a:r>
              <a:rPr lang="en-GB" sz="2200" dirty="0" smtClean="0"/>
              <a:t>/s optical out</a:t>
            </a:r>
          </a:p>
          <a:p>
            <a:pPr lvl="1"/>
            <a:r>
              <a:rPr lang="en-GB" sz="2200" dirty="0" smtClean="0"/>
              <a:t>Aggregate bandwidth at merger slot 64 </a:t>
            </a:r>
            <a:r>
              <a:rPr lang="en-GB" sz="2200" dirty="0" err="1" smtClean="0"/>
              <a:t>Gb</a:t>
            </a:r>
            <a:r>
              <a:rPr lang="en-GB" sz="2200" dirty="0" smtClean="0"/>
              <a:t>/s </a:t>
            </a:r>
          </a:p>
          <a:p>
            <a:pPr lvl="1"/>
            <a:r>
              <a:rPr lang="en-GB" sz="2200" dirty="0" smtClean="0"/>
              <a:t>Total bandwidth of JEP and CP ~700 </a:t>
            </a:r>
            <a:r>
              <a:rPr lang="en-GB" sz="2200" dirty="0" err="1" smtClean="0"/>
              <a:t>Gb</a:t>
            </a:r>
            <a:r>
              <a:rPr lang="en-GB" sz="2200" dirty="0" smtClean="0"/>
              <a:t>/s</a:t>
            </a:r>
          </a:p>
          <a:p>
            <a:pPr lvl="1"/>
            <a:r>
              <a:rPr lang="en-GB" sz="2200" dirty="0" smtClean="0"/>
              <a:t>Two-stage top level calorimeter processor (quadrant)</a:t>
            </a:r>
          </a:p>
          <a:p>
            <a:pPr lvl="1"/>
            <a:endParaRPr lang="en-GB" sz="1000" dirty="0" smtClean="0"/>
          </a:p>
          <a:p>
            <a:pPr>
              <a:buFont typeface="Verdana" pitchFamily="34" charset="0"/>
              <a:buChar char="?"/>
            </a:pPr>
            <a:r>
              <a:rPr lang="en-GB" sz="2200" dirty="0" smtClean="0">
                <a:solidFill>
                  <a:srgbClr val="FF0000"/>
                </a:solidFill>
              </a:rPr>
              <a:t>Hard facts on backplane bandwidth limits</a:t>
            </a:r>
          </a:p>
          <a:p>
            <a:pPr>
              <a:buFont typeface="Verdana" pitchFamily="34" charset="0"/>
              <a:buChar char="?"/>
            </a:pPr>
            <a:r>
              <a:rPr lang="en-GB" sz="2200" dirty="0" smtClean="0">
                <a:solidFill>
                  <a:srgbClr val="FF0000"/>
                </a:solidFill>
              </a:rPr>
              <a:t>Detailed algorithms</a:t>
            </a:r>
          </a:p>
          <a:p>
            <a:pPr>
              <a:buFont typeface="Verdana" pitchFamily="34" charset="0"/>
              <a:buChar char="?"/>
            </a:pPr>
            <a:r>
              <a:rPr lang="en-GB" sz="2200" dirty="0" smtClean="0">
                <a:solidFill>
                  <a:srgbClr val="FF0000"/>
                </a:solidFill>
              </a:rPr>
              <a:t>Simulation</a:t>
            </a:r>
          </a:p>
          <a:p>
            <a:pPr>
              <a:buFont typeface="Verdana" pitchFamily="34" charset="0"/>
              <a:buChar char="?"/>
            </a:pPr>
            <a:r>
              <a:rPr lang="en-GB" sz="2200" dirty="0" err="1" smtClean="0">
                <a:solidFill>
                  <a:srgbClr val="FF0000"/>
                </a:solidFill>
              </a:rPr>
              <a:t>Muons</a:t>
            </a:r>
            <a:endParaRPr lang="en-GB" sz="22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Recently...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42950" y="981075"/>
            <a:ext cx="8653298" cy="5400675"/>
          </a:xfrm>
        </p:spPr>
        <p:txBody>
          <a:bodyPr/>
          <a:lstStyle/>
          <a:p>
            <a:r>
              <a:rPr lang="en-GB" dirty="0" smtClean="0"/>
              <a:t>Some backplane results: </a:t>
            </a:r>
          </a:p>
          <a:p>
            <a:pPr lvl="1"/>
            <a:r>
              <a:rPr lang="en-GB" dirty="0" smtClean="0"/>
              <a:t>160 Mb/s possible</a:t>
            </a:r>
          </a:p>
          <a:p>
            <a:pPr lvl="1"/>
            <a:r>
              <a:rPr lang="en-GB" dirty="0" smtClean="0"/>
              <a:t>... even with CMM (Richard, CPM only)</a:t>
            </a:r>
          </a:p>
          <a:p>
            <a:pPr lvl="1"/>
            <a:r>
              <a:rPr lang="en-GB" dirty="0" smtClean="0"/>
              <a:t>Higher rates possible only with sink termination</a:t>
            </a:r>
          </a:p>
          <a:p>
            <a:r>
              <a:rPr lang="en-GB" dirty="0" smtClean="0"/>
              <a:t>Some simulation results</a:t>
            </a:r>
          </a:p>
          <a:p>
            <a:endParaRPr lang="en-GB" sz="1600" dirty="0" smtClean="0"/>
          </a:p>
          <a:p>
            <a:r>
              <a:rPr lang="en-GB" dirty="0" smtClean="0"/>
              <a:t>(non-)schedule seems to be sliding</a:t>
            </a:r>
          </a:p>
          <a:p>
            <a:r>
              <a:rPr lang="en-GB" dirty="0" smtClean="0"/>
              <a:t>Technology moves on</a:t>
            </a:r>
          </a:p>
          <a:p>
            <a:pPr>
              <a:buNone/>
            </a:pPr>
            <a:endParaRPr lang="en-GB" sz="1600" dirty="0" smtClean="0"/>
          </a:p>
          <a:p>
            <a:r>
              <a:rPr lang="en-GB" dirty="0" smtClean="0"/>
              <a:t>BTW: are we really sure the current trigger scheme is good enough for design luminosity (phase 0) ?</a:t>
            </a: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 Difficult to judge as long as there are no collisions at all !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we do by firmware only ? – backplane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42950" y="692151"/>
            <a:ext cx="8705850" cy="5689600"/>
          </a:xfrm>
        </p:spPr>
        <p:txBody>
          <a:bodyPr/>
          <a:lstStyle/>
          <a:p>
            <a:r>
              <a:rPr lang="en-GB" sz="2200" dirty="0" smtClean="0"/>
              <a:t>We can be rather sure that </a:t>
            </a:r>
            <a:r>
              <a:rPr lang="en-GB" sz="2200" b="1" dirty="0" smtClean="0"/>
              <a:t>80</a:t>
            </a:r>
            <a:r>
              <a:rPr lang="en-GB" sz="2200" dirty="0" smtClean="0"/>
              <a:t> Mb/s backplane operation suits current CMMs</a:t>
            </a:r>
          </a:p>
          <a:p>
            <a:r>
              <a:rPr lang="en-GB" sz="2200" b="1" dirty="0" smtClean="0"/>
              <a:t>120</a:t>
            </a:r>
            <a:r>
              <a:rPr lang="en-GB" sz="2200" dirty="0" smtClean="0"/>
              <a:t> Mb/s would probably require clean external clock, due to </a:t>
            </a:r>
            <a:r>
              <a:rPr lang="en-GB" sz="2200" dirty="0" err="1" smtClean="0"/>
              <a:t>Virtex</a:t>
            </a:r>
            <a:r>
              <a:rPr lang="en-GB" sz="2200" dirty="0" smtClean="0"/>
              <a:t>-E DLL limitations :</a:t>
            </a:r>
          </a:p>
          <a:p>
            <a:pPr lvl="1"/>
            <a:r>
              <a:rPr lang="en-GB" sz="2200" dirty="0" smtClean="0"/>
              <a:t>Spare differential inputs in the back of a CMM</a:t>
            </a:r>
          </a:p>
          <a:p>
            <a:pPr lvl="1"/>
            <a:r>
              <a:rPr lang="en-GB" sz="2200" dirty="0" smtClean="0"/>
              <a:t>SFP o/e transceiver cheap and low jitter </a:t>
            </a:r>
          </a:p>
          <a:p>
            <a:r>
              <a:rPr lang="en-GB" sz="2200" dirty="0" smtClean="0"/>
              <a:t>Signal integrity seems ok even for </a:t>
            </a:r>
            <a:r>
              <a:rPr lang="en-GB" sz="2200" b="1" dirty="0" smtClean="0"/>
              <a:t>160</a:t>
            </a:r>
            <a:r>
              <a:rPr lang="en-GB" sz="2200" dirty="0" smtClean="0"/>
              <a:t> Mb/s</a:t>
            </a:r>
          </a:p>
          <a:p>
            <a:pPr>
              <a:buNone/>
            </a:pPr>
            <a:endParaRPr lang="en-GB" sz="1200" dirty="0" smtClean="0"/>
          </a:p>
          <a:p>
            <a:pPr>
              <a:buNone/>
            </a:pPr>
            <a:r>
              <a:rPr lang="en-GB" sz="2200" dirty="0" smtClean="0"/>
              <a:t>At an elevated data rate the data windows shrink due to known jitter and walk from </a:t>
            </a:r>
            <a:r>
              <a:rPr lang="en-GB" sz="2200" dirty="0" err="1" smtClean="0"/>
              <a:t>TTCdec</a:t>
            </a:r>
            <a:r>
              <a:rPr lang="en-GB" sz="2200" dirty="0" smtClean="0"/>
              <a:t> (</a:t>
            </a:r>
            <a:r>
              <a:rPr lang="en-GB" sz="2200" dirty="0" err="1" smtClean="0"/>
              <a:t>TTCrx</a:t>
            </a:r>
            <a:r>
              <a:rPr lang="en-GB" sz="2200" dirty="0" smtClean="0"/>
              <a:t>).</a:t>
            </a:r>
          </a:p>
          <a:p>
            <a:pPr>
              <a:buNone/>
            </a:pPr>
            <a:r>
              <a:rPr lang="en-GB" sz="2200" dirty="0" smtClean="0">
                <a:sym typeface="Wingdings" pitchFamily="2" charset="2"/>
              </a:rPr>
              <a:t> Need a per-slot phase optimization at source</a:t>
            </a:r>
            <a:endParaRPr lang="en-GB" sz="2200" dirty="0" smtClean="0"/>
          </a:p>
          <a:p>
            <a:pPr lvl="1"/>
            <a:r>
              <a:rPr lang="en-GB" dirty="0" smtClean="0"/>
              <a:t>JEP: clkdes1/2 are in use. Could be made available (major f/w mod on input processor), s/w</a:t>
            </a:r>
          </a:p>
          <a:p>
            <a:pPr lvl="1"/>
            <a:r>
              <a:rPr lang="en-GB" dirty="0" smtClean="0"/>
              <a:t>CP: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on to the CTP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Probably quite some spare bandwidth on the CMM outputs</a:t>
            </a:r>
          </a:p>
          <a:p>
            <a:r>
              <a:rPr lang="en-GB" dirty="0" smtClean="0"/>
              <a:t>LVDS signalling rate depends on cable length and cable properties, double rate should be ok.</a:t>
            </a:r>
          </a:p>
          <a:p>
            <a:r>
              <a:rPr lang="en-GB" dirty="0" smtClean="0"/>
              <a:t>Conversion to optical rather simple if DC balanced (firmware, SNAP12/MPO : $)</a:t>
            </a:r>
          </a:p>
          <a:p>
            <a:r>
              <a:rPr lang="en-GB" dirty="0" smtClean="0"/>
              <a:t>Need detailed assessment of CMM capabilities</a:t>
            </a:r>
          </a:p>
          <a:p>
            <a:r>
              <a:rPr lang="en-GB" dirty="0" smtClean="0"/>
              <a:t>Nothing known about CTP inputs (?)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Algorithms : just an example...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algorithms of which we expect performance gains require massive increase in data rate throughout the system </a:t>
            </a:r>
            <a:r>
              <a:rPr lang="en-GB" dirty="0" smtClean="0">
                <a:sym typeface="Wingdings" pitchFamily="2" charset="2"/>
              </a:rPr>
              <a:t> not for phase 0</a:t>
            </a:r>
          </a:p>
          <a:p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Leading jets angle cuts require two most energetic ROIs only: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Moderate bandwidth requirement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Sort algorithm required </a:t>
            </a:r>
            <a:r>
              <a:rPr lang="en-GB" dirty="0" smtClean="0">
                <a:sym typeface="Wingdings" pitchFamily="2" charset="2"/>
              </a:rPr>
              <a:t>at all </a:t>
            </a:r>
            <a:r>
              <a:rPr lang="en-GB" dirty="0" smtClean="0">
                <a:sym typeface="Wingdings" pitchFamily="2" charset="2"/>
              </a:rPr>
              <a:t>stages</a:t>
            </a:r>
          </a:p>
          <a:p>
            <a:pPr lvl="2"/>
            <a:r>
              <a:rPr lang="en-GB" dirty="0" smtClean="0"/>
              <a:t>JEM: 2 of 8</a:t>
            </a:r>
          </a:p>
          <a:p>
            <a:pPr lvl="2"/>
            <a:r>
              <a:rPr lang="en-GB" dirty="0" smtClean="0"/>
              <a:t>Crate merger : 2 of 32</a:t>
            </a:r>
          </a:p>
          <a:p>
            <a:pPr lvl="2"/>
            <a:r>
              <a:rPr lang="en-GB" dirty="0" smtClean="0"/>
              <a:t>System merger: 2 of 4</a:t>
            </a:r>
          </a:p>
          <a:p>
            <a:pPr lvl="1"/>
            <a:r>
              <a:rPr lang="en-GB" dirty="0" smtClean="0"/>
              <a:t>Calculation of angle and </a:t>
            </a:r>
            <a:r>
              <a:rPr lang="en-GB" dirty="0" err="1" smtClean="0"/>
              <a:t>thresholding</a:t>
            </a:r>
            <a:r>
              <a:rPr lang="en-GB" dirty="0" smtClean="0"/>
              <a:t> (LUT)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 </a:t>
            </a:r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42950" y="981075"/>
            <a:ext cx="8705850" cy="5400675"/>
          </a:xfrm>
        </p:spPr>
        <p:txBody>
          <a:bodyPr/>
          <a:lstStyle/>
          <a:p>
            <a:r>
              <a:rPr lang="en-GB" sz="2200" dirty="0" smtClean="0"/>
              <a:t>Backplane </a:t>
            </a:r>
          </a:p>
          <a:p>
            <a:pPr lvl="1"/>
            <a:r>
              <a:rPr lang="en-GB" sz="2200" dirty="0" smtClean="0"/>
              <a:t>CP rates probably limited to 160 Mb/s</a:t>
            </a:r>
          </a:p>
          <a:p>
            <a:pPr lvl="1"/>
            <a:r>
              <a:rPr lang="en-GB" sz="2200" dirty="0" smtClean="0"/>
              <a:t>JEP possibly higher if required (termination)</a:t>
            </a:r>
          </a:p>
          <a:p>
            <a:r>
              <a:rPr lang="en-GB" sz="2200" dirty="0" smtClean="0"/>
              <a:t>Merger links (optical)</a:t>
            </a:r>
          </a:p>
          <a:p>
            <a:pPr lvl="1"/>
            <a:r>
              <a:rPr lang="en-GB" sz="2200" dirty="0" smtClean="0"/>
              <a:t>Xilinx Virtex-5/6 stuck at 6.5 </a:t>
            </a:r>
            <a:r>
              <a:rPr lang="en-GB" sz="2200" dirty="0" err="1" smtClean="0"/>
              <a:t>Gb</a:t>
            </a:r>
            <a:r>
              <a:rPr lang="en-GB" sz="2200" dirty="0" smtClean="0"/>
              <a:t>/s (2010/11)</a:t>
            </a:r>
          </a:p>
          <a:p>
            <a:pPr lvl="1"/>
            <a:r>
              <a:rPr lang="en-GB" sz="2200" dirty="0" smtClean="0"/>
              <a:t>Aggregate bandwidth ~</a:t>
            </a:r>
            <a:r>
              <a:rPr lang="en-GB" sz="2200" dirty="0" smtClean="0"/>
              <a:t>200 </a:t>
            </a:r>
            <a:r>
              <a:rPr lang="en-GB" sz="2200" dirty="0" err="1" smtClean="0"/>
              <a:t>Gb</a:t>
            </a:r>
            <a:r>
              <a:rPr lang="en-GB" sz="2200" dirty="0" smtClean="0"/>
              <a:t>/s </a:t>
            </a:r>
            <a:r>
              <a:rPr lang="en-GB" sz="2200" dirty="0" smtClean="0"/>
              <a:t>per chip</a:t>
            </a:r>
          </a:p>
          <a:p>
            <a:pPr lvl="1"/>
            <a:r>
              <a:rPr lang="en-GB" sz="2200" dirty="0" smtClean="0"/>
              <a:t>No information on Virtex-6 HXT (</a:t>
            </a:r>
            <a:r>
              <a:rPr lang="en-GB" sz="2200" dirty="0" smtClean="0"/>
              <a:t>10 </a:t>
            </a:r>
            <a:r>
              <a:rPr lang="en-GB" sz="2200" dirty="0" err="1" smtClean="0"/>
              <a:t>Gb</a:t>
            </a:r>
            <a:r>
              <a:rPr lang="en-GB" sz="2200" dirty="0" smtClean="0"/>
              <a:t>/s</a:t>
            </a:r>
            <a:r>
              <a:rPr lang="en-GB" sz="2200" dirty="0" smtClean="0"/>
              <a:t>)</a:t>
            </a:r>
          </a:p>
          <a:p>
            <a:r>
              <a:rPr lang="en-GB" sz="2200" dirty="0" smtClean="0"/>
              <a:t>Merger could be ATCA or similar form factor</a:t>
            </a:r>
          </a:p>
          <a:p>
            <a:r>
              <a:rPr lang="en-GB" sz="2200" dirty="0" smtClean="0"/>
              <a:t>Optical components for high density processors available</a:t>
            </a:r>
          </a:p>
          <a:p>
            <a:pPr lvl="1"/>
            <a:r>
              <a:rPr lang="en-GB" sz="2200" dirty="0" smtClean="0"/>
              <a:t>High density blind mate </a:t>
            </a:r>
            <a:r>
              <a:rPr lang="en-GB" sz="2200" dirty="0" err="1" smtClean="0"/>
              <a:t>opto</a:t>
            </a:r>
            <a:r>
              <a:rPr lang="en-GB" sz="2200" dirty="0" smtClean="0"/>
              <a:t> backplane connectors</a:t>
            </a:r>
          </a:p>
          <a:p>
            <a:pPr lvl="1"/>
            <a:r>
              <a:rPr lang="en-GB" sz="2200" dirty="0" smtClean="0"/>
              <a:t>Splitters</a:t>
            </a:r>
          </a:p>
          <a:p>
            <a:pPr lvl="1"/>
            <a:r>
              <a:rPr lang="en-GB" sz="2200" dirty="0" smtClean="0"/>
              <a:t>MPO </a:t>
            </a:r>
            <a:r>
              <a:rPr lang="en-GB" sz="2200" dirty="0" err="1" smtClean="0"/>
              <a:t>fanout</a:t>
            </a:r>
            <a:endParaRPr lang="en-GB" sz="2200" dirty="0" smtClean="0"/>
          </a:p>
          <a:p>
            <a:pPr lvl="1"/>
            <a:r>
              <a:rPr lang="en-GB" sz="2200" dirty="0" smtClean="0"/>
              <a:t>(Optical backplanes too exotic) </a:t>
            </a:r>
          </a:p>
          <a:p>
            <a:pPr>
              <a:buNone/>
            </a:pPr>
            <a:endParaRPr lang="en-GB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42950" y="692151"/>
            <a:ext cx="8416925" cy="5689600"/>
          </a:xfrm>
        </p:spPr>
        <p:txBody>
          <a:bodyPr/>
          <a:lstStyle/>
          <a:p>
            <a:r>
              <a:rPr lang="en-GB" sz="2100" dirty="0" smtClean="0"/>
              <a:t>Improve performance of current system (</a:t>
            </a:r>
            <a:r>
              <a:rPr lang="en-GB" sz="2100" dirty="0" smtClean="0"/>
              <a:t>f</a:t>
            </a:r>
            <a:r>
              <a:rPr lang="en-GB" sz="2100" dirty="0" smtClean="0"/>
              <a:t>irmware</a:t>
            </a:r>
            <a:r>
              <a:rPr lang="en-GB" sz="2100" dirty="0" smtClean="0"/>
              <a:t>)</a:t>
            </a:r>
            <a:endParaRPr lang="en-GB" sz="2100" dirty="0" smtClean="0"/>
          </a:p>
          <a:p>
            <a:r>
              <a:rPr lang="en-GB" sz="2100" dirty="0" smtClean="0"/>
              <a:t>Devise and simulate algorithms for phase 1</a:t>
            </a:r>
          </a:p>
          <a:p>
            <a:r>
              <a:rPr lang="en-GB" sz="2100" dirty="0" smtClean="0"/>
              <a:t>Make optimum use of existent demonstrators </a:t>
            </a:r>
          </a:p>
          <a:p>
            <a:pPr lvl="1"/>
            <a:r>
              <a:rPr lang="en-GB" sz="2100" dirty="0" smtClean="0"/>
              <a:t>Stockholm </a:t>
            </a:r>
            <a:r>
              <a:rPr lang="en-GB" sz="2100" dirty="0" smtClean="0"/>
              <a:t>link tester generate 3.2 </a:t>
            </a:r>
            <a:r>
              <a:rPr lang="en-GB" sz="2100" dirty="0" err="1" smtClean="0"/>
              <a:t>Gb</a:t>
            </a:r>
            <a:r>
              <a:rPr lang="en-GB" sz="2100" dirty="0" smtClean="0"/>
              <a:t>/s </a:t>
            </a:r>
            <a:r>
              <a:rPr lang="en-GB" sz="2100" dirty="0" smtClean="0"/>
              <a:t>optical </a:t>
            </a:r>
          </a:p>
          <a:p>
            <a:pPr lvl="1"/>
            <a:r>
              <a:rPr lang="en-GB" sz="2100" dirty="0" smtClean="0"/>
              <a:t>BLT serialise </a:t>
            </a:r>
            <a:r>
              <a:rPr lang="en-GB" sz="2100" dirty="0" smtClean="0"/>
              <a:t>backplane data to 6.5 </a:t>
            </a:r>
            <a:r>
              <a:rPr lang="en-GB" sz="2100" dirty="0" err="1" smtClean="0"/>
              <a:t>Gb</a:t>
            </a:r>
            <a:r>
              <a:rPr lang="en-GB" sz="2100" dirty="0" smtClean="0"/>
              <a:t>/s </a:t>
            </a:r>
            <a:r>
              <a:rPr lang="en-GB" sz="2100" dirty="0" smtClean="0"/>
              <a:t>optical</a:t>
            </a:r>
            <a:endParaRPr lang="en-GB" sz="2100" dirty="0" smtClean="0"/>
          </a:p>
          <a:p>
            <a:r>
              <a:rPr lang="en-GB" sz="2100" dirty="0" smtClean="0"/>
              <a:t>Build a demonstrator global merger with 6.5 </a:t>
            </a:r>
            <a:r>
              <a:rPr lang="en-GB" sz="2100" dirty="0" err="1" smtClean="0"/>
              <a:t>Gb</a:t>
            </a:r>
            <a:r>
              <a:rPr lang="en-GB" sz="2100" dirty="0" smtClean="0"/>
              <a:t>/s links</a:t>
            </a:r>
          </a:p>
          <a:p>
            <a:r>
              <a:rPr lang="en-GB" sz="2100" dirty="0" smtClean="0"/>
              <a:t>Design for unrestricted choice of algorithms:</a:t>
            </a:r>
            <a:br>
              <a:rPr lang="en-GB" sz="2100" dirty="0" smtClean="0"/>
            </a:br>
            <a:r>
              <a:rPr lang="en-GB" sz="2100" dirty="0" smtClean="0"/>
              <a:t>aim to feed maximum of data into single point</a:t>
            </a:r>
            <a:br>
              <a:rPr lang="en-GB" sz="2100" dirty="0" smtClean="0"/>
            </a:br>
            <a:r>
              <a:rPr lang="en-GB" sz="2100" dirty="0" smtClean="0">
                <a:sym typeface="Wingdings" pitchFamily="2" charset="2"/>
              </a:rPr>
              <a:t> </a:t>
            </a:r>
            <a:r>
              <a:rPr lang="en-GB" sz="2100" dirty="0" smtClean="0"/>
              <a:t> maximum link density, high performance FPGAs</a:t>
            </a:r>
          </a:p>
          <a:p>
            <a:r>
              <a:rPr lang="en-GB" sz="2100" dirty="0" smtClean="0"/>
              <a:t>Discuss timeline </a:t>
            </a:r>
            <a:r>
              <a:rPr lang="en-GB" sz="2100" dirty="0" smtClean="0">
                <a:sym typeface="Wingdings" pitchFamily="2" charset="2"/>
              </a:rPr>
              <a:t></a:t>
            </a:r>
            <a:r>
              <a:rPr lang="en-GB" sz="2100" dirty="0" smtClean="0"/>
              <a:t> decide on </a:t>
            </a:r>
          </a:p>
          <a:p>
            <a:pPr lvl="1"/>
            <a:r>
              <a:rPr lang="en-GB" sz="2100" dirty="0" smtClean="0"/>
              <a:t>Form factor</a:t>
            </a:r>
          </a:p>
          <a:p>
            <a:pPr lvl="1"/>
            <a:r>
              <a:rPr lang="en-GB" sz="2100" dirty="0" smtClean="0"/>
              <a:t>Amount of processing power required</a:t>
            </a:r>
          </a:p>
          <a:p>
            <a:pPr lvl="1"/>
            <a:r>
              <a:rPr lang="en-GB" sz="2100" dirty="0" smtClean="0"/>
              <a:t>Signal replication scheme</a:t>
            </a:r>
          </a:p>
          <a:p>
            <a:pPr lvl="2"/>
            <a:r>
              <a:rPr lang="en-GB" sz="2100" dirty="0" smtClean="0"/>
              <a:t>Extensive use of optical technology</a:t>
            </a:r>
          </a:p>
          <a:p>
            <a:pPr lvl="2"/>
            <a:r>
              <a:rPr lang="en-GB" sz="2100" dirty="0" smtClean="0"/>
              <a:t>Replication at source</a:t>
            </a:r>
          </a:p>
          <a:p>
            <a:pPr lvl="2"/>
            <a:r>
              <a:rPr lang="en-GB" sz="2100" dirty="0" smtClean="0"/>
              <a:t>Electrical multi-</a:t>
            </a:r>
            <a:r>
              <a:rPr lang="en-GB" sz="2100" dirty="0" err="1" smtClean="0"/>
              <a:t>Gb</a:t>
            </a:r>
            <a:r>
              <a:rPr lang="en-GB" sz="2100" dirty="0" smtClean="0"/>
              <a:t>/s link replication at sink</a:t>
            </a:r>
            <a:endParaRPr lang="en-GB" sz="2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 Do – Who </a:t>
            </a:r>
            <a:r>
              <a:rPr lang="en-GB" dirty="0" smtClean="0"/>
              <a:t>– </a:t>
            </a:r>
            <a:r>
              <a:rPr lang="en-GB" dirty="0" smtClean="0"/>
              <a:t>What 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42950" y="851339"/>
            <a:ext cx="8416925" cy="5530412"/>
          </a:xfrm>
        </p:spPr>
        <p:txBody>
          <a:bodyPr/>
          <a:lstStyle/>
          <a:p>
            <a:r>
              <a:rPr lang="en-GB" sz="2200" dirty="0" smtClean="0"/>
              <a:t>Mainz interested in </a:t>
            </a:r>
          </a:p>
          <a:p>
            <a:pPr lvl="1"/>
            <a:r>
              <a:rPr lang="en-GB" sz="2200" dirty="0" smtClean="0"/>
              <a:t>Firmware-based improvements on current JEMs</a:t>
            </a:r>
          </a:p>
          <a:p>
            <a:pPr lvl="1"/>
            <a:r>
              <a:rPr lang="en-GB" sz="2200" dirty="0" smtClean="0"/>
              <a:t>6.5 </a:t>
            </a:r>
            <a:r>
              <a:rPr lang="en-GB" sz="2200" dirty="0" err="1" smtClean="0"/>
              <a:t>Gb</a:t>
            </a:r>
            <a:r>
              <a:rPr lang="en-GB" sz="2200" dirty="0" smtClean="0"/>
              <a:t>/s FPGA based link technology</a:t>
            </a:r>
          </a:p>
          <a:p>
            <a:pPr lvl="1"/>
            <a:r>
              <a:rPr lang="en-GB" sz="2200" dirty="0" smtClean="0"/>
              <a:t>Optical : passive replication – blind mate connector</a:t>
            </a:r>
          </a:p>
          <a:p>
            <a:pPr lvl="1"/>
            <a:r>
              <a:rPr lang="en-GB" sz="2200" dirty="0" smtClean="0"/>
              <a:t>Ready to work on global merger </a:t>
            </a:r>
            <a:r>
              <a:rPr lang="en-GB" sz="2200" dirty="0" smtClean="0"/>
              <a:t>demonstrator</a:t>
            </a:r>
          </a:p>
          <a:p>
            <a:pPr lvl="1"/>
            <a:r>
              <a:rPr lang="en-GB" sz="2200" dirty="0" smtClean="0"/>
              <a:t>Not yet given up on possible JEM rebuild</a:t>
            </a:r>
          </a:p>
          <a:p>
            <a:r>
              <a:rPr lang="en-GB" sz="2200" dirty="0" smtClean="0"/>
              <a:t>?</a:t>
            </a:r>
            <a:endParaRPr lang="en-GB" sz="2200" dirty="0" smtClean="0"/>
          </a:p>
          <a:p>
            <a:pPr lvl="1">
              <a:buNone/>
            </a:pPr>
            <a:endParaRPr lang="en-GB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574</Words>
  <Application>Microsoft Office PowerPoint</Application>
  <PresentationFormat>Benutzerdefiniert</PresentationFormat>
  <Paragraphs>91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Leere Präsentation</vt:lpstr>
      <vt:lpstr>(Not just) Backplane transmission options </vt:lpstr>
      <vt:lpstr>So far</vt:lpstr>
      <vt:lpstr>Recently...</vt:lpstr>
      <vt:lpstr>What can we do by firmware only ? – backplane</vt:lpstr>
      <vt:lpstr>And on to the CTP</vt:lpstr>
      <vt:lpstr>Algorithms : just an example...</vt:lpstr>
      <vt:lpstr>Phase 1</vt:lpstr>
      <vt:lpstr>Plans</vt:lpstr>
      <vt:lpstr>To Do – Who – What ?</vt:lpstr>
    </vt:vector>
  </TitlesOfParts>
  <Company>Uni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JEP</dc:title>
  <dc:creator>Uli Schaefer</dc:creator>
  <cp:lastModifiedBy>uschaefe</cp:lastModifiedBy>
  <cp:revision>1317</cp:revision>
  <cp:lastPrinted>2000-06-29T11:13:00Z</cp:lastPrinted>
  <dcterms:created xsi:type="dcterms:W3CDTF">1999-09-30T14:46:19Z</dcterms:created>
  <dcterms:modified xsi:type="dcterms:W3CDTF">2009-06-29T11:36:41Z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I:\LHCC1910\HTMLV2</vt:lpwstr>
  </property>
</Properties>
</file>