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77" r:id="rId2"/>
    <p:sldId id="382" r:id="rId3"/>
    <p:sldId id="376" r:id="rId4"/>
    <p:sldId id="378" r:id="rId5"/>
    <p:sldId id="379" r:id="rId6"/>
    <p:sldId id="383" r:id="rId7"/>
  </p:sldIdLst>
  <p:sldSz cx="9902825" cy="6858000"/>
  <p:notesSz cx="6797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8000"/>
    <a:srgbClr val="0000CC"/>
    <a:srgbClr val="333300"/>
    <a:srgbClr val="0066FF"/>
    <a:srgbClr val="FF6600"/>
    <a:srgbClr val="CC0000"/>
    <a:srgbClr val="6600CC"/>
    <a:srgbClr val="FFFF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93" autoAdjust="0"/>
    <p:restoredTop sz="94625" autoAdjust="0"/>
  </p:normalViewPr>
  <p:slideViewPr>
    <p:cSldViewPr snapToGrid="0" snapToObjects="1">
      <p:cViewPr varScale="1">
        <p:scale>
          <a:sx n="111" d="100"/>
          <a:sy n="111" d="100"/>
        </p:scale>
        <p:origin x="-558" y="-90"/>
      </p:cViewPr>
      <p:guideLst>
        <p:guide orient="horz" pos="2160"/>
        <p:guide pos="311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1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endParaRPr lang="de-D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1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fld id="{3E1FC256-6F8F-4019-9A12-D910762E93F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1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162" y="4715116"/>
            <a:ext cx="4977351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1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fld id="{78C2433E-4E5F-43A3-AECA-3E928862728D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7913" y="0"/>
            <a:ext cx="2474912" cy="638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5513" cy="63817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99238"/>
            <a:ext cx="9902825" cy="258762"/>
          </a:xfrm>
          <a:prstGeom prst="rect">
            <a:avLst/>
          </a:prstGeom>
          <a:gradFill rotWithShape="1">
            <a:gsLst>
              <a:gs pos="0">
                <a:srgbClr val="FFFF99">
                  <a:alpha val="49001"/>
                </a:srgbClr>
              </a:gs>
              <a:gs pos="100000">
                <a:schemeClr val="bg1">
                  <a:alpha val="8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2825" cy="692150"/>
          </a:xfrm>
          <a:prstGeom prst="rect">
            <a:avLst/>
          </a:prstGeom>
          <a:gradFill rotWithShape="1">
            <a:gsLst>
              <a:gs pos="0">
                <a:srgbClr val="FFFFFF">
                  <a:alpha val="78999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981075"/>
            <a:ext cx="8416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" y="6599238"/>
            <a:ext cx="320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>
                <a:solidFill>
                  <a:srgbClr val="0000FF"/>
                </a:solidFill>
                <a:latin typeface="Verdana" pitchFamily="34" charset="0"/>
              </a:rPr>
              <a:t>Uli Schäfer     </a:t>
            </a:r>
            <a:fld id="{49DD474E-4BE6-4091-9586-D704B0F2DC0D}" type="slidenum">
              <a:rPr lang="en-US" sz="1000">
                <a:solidFill>
                  <a:srgbClr val="0000FF"/>
                </a:solidFill>
                <a:latin typeface="Verdana" pitchFamily="34" charset="0"/>
              </a:rPr>
              <a:pPr>
                <a:spcBef>
                  <a:spcPct val="20000"/>
                </a:spcBef>
              </a:pPr>
              <a:t>‹Nr.›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JEM </a:t>
            </a:r>
            <a:r>
              <a:rPr lang="en-GB" b="1" dirty="0" err="1" smtClean="0"/>
              <a:t>configurator</a:t>
            </a:r>
            <a:r>
              <a:rPr lang="en-GB" b="1" dirty="0" smtClean="0"/>
              <a:t> progress</a:t>
            </a:r>
            <a:endParaRPr lang="en-GB" b="1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FPGAs are RAM-based programmable logic devices</a:t>
            </a:r>
          </a:p>
          <a:p>
            <a:r>
              <a:rPr lang="en-GB" dirty="0" smtClean="0"/>
              <a:t>Need to be loaded with a ‘configuration’ after power-up, so as to define their functionality</a:t>
            </a:r>
          </a:p>
          <a:p>
            <a:r>
              <a:rPr lang="en-GB" dirty="0" smtClean="0"/>
              <a:t>Typically loaded from external flash memory: </a:t>
            </a:r>
            <a:br>
              <a:rPr lang="en-GB" dirty="0" smtClean="0"/>
            </a:br>
            <a:r>
              <a:rPr lang="en-GB" dirty="0" smtClean="0"/>
              <a:t>from </a:t>
            </a:r>
            <a:r>
              <a:rPr lang="en-GB" dirty="0" err="1" smtClean="0"/>
              <a:t>CompactFlash</a:t>
            </a:r>
            <a:r>
              <a:rPr lang="en-GB" dirty="0" smtClean="0"/>
              <a:t> disk via ‘</a:t>
            </a:r>
            <a:r>
              <a:rPr lang="en-GB" dirty="0" err="1" smtClean="0"/>
              <a:t>SystemACE</a:t>
            </a:r>
            <a:r>
              <a:rPr lang="en-GB" dirty="0" smtClean="0"/>
              <a:t>’ chip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err="1" smtClean="0"/>
              <a:t>Howto</a:t>
            </a:r>
            <a:r>
              <a:rPr lang="en-GB" dirty="0" smtClean="0"/>
              <a:t>:</a:t>
            </a:r>
          </a:p>
          <a:p>
            <a:r>
              <a:rPr lang="en-GB" dirty="0" smtClean="0"/>
              <a:t>Generate configuration file image (‘IMPACT’)</a:t>
            </a:r>
          </a:p>
          <a:p>
            <a:r>
              <a:rPr lang="en-GB" dirty="0" smtClean="0"/>
              <a:t>Write to CF card with standard USB flash adapter</a:t>
            </a:r>
          </a:p>
          <a:p>
            <a:r>
              <a:rPr lang="en-GB" dirty="0" smtClean="0"/>
              <a:t>Insert card into module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832" name="Rectangle 184"/>
          <p:cNvSpPr>
            <a:spLocks noChangeArrowheads="1"/>
          </p:cNvSpPr>
          <p:nvPr/>
        </p:nvSpPr>
        <p:spPr bwMode="auto">
          <a:xfrm>
            <a:off x="7867650" y="4011613"/>
            <a:ext cx="1171575" cy="889000"/>
          </a:xfrm>
          <a:prstGeom prst="rect">
            <a:avLst/>
          </a:prstGeom>
          <a:solidFill>
            <a:srgbClr val="CCFFCC">
              <a:alpha val="8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24" name="Rectangle 176"/>
          <p:cNvSpPr>
            <a:spLocks noChangeArrowheads="1"/>
          </p:cNvSpPr>
          <p:nvPr/>
        </p:nvSpPr>
        <p:spPr bwMode="auto">
          <a:xfrm>
            <a:off x="2574925" y="76200"/>
            <a:ext cx="7169150" cy="6705600"/>
          </a:xfrm>
          <a:prstGeom prst="rect">
            <a:avLst/>
          </a:prstGeom>
          <a:solidFill>
            <a:srgbClr val="CCFFCC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3362" y="131592"/>
            <a:ext cx="3532188" cy="609600"/>
          </a:xfrm>
        </p:spPr>
        <p:txBody>
          <a:bodyPr/>
          <a:lstStyle/>
          <a:p>
            <a:r>
              <a:rPr lang="en-GB" sz="2800" dirty="0" smtClean="0"/>
              <a:t>JEM block diagram</a:t>
            </a:r>
            <a:endParaRPr lang="en-GB" sz="2800" dirty="0"/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271462" y="1268413"/>
            <a:ext cx="2547937" cy="590931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 smtClean="0">
                <a:solidFill>
                  <a:srgbClr val="0000FF"/>
                </a:solidFill>
                <a:latin typeface="Verdana" pitchFamily="34" charset="0"/>
              </a:rPr>
              <a:t>Configuration:</a:t>
            </a:r>
          </a:p>
          <a:p>
            <a:pPr>
              <a:spcBef>
                <a:spcPct val="50000"/>
              </a:spcBef>
            </a:pPr>
            <a:r>
              <a:rPr lang="en-GB" sz="1800" dirty="0" smtClean="0">
                <a:solidFill>
                  <a:srgbClr val="0000FF"/>
                </a:solidFill>
                <a:latin typeface="Verdana" pitchFamily="34" charset="0"/>
              </a:rPr>
              <a:t>6 FPGAs</a:t>
            </a:r>
          </a:p>
          <a:p>
            <a:pPr>
              <a:spcBef>
                <a:spcPct val="50000"/>
              </a:spcBef>
            </a:pPr>
            <a:r>
              <a:rPr lang="en-GB" sz="1800" dirty="0" err="1" smtClean="0">
                <a:solidFill>
                  <a:srgbClr val="0000FF"/>
                </a:solidFill>
                <a:latin typeface="Verdana" pitchFamily="34" charset="0"/>
              </a:rPr>
              <a:t>SystemACE</a:t>
            </a:r>
            <a:r>
              <a:rPr lang="en-GB" sz="1800" dirty="0" smtClean="0">
                <a:solidFill>
                  <a:srgbClr val="0000FF"/>
                </a:solidFill>
                <a:latin typeface="Verdana" pitchFamily="34" charset="0"/>
              </a:rPr>
              <a:t> chip</a:t>
            </a:r>
          </a:p>
          <a:p>
            <a:pPr>
              <a:spcBef>
                <a:spcPct val="50000"/>
              </a:spcBef>
            </a:pPr>
            <a:r>
              <a:rPr lang="en-GB" sz="1800" dirty="0" smtClean="0">
                <a:solidFill>
                  <a:srgbClr val="0000FF"/>
                </a:solidFill>
                <a:latin typeface="Verdana" pitchFamily="34" charset="0"/>
              </a:rPr>
              <a:t>CF card</a:t>
            </a:r>
          </a:p>
          <a:p>
            <a:pPr>
              <a:spcBef>
                <a:spcPct val="50000"/>
              </a:spcBef>
            </a:pPr>
            <a:r>
              <a:rPr lang="en-GB" sz="1800" dirty="0" smtClean="0">
                <a:solidFill>
                  <a:srgbClr val="0000FF"/>
                </a:solidFill>
                <a:latin typeface="Verdana" pitchFamily="34" charset="0"/>
              </a:rPr>
              <a:t>VME interface built from programmable logic (CPLD = non-volatile device)</a:t>
            </a:r>
          </a:p>
          <a:p>
            <a:pPr>
              <a:spcBef>
                <a:spcPct val="50000"/>
              </a:spcBef>
            </a:pPr>
            <a:r>
              <a:rPr lang="en-GB" sz="1800" dirty="0" smtClean="0">
                <a:solidFill>
                  <a:srgbClr val="0000FF"/>
                </a:solidFill>
                <a:latin typeface="Verdana" pitchFamily="34" charset="0"/>
              </a:rPr>
              <a:t>----------------------</a:t>
            </a:r>
          </a:p>
          <a:p>
            <a:pPr>
              <a:spcBef>
                <a:spcPct val="50000"/>
              </a:spcBef>
            </a:pPr>
            <a:r>
              <a:rPr lang="en-GB" sz="1800" dirty="0" err="1" smtClean="0">
                <a:solidFill>
                  <a:srgbClr val="0000FF"/>
                </a:solidFill>
                <a:latin typeface="Verdana" pitchFamily="34" charset="0"/>
              </a:rPr>
              <a:t>SystemAce</a:t>
            </a:r>
            <a:r>
              <a:rPr lang="en-GB" sz="1800" dirty="0" smtClean="0">
                <a:solidFill>
                  <a:srgbClr val="0000FF"/>
                </a:solidFill>
                <a:latin typeface="Verdana" pitchFamily="34" charset="0"/>
              </a:rPr>
              <a:t> physically connected to VME</a:t>
            </a:r>
          </a:p>
          <a:p>
            <a:pPr>
              <a:spcBef>
                <a:spcPct val="50000"/>
              </a:spcBef>
            </a:pPr>
            <a:r>
              <a:rPr lang="en-GB" sz="1800" dirty="0" smtClean="0">
                <a:solidFill>
                  <a:srgbClr val="0000FF"/>
                </a:solidFill>
                <a:latin typeface="Verdana" pitchFamily="34" charset="0"/>
                <a:sym typeface="Wingdings" pitchFamily="2" charset="2"/>
              </a:rPr>
              <a:t> Should be possible to flash the cards while in the module</a:t>
            </a:r>
            <a:endParaRPr lang="en-GB" sz="1800" dirty="0" smtClean="0">
              <a:solidFill>
                <a:srgbClr val="0000FF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endParaRPr lang="en-GB" sz="1800" dirty="0" smtClean="0">
              <a:solidFill>
                <a:srgbClr val="0000FF"/>
              </a:solidFill>
              <a:latin typeface="Verdana" pitchFamily="34" charset="0"/>
            </a:endParaRPr>
          </a:p>
        </p:txBody>
      </p:sp>
      <p:sp>
        <p:nvSpPr>
          <p:cNvPr id="155814" name="Rectangle 166"/>
          <p:cNvSpPr>
            <a:spLocks noChangeArrowheads="1"/>
          </p:cNvSpPr>
          <p:nvPr/>
        </p:nvSpPr>
        <p:spPr bwMode="auto">
          <a:xfrm>
            <a:off x="6796089" y="79204"/>
            <a:ext cx="2952749" cy="830434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5652" name="Line 4"/>
          <p:cNvSpPr>
            <a:spLocks noChangeShapeType="1"/>
          </p:cNvSpPr>
          <p:nvPr/>
        </p:nvSpPr>
        <p:spPr bwMode="auto">
          <a:xfrm flipH="1">
            <a:off x="6640513" y="6454775"/>
            <a:ext cx="209550" cy="203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6796088" y="6334125"/>
            <a:ext cx="731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r>
              <a:rPr lang="en-US" sz="1300">
                <a:cs typeface="Times New Roman" pitchFamily="18" charset="0"/>
              </a:rPr>
              <a:t>88 pair</a:t>
            </a:r>
            <a:endParaRPr lang="en-US"/>
          </a:p>
        </p:txBody>
      </p:sp>
      <p:sp>
        <p:nvSpPr>
          <p:cNvPr id="155655" name="Line 7"/>
          <p:cNvSpPr>
            <a:spLocks noChangeShapeType="1"/>
          </p:cNvSpPr>
          <p:nvPr/>
        </p:nvSpPr>
        <p:spPr bwMode="auto">
          <a:xfrm>
            <a:off x="5326063" y="1547813"/>
            <a:ext cx="0" cy="40211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56" name="Line 8"/>
          <p:cNvSpPr>
            <a:spLocks noChangeShapeType="1"/>
          </p:cNvSpPr>
          <p:nvPr/>
        </p:nvSpPr>
        <p:spPr bwMode="auto">
          <a:xfrm flipV="1">
            <a:off x="7088188" y="2908300"/>
            <a:ext cx="0" cy="8429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57" name="Line 9"/>
          <p:cNvSpPr>
            <a:spLocks noChangeShapeType="1"/>
          </p:cNvSpPr>
          <p:nvPr/>
        </p:nvSpPr>
        <p:spPr bwMode="auto">
          <a:xfrm>
            <a:off x="4518025" y="5568950"/>
            <a:ext cx="80803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58" name="Line 10"/>
          <p:cNvSpPr>
            <a:spLocks noChangeShapeType="1"/>
          </p:cNvSpPr>
          <p:nvPr/>
        </p:nvSpPr>
        <p:spPr bwMode="auto">
          <a:xfrm>
            <a:off x="4518025" y="4206875"/>
            <a:ext cx="80803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59" name="Line 11"/>
          <p:cNvSpPr>
            <a:spLocks noChangeShapeType="1"/>
          </p:cNvSpPr>
          <p:nvPr/>
        </p:nvSpPr>
        <p:spPr bwMode="auto">
          <a:xfrm>
            <a:off x="4518025" y="2908300"/>
            <a:ext cx="3436938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0" name="Rectangle 12"/>
          <p:cNvSpPr>
            <a:spLocks noChangeArrowheads="1"/>
          </p:cNvSpPr>
          <p:nvPr/>
        </p:nvSpPr>
        <p:spPr bwMode="auto">
          <a:xfrm>
            <a:off x="2954338" y="847725"/>
            <a:ext cx="1079500" cy="13128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1" name="Line 13"/>
          <p:cNvSpPr>
            <a:spLocks noChangeShapeType="1"/>
          </p:cNvSpPr>
          <p:nvPr/>
        </p:nvSpPr>
        <p:spPr bwMode="auto">
          <a:xfrm flipV="1">
            <a:off x="4589463" y="2390775"/>
            <a:ext cx="3159125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2" name="Line 14"/>
          <p:cNvSpPr>
            <a:spLocks noChangeShapeType="1"/>
          </p:cNvSpPr>
          <p:nvPr/>
        </p:nvSpPr>
        <p:spPr bwMode="auto">
          <a:xfrm flipH="1">
            <a:off x="4979988" y="6578600"/>
            <a:ext cx="4749800" cy="158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5663" name="Line 15"/>
          <p:cNvSpPr>
            <a:spLocks noChangeShapeType="1"/>
          </p:cNvSpPr>
          <p:nvPr/>
        </p:nvSpPr>
        <p:spPr bwMode="auto">
          <a:xfrm flipH="1">
            <a:off x="2817813" y="6578600"/>
            <a:ext cx="3106737" cy="158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4" name="Line 16"/>
          <p:cNvSpPr>
            <a:spLocks noChangeShapeType="1"/>
          </p:cNvSpPr>
          <p:nvPr/>
        </p:nvSpPr>
        <p:spPr bwMode="auto">
          <a:xfrm flipV="1">
            <a:off x="2817813" y="965200"/>
            <a:ext cx="0" cy="5613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5" name="Line 17"/>
          <p:cNvSpPr>
            <a:spLocks noChangeShapeType="1"/>
          </p:cNvSpPr>
          <p:nvPr/>
        </p:nvSpPr>
        <p:spPr bwMode="auto">
          <a:xfrm flipH="1">
            <a:off x="4573588" y="1801813"/>
            <a:ext cx="1076325" cy="1587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6" name="Text Box 18"/>
          <p:cNvSpPr txBox="1">
            <a:spLocks noChangeArrowheads="1"/>
          </p:cNvSpPr>
          <p:nvPr/>
        </p:nvSpPr>
        <p:spPr bwMode="auto">
          <a:xfrm>
            <a:off x="8776494" y="909638"/>
            <a:ext cx="439737" cy="7778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>
                <a:cs typeface="Times New Roman" pitchFamily="18" charset="0"/>
              </a:rPr>
              <a:t>V</a:t>
            </a:r>
            <a:endParaRPr lang="en-US" sz="1200"/>
          </a:p>
          <a:p>
            <a:pPr algn="ctr"/>
            <a:r>
              <a:rPr lang="en-US" sz="1300" b="1">
                <a:cs typeface="Times New Roman" pitchFamily="18" charset="0"/>
              </a:rPr>
              <a:t>M</a:t>
            </a:r>
            <a:endParaRPr lang="en-US" sz="1200"/>
          </a:p>
          <a:p>
            <a:pPr algn="ctr"/>
            <a:r>
              <a:rPr lang="en-US" sz="1300" b="1">
                <a:cs typeface="Times New Roman" pitchFamily="18" charset="0"/>
              </a:rPr>
              <a:t>E</a:t>
            </a:r>
            <a:endParaRPr lang="en-US"/>
          </a:p>
        </p:txBody>
      </p:sp>
      <p:sp>
        <p:nvSpPr>
          <p:cNvPr id="155667" name="Line 19"/>
          <p:cNvSpPr>
            <a:spLocks noChangeShapeType="1"/>
          </p:cNvSpPr>
          <p:nvPr/>
        </p:nvSpPr>
        <p:spPr bwMode="auto">
          <a:xfrm flipV="1">
            <a:off x="8355013" y="1739900"/>
            <a:ext cx="1393825" cy="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68" name="Line 20"/>
          <p:cNvSpPr>
            <a:spLocks noChangeShapeType="1"/>
          </p:cNvSpPr>
          <p:nvPr/>
        </p:nvSpPr>
        <p:spPr bwMode="auto">
          <a:xfrm>
            <a:off x="4573588" y="6338888"/>
            <a:ext cx="3514725" cy="317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5669" name="Line 21"/>
          <p:cNvSpPr>
            <a:spLocks noChangeShapeType="1"/>
          </p:cNvSpPr>
          <p:nvPr/>
        </p:nvSpPr>
        <p:spPr bwMode="auto">
          <a:xfrm flipH="1">
            <a:off x="7548563" y="6234113"/>
            <a:ext cx="271462" cy="238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70" name="Line 22"/>
          <p:cNvSpPr>
            <a:spLocks noChangeShapeType="1"/>
          </p:cNvSpPr>
          <p:nvPr/>
        </p:nvSpPr>
        <p:spPr bwMode="auto">
          <a:xfrm flipV="1">
            <a:off x="6737350" y="6338888"/>
            <a:ext cx="2992438" cy="4762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71" name="Text Box 23"/>
          <p:cNvSpPr txBox="1">
            <a:spLocks noChangeArrowheads="1"/>
          </p:cNvSpPr>
          <p:nvPr/>
        </p:nvSpPr>
        <p:spPr bwMode="auto">
          <a:xfrm>
            <a:off x="7280275" y="5942013"/>
            <a:ext cx="17160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>
                <a:cs typeface="Times New Roman" pitchFamily="18" charset="0"/>
              </a:rPr>
              <a:t>each 165 pins FIO</a:t>
            </a:r>
            <a:endParaRPr lang="en-US"/>
          </a:p>
        </p:txBody>
      </p:sp>
      <p:sp>
        <p:nvSpPr>
          <p:cNvPr id="155672" name="Line 24"/>
          <p:cNvSpPr>
            <a:spLocks noChangeShapeType="1"/>
          </p:cNvSpPr>
          <p:nvPr/>
        </p:nvSpPr>
        <p:spPr bwMode="auto">
          <a:xfrm>
            <a:off x="7088188" y="5862638"/>
            <a:ext cx="1135062" cy="15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73" name="Line 25"/>
          <p:cNvSpPr>
            <a:spLocks noChangeShapeType="1"/>
          </p:cNvSpPr>
          <p:nvPr/>
        </p:nvSpPr>
        <p:spPr bwMode="auto">
          <a:xfrm flipH="1">
            <a:off x="7086600" y="4270375"/>
            <a:ext cx="1588" cy="16208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74" name="Line 26"/>
          <p:cNvSpPr>
            <a:spLocks noChangeShapeType="1"/>
          </p:cNvSpPr>
          <p:nvPr/>
        </p:nvSpPr>
        <p:spPr bwMode="auto">
          <a:xfrm flipH="1">
            <a:off x="7954963" y="5862638"/>
            <a:ext cx="1789112" cy="15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5675" name="Text Box 27"/>
          <p:cNvSpPr txBox="1">
            <a:spLocks noChangeArrowheads="1"/>
          </p:cNvSpPr>
          <p:nvPr/>
        </p:nvSpPr>
        <p:spPr bwMode="auto">
          <a:xfrm>
            <a:off x="5765800" y="5762625"/>
            <a:ext cx="162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r>
              <a:rPr lang="en-US" sz="1300">
                <a:cs typeface="Times New Roman" pitchFamily="18" charset="0"/>
              </a:rPr>
              <a:t>60 bit @ 80Mb/s</a:t>
            </a:r>
            <a:endParaRPr lang="en-US"/>
          </a:p>
        </p:txBody>
      </p:sp>
      <p:sp>
        <p:nvSpPr>
          <p:cNvPr id="155676" name="Line 28"/>
          <p:cNvSpPr>
            <a:spLocks noChangeShapeType="1"/>
          </p:cNvSpPr>
          <p:nvPr/>
        </p:nvSpPr>
        <p:spPr bwMode="auto">
          <a:xfrm flipV="1">
            <a:off x="7008813" y="2279650"/>
            <a:ext cx="266700" cy="2397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77" name="Text Box 29"/>
          <p:cNvSpPr txBox="1">
            <a:spLocks noChangeArrowheads="1"/>
          </p:cNvSpPr>
          <p:nvPr/>
        </p:nvSpPr>
        <p:spPr bwMode="auto">
          <a:xfrm>
            <a:off x="5943601" y="1338262"/>
            <a:ext cx="852487" cy="66198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endParaRPr lang="en-US" sz="1300" b="1" dirty="0">
              <a:solidFill>
                <a:srgbClr val="FFCC00"/>
              </a:solidFill>
              <a:cs typeface="Times New Roman" pitchFamily="18" charset="0"/>
            </a:endParaRPr>
          </a:p>
          <a:p>
            <a:pPr algn="ctr"/>
            <a:r>
              <a:rPr lang="en-US" sz="1300" b="1" dirty="0" err="1">
                <a:solidFill>
                  <a:srgbClr val="FFCC00"/>
                </a:solidFill>
                <a:cs typeface="Times New Roman" pitchFamily="18" charset="0"/>
              </a:rPr>
              <a:t>TTCdec</a:t>
            </a:r>
            <a:endParaRPr lang="en-US" dirty="0"/>
          </a:p>
        </p:txBody>
      </p:sp>
      <p:sp>
        <p:nvSpPr>
          <p:cNvPr id="155680" name="Text Box 32"/>
          <p:cNvSpPr txBox="1">
            <a:spLocks noChangeArrowheads="1"/>
          </p:cNvSpPr>
          <p:nvPr/>
        </p:nvSpPr>
        <p:spPr bwMode="auto">
          <a:xfrm>
            <a:off x="7986713" y="4206875"/>
            <a:ext cx="811212" cy="47783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>
                <a:solidFill>
                  <a:srgbClr val="FFCC00"/>
                </a:solidFill>
                <a:cs typeface="Times New Roman" pitchFamily="18" charset="0"/>
              </a:rPr>
              <a:t>CAN</a:t>
            </a:r>
            <a:endParaRPr lang="en-US"/>
          </a:p>
        </p:txBody>
      </p:sp>
      <p:sp>
        <p:nvSpPr>
          <p:cNvPr id="155681" name="Text Box 33"/>
          <p:cNvSpPr txBox="1">
            <a:spLocks noChangeArrowheads="1"/>
          </p:cNvSpPr>
          <p:nvPr/>
        </p:nvSpPr>
        <p:spPr bwMode="auto">
          <a:xfrm>
            <a:off x="8151813" y="79204"/>
            <a:ext cx="1292224" cy="66198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 dirty="0">
                <a:solidFill>
                  <a:srgbClr val="FFCC00"/>
                </a:solidFill>
                <a:cs typeface="Times New Roman" pitchFamily="18" charset="0"/>
              </a:rPr>
              <a:t>System</a:t>
            </a:r>
            <a:endParaRPr lang="en-US" sz="1200" dirty="0"/>
          </a:p>
          <a:p>
            <a:pPr algn="ctr"/>
            <a:r>
              <a:rPr lang="en-US" sz="1300" b="1" dirty="0">
                <a:solidFill>
                  <a:srgbClr val="FFCC00"/>
                </a:solidFill>
                <a:cs typeface="Times New Roman" pitchFamily="18" charset="0"/>
              </a:rPr>
              <a:t>ACE</a:t>
            </a:r>
            <a:endParaRPr lang="en-US" dirty="0"/>
          </a:p>
        </p:txBody>
      </p:sp>
      <p:sp>
        <p:nvSpPr>
          <p:cNvPr id="155682" name="Line 34"/>
          <p:cNvSpPr>
            <a:spLocks noChangeShapeType="1"/>
          </p:cNvSpPr>
          <p:nvPr/>
        </p:nvSpPr>
        <p:spPr bwMode="auto">
          <a:xfrm flipH="1">
            <a:off x="6084888" y="815974"/>
            <a:ext cx="0" cy="536575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84" name="Line 36"/>
          <p:cNvSpPr>
            <a:spLocks noChangeShapeType="1"/>
          </p:cNvSpPr>
          <p:nvPr/>
        </p:nvSpPr>
        <p:spPr bwMode="auto">
          <a:xfrm flipH="1">
            <a:off x="5595938" y="815974"/>
            <a:ext cx="1587" cy="598487"/>
          </a:xfrm>
          <a:prstGeom prst="line">
            <a:avLst/>
          </a:prstGeom>
          <a:noFill/>
          <a:ln w="22225">
            <a:solidFill>
              <a:srgbClr val="9933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GB"/>
          </a:p>
        </p:txBody>
      </p:sp>
      <p:sp>
        <p:nvSpPr>
          <p:cNvPr id="155686" name="Line 38"/>
          <p:cNvSpPr>
            <a:spLocks noChangeShapeType="1"/>
          </p:cNvSpPr>
          <p:nvPr/>
        </p:nvSpPr>
        <p:spPr bwMode="auto">
          <a:xfrm>
            <a:off x="8355013" y="1268413"/>
            <a:ext cx="4429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87" name="Line 39"/>
          <p:cNvSpPr>
            <a:spLocks noChangeShapeType="1"/>
          </p:cNvSpPr>
          <p:nvPr/>
        </p:nvSpPr>
        <p:spPr bwMode="auto">
          <a:xfrm flipV="1">
            <a:off x="9216231" y="1266826"/>
            <a:ext cx="509588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88" name="Line 40"/>
          <p:cNvSpPr>
            <a:spLocks noChangeShapeType="1"/>
          </p:cNvSpPr>
          <p:nvPr/>
        </p:nvSpPr>
        <p:spPr bwMode="auto">
          <a:xfrm>
            <a:off x="8797925" y="4430713"/>
            <a:ext cx="9461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89" name="Line 41"/>
          <p:cNvSpPr>
            <a:spLocks noChangeShapeType="1"/>
          </p:cNvSpPr>
          <p:nvPr/>
        </p:nvSpPr>
        <p:spPr bwMode="auto">
          <a:xfrm flipV="1">
            <a:off x="7748588" y="1739900"/>
            <a:ext cx="0" cy="65087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0" name="Text Box 42"/>
          <p:cNvSpPr txBox="1">
            <a:spLocks noChangeArrowheads="1"/>
          </p:cNvSpPr>
          <p:nvPr/>
        </p:nvSpPr>
        <p:spPr bwMode="auto">
          <a:xfrm>
            <a:off x="5838825" y="2066925"/>
            <a:ext cx="20288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>
                <a:cs typeface="Times New Roman" pitchFamily="18" charset="0"/>
              </a:rPr>
              <a:t>3 x 40 bit @ 40 Mb/s</a:t>
            </a:r>
            <a:endParaRPr lang="en-US"/>
          </a:p>
        </p:txBody>
      </p:sp>
      <p:sp>
        <p:nvSpPr>
          <p:cNvPr id="155691" name="Line 43"/>
          <p:cNvSpPr>
            <a:spLocks noChangeShapeType="1"/>
          </p:cNvSpPr>
          <p:nvPr/>
        </p:nvSpPr>
        <p:spPr bwMode="auto">
          <a:xfrm flipV="1">
            <a:off x="4573588" y="3830638"/>
            <a:ext cx="406400" cy="1587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2" name="Line 44"/>
          <p:cNvSpPr>
            <a:spLocks noChangeShapeType="1"/>
          </p:cNvSpPr>
          <p:nvPr/>
        </p:nvSpPr>
        <p:spPr bwMode="auto">
          <a:xfrm flipV="1">
            <a:off x="4573588" y="5265738"/>
            <a:ext cx="406400" cy="1587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3" name="Line 45"/>
          <p:cNvSpPr>
            <a:spLocks noChangeShapeType="1"/>
          </p:cNvSpPr>
          <p:nvPr/>
        </p:nvSpPr>
        <p:spPr bwMode="auto">
          <a:xfrm flipV="1">
            <a:off x="4979988" y="2400300"/>
            <a:ext cx="0" cy="2865438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4" name="Line 46"/>
          <p:cNvSpPr>
            <a:spLocks noChangeShapeType="1"/>
          </p:cNvSpPr>
          <p:nvPr/>
        </p:nvSpPr>
        <p:spPr bwMode="auto">
          <a:xfrm flipV="1">
            <a:off x="4721225" y="2006600"/>
            <a:ext cx="3175" cy="434657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5" name="Line 47"/>
          <p:cNvSpPr>
            <a:spLocks noChangeShapeType="1"/>
          </p:cNvSpPr>
          <p:nvPr/>
        </p:nvSpPr>
        <p:spPr bwMode="auto">
          <a:xfrm flipH="1">
            <a:off x="5545138" y="4398963"/>
            <a:ext cx="1395412" cy="168910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6" name="Line 48"/>
          <p:cNvSpPr>
            <a:spLocks noChangeShapeType="1"/>
          </p:cNvSpPr>
          <p:nvPr/>
        </p:nvSpPr>
        <p:spPr bwMode="auto">
          <a:xfrm flipH="1">
            <a:off x="5619750" y="4140200"/>
            <a:ext cx="1247775" cy="388938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7" name="Line 49"/>
          <p:cNvSpPr>
            <a:spLocks noChangeShapeType="1"/>
          </p:cNvSpPr>
          <p:nvPr/>
        </p:nvSpPr>
        <p:spPr bwMode="auto">
          <a:xfrm flipH="1" flipV="1">
            <a:off x="5619750" y="3232150"/>
            <a:ext cx="1247775" cy="7159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8" name="Line 50"/>
          <p:cNvSpPr>
            <a:spLocks noChangeShapeType="1"/>
          </p:cNvSpPr>
          <p:nvPr/>
        </p:nvSpPr>
        <p:spPr bwMode="auto">
          <a:xfrm>
            <a:off x="5619750" y="1806575"/>
            <a:ext cx="1320800" cy="1944688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699" name="Line 51"/>
          <p:cNvSpPr>
            <a:spLocks noChangeShapeType="1"/>
          </p:cNvSpPr>
          <p:nvPr/>
        </p:nvSpPr>
        <p:spPr bwMode="auto">
          <a:xfrm>
            <a:off x="5838825" y="5568950"/>
            <a:ext cx="136525" cy="238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0" name="Line 52"/>
          <p:cNvSpPr>
            <a:spLocks noChangeShapeType="1"/>
          </p:cNvSpPr>
          <p:nvPr/>
        </p:nvSpPr>
        <p:spPr bwMode="auto">
          <a:xfrm flipH="1" flipV="1">
            <a:off x="2817813" y="965200"/>
            <a:ext cx="271462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1" name="Line 53"/>
          <p:cNvSpPr>
            <a:spLocks noChangeShapeType="1"/>
          </p:cNvSpPr>
          <p:nvPr/>
        </p:nvSpPr>
        <p:spPr bwMode="auto">
          <a:xfrm flipH="1" flipV="1">
            <a:off x="2819400" y="1323975"/>
            <a:ext cx="271463" cy="158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2" name="Line 54"/>
          <p:cNvSpPr>
            <a:spLocks noChangeShapeType="1"/>
          </p:cNvSpPr>
          <p:nvPr/>
        </p:nvSpPr>
        <p:spPr bwMode="auto">
          <a:xfrm flipH="1" flipV="1">
            <a:off x="2817813" y="1681163"/>
            <a:ext cx="271462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3" name="Line 55"/>
          <p:cNvSpPr>
            <a:spLocks noChangeShapeType="1"/>
          </p:cNvSpPr>
          <p:nvPr/>
        </p:nvSpPr>
        <p:spPr bwMode="auto">
          <a:xfrm flipH="1" flipV="1">
            <a:off x="2817813" y="2036763"/>
            <a:ext cx="271462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4" name="Rectangle 56"/>
          <p:cNvSpPr>
            <a:spLocks noChangeArrowheads="1"/>
          </p:cNvSpPr>
          <p:nvPr/>
        </p:nvSpPr>
        <p:spPr bwMode="auto">
          <a:xfrm>
            <a:off x="3089275" y="1565275"/>
            <a:ext cx="542925" cy="2381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5" name="Rectangle 57"/>
          <p:cNvSpPr>
            <a:spLocks noChangeArrowheads="1"/>
          </p:cNvSpPr>
          <p:nvPr/>
        </p:nvSpPr>
        <p:spPr bwMode="auto">
          <a:xfrm>
            <a:off x="3089275" y="1206500"/>
            <a:ext cx="542925" cy="2381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6" name="Rectangle 58"/>
          <p:cNvSpPr>
            <a:spLocks noChangeArrowheads="1"/>
          </p:cNvSpPr>
          <p:nvPr/>
        </p:nvSpPr>
        <p:spPr bwMode="auto">
          <a:xfrm>
            <a:off x="3089275" y="1922463"/>
            <a:ext cx="542925" cy="2381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7" name="Rectangle 59"/>
          <p:cNvSpPr>
            <a:spLocks noChangeArrowheads="1"/>
          </p:cNvSpPr>
          <p:nvPr/>
        </p:nvSpPr>
        <p:spPr bwMode="auto">
          <a:xfrm>
            <a:off x="3089275" y="847725"/>
            <a:ext cx="542925" cy="2381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8" name="Line 60"/>
          <p:cNvSpPr>
            <a:spLocks noChangeShapeType="1"/>
          </p:cNvSpPr>
          <p:nvPr/>
        </p:nvSpPr>
        <p:spPr bwMode="auto">
          <a:xfrm flipH="1" flipV="1">
            <a:off x="2819400" y="966788"/>
            <a:ext cx="269875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09" name="Line 61"/>
          <p:cNvSpPr>
            <a:spLocks noChangeShapeType="1"/>
          </p:cNvSpPr>
          <p:nvPr/>
        </p:nvSpPr>
        <p:spPr bwMode="auto">
          <a:xfrm flipH="1" flipV="1">
            <a:off x="2819400" y="1323975"/>
            <a:ext cx="271463" cy="158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0" name="Line 62"/>
          <p:cNvSpPr>
            <a:spLocks noChangeShapeType="1"/>
          </p:cNvSpPr>
          <p:nvPr/>
        </p:nvSpPr>
        <p:spPr bwMode="auto">
          <a:xfrm flipH="1" flipV="1">
            <a:off x="2819400" y="1681163"/>
            <a:ext cx="271463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1" name="Line 63"/>
          <p:cNvSpPr>
            <a:spLocks noChangeShapeType="1"/>
          </p:cNvSpPr>
          <p:nvPr/>
        </p:nvSpPr>
        <p:spPr bwMode="auto">
          <a:xfrm flipH="1" flipV="1">
            <a:off x="2817813" y="2039938"/>
            <a:ext cx="271462" cy="31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2" name="Line 64"/>
          <p:cNvSpPr>
            <a:spLocks noChangeShapeType="1"/>
          </p:cNvSpPr>
          <p:nvPr/>
        </p:nvSpPr>
        <p:spPr bwMode="auto">
          <a:xfrm flipH="1" flipV="1">
            <a:off x="3632200" y="1323975"/>
            <a:ext cx="404813" cy="1588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3" name="Text Box 65"/>
          <p:cNvSpPr txBox="1">
            <a:spLocks noChangeArrowheads="1"/>
          </p:cNvSpPr>
          <p:nvPr/>
        </p:nvSpPr>
        <p:spPr bwMode="auto">
          <a:xfrm>
            <a:off x="2954338" y="847725"/>
            <a:ext cx="8112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>
                <a:solidFill>
                  <a:srgbClr val="FF0000"/>
                </a:solidFill>
                <a:cs typeface="Times New Roman" pitchFamily="18" charset="0"/>
              </a:rPr>
              <a:t>DES</a:t>
            </a:r>
            <a:endParaRPr lang="en-US"/>
          </a:p>
        </p:txBody>
      </p:sp>
      <p:sp>
        <p:nvSpPr>
          <p:cNvPr id="155714" name="Line 66"/>
          <p:cNvSpPr>
            <a:spLocks noChangeShapeType="1"/>
          </p:cNvSpPr>
          <p:nvPr/>
        </p:nvSpPr>
        <p:spPr bwMode="auto">
          <a:xfrm flipH="1" flipV="1">
            <a:off x="3632200" y="966788"/>
            <a:ext cx="404813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5" name="Line 67"/>
          <p:cNvSpPr>
            <a:spLocks noChangeShapeType="1"/>
          </p:cNvSpPr>
          <p:nvPr/>
        </p:nvSpPr>
        <p:spPr bwMode="auto">
          <a:xfrm flipH="1" flipV="1">
            <a:off x="3633788" y="1682750"/>
            <a:ext cx="404812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6" name="Line 68"/>
          <p:cNvSpPr>
            <a:spLocks noChangeShapeType="1"/>
          </p:cNvSpPr>
          <p:nvPr/>
        </p:nvSpPr>
        <p:spPr bwMode="auto">
          <a:xfrm flipH="1" flipV="1">
            <a:off x="3633788" y="2043113"/>
            <a:ext cx="404812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7" name="Line 69"/>
          <p:cNvSpPr>
            <a:spLocks noChangeShapeType="1"/>
          </p:cNvSpPr>
          <p:nvPr/>
        </p:nvSpPr>
        <p:spPr bwMode="auto">
          <a:xfrm flipH="1" flipV="1">
            <a:off x="2817813" y="3830638"/>
            <a:ext cx="271462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8" name="Line 70"/>
          <p:cNvSpPr>
            <a:spLocks noChangeShapeType="1"/>
          </p:cNvSpPr>
          <p:nvPr/>
        </p:nvSpPr>
        <p:spPr bwMode="auto">
          <a:xfrm flipH="1" flipV="1">
            <a:off x="2819400" y="4189413"/>
            <a:ext cx="271463" cy="31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19" name="Line 71"/>
          <p:cNvSpPr>
            <a:spLocks noChangeShapeType="1"/>
          </p:cNvSpPr>
          <p:nvPr/>
        </p:nvSpPr>
        <p:spPr bwMode="auto">
          <a:xfrm flipH="1" flipV="1">
            <a:off x="2817813" y="4546600"/>
            <a:ext cx="271462" cy="476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0" name="Line 72"/>
          <p:cNvSpPr>
            <a:spLocks noChangeShapeType="1"/>
          </p:cNvSpPr>
          <p:nvPr/>
        </p:nvSpPr>
        <p:spPr bwMode="auto">
          <a:xfrm flipH="1" flipV="1">
            <a:off x="2817813" y="4902200"/>
            <a:ext cx="271462" cy="31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1" name="Rectangle 73"/>
          <p:cNvSpPr>
            <a:spLocks noChangeArrowheads="1"/>
          </p:cNvSpPr>
          <p:nvPr/>
        </p:nvSpPr>
        <p:spPr bwMode="auto">
          <a:xfrm>
            <a:off x="2954338" y="3714750"/>
            <a:ext cx="10795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2" name="Rectangle 74"/>
          <p:cNvSpPr>
            <a:spLocks noChangeArrowheads="1"/>
          </p:cNvSpPr>
          <p:nvPr/>
        </p:nvSpPr>
        <p:spPr bwMode="auto">
          <a:xfrm>
            <a:off x="3089275" y="4430713"/>
            <a:ext cx="542925" cy="2381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3" name="Rectangle 75"/>
          <p:cNvSpPr>
            <a:spLocks noChangeArrowheads="1"/>
          </p:cNvSpPr>
          <p:nvPr/>
        </p:nvSpPr>
        <p:spPr bwMode="auto">
          <a:xfrm>
            <a:off x="3089275" y="4073525"/>
            <a:ext cx="542925" cy="2381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4" name="Rectangle 76"/>
          <p:cNvSpPr>
            <a:spLocks noChangeArrowheads="1"/>
          </p:cNvSpPr>
          <p:nvPr/>
        </p:nvSpPr>
        <p:spPr bwMode="auto">
          <a:xfrm>
            <a:off x="3089275" y="4789488"/>
            <a:ext cx="542925" cy="2365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5" name="Rectangle 77"/>
          <p:cNvSpPr>
            <a:spLocks noChangeArrowheads="1"/>
          </p:cNvSpPr>
          <p:nvPr/>
        </p:nvSpPr>
        <p:spPr bwMode="auto">
          <a:xfrm>
            <a:off x="3089275" y="3714750"/>
            <a:ext cx="542925" cy="2381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6" name="Line 78"/>
          <p:cNvSpPr>
            <a:spLocks noChangeShapeType="1"/>
          </p:cNvSpPr>
          <p:nvPr/>
        </p:nvSpPr>
        <p:spPr bwMode="auto">
          <a:xfrm flipH="1" flipV="1">
            <a:off x="2819400" y="3832225"/>
            <a:ext cx="269875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7" name="Line 79"/>
          <p:cNvSpPr>
            <a:spLocks noChangeShapeType="1"/>
          </p:cNvSpPr>
          <p:nvPr/>
        </p:nvSpPr>
        <p:spPr bwMode="auto">
          <a:xfrm flipH="1" flipV="1">
            <a:off x="2819400" y="4192588"/>
            <a:ext cx="271463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8" name="Line 80"/>
          <p:cNvSpPr>
            <a:spLocks noChangeShapeType="1"/>
          </p:cNvSpPr>
          <p:nvPr/>
        </p:nvSpPr>
        <p:spPr bwMode="auto">
          <a:xfrm flipH="1" flipV="1">
            <a:off x="2819400" y="4546600"/>
            <a:ext cx="271463" cy="31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29" name="Line 81"/>
          <p:cNvSpPr>
            <a:spLocks noChangeShapeType="1"/>
          </p:cNvSpPr>
          <p:nvPr/>
        </p:nvSpPr>
        <p:spPr bwMode="auto">
          <a:xfrm flipH="1" flipV="1">
            <a:off x="2817813" y="4906963"/>
            <a:ext cx="271462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0" name="Line 82"/>
          <p:cNvSpPr>
            <a:spLocks noChangeShapeType="1"/>
          </p:cNvSpPr>
          <p:nvPr/>
        </p:nvSpPr>
        <p:spPr bwMode="auto">
          <a:xfrm flipH="1" flipV="1">
            <a:off x="3632200" y="4192588"/>
            <a:ext cx="404813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1" name="Text Box 83"/>
          <p:cNvSpPr txBox="1">
            <a:spLocks noChangeArrowheads="1"/>
          </p:cNvSpPr>
          <p:nvPr/>
        </p:nvSpPr>
        <p:spPr bwMode="auto">
          <a:xfrm>
            <a:off x="2954338" y="3714750"/>
            <a:ext cx="811212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>
                <a:solidFill>
                  <a:srgbClr val="FF0000"/>
                </a:solidFill>
                <a:cs typeface="Times New Roman" pitchFamily="18" charset="0"/>
              </a:rPr>
              <a:t>DES</a:t>
            </a:r>
            <a:endParaRPr lang="en-US"/>
          </a:p>
        </p:txBody>
      </p:sp>
      <p:sp>
        <p:nvSpPr>
          <p:cNvPr id="155732" name="Line 84"/>
          <p:cNvSpPr>
            <a:spLocks noChangeShapeType="1"/>
          </p:cNvSpPr>
          <p:nvPr/>
        </p:nvSpPr>
        <p:spPr bwMode="auto">
          <a:xfrm flipH="1" flipV="1">
            <a:off x="3632200" y="3832225"/>
            <a:ext cx="404813" cy="4763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3" name="Line 85"/>
          <p:cNvSpPr>
            <a:spLocks noChangeShapeType="1"/>
          </p:cNvSpPr>
          <p:nvPr/>
        </p:nvSpPr>
        <p:spPr bwMode="auto">
          <a:xfrm flipH="1" flipV="1">
            <a:off x="3633788" y="4549775"/>
            <a:ext cx="404812" cy="1588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4" name="Line 86"/>
          <p:cNvSpPr>
            <a:spLocks noChangeShapeType="1"/>
          </p:cNvSpPr>
          <p:nvPr/>
        </p:nvSpPr>
        <p:spPr bwMode="auto">
          <a:xfrm flipH="1" flipV="1">
            <a:off x="3633788" y="4908550"/>
            <a:ext cx="404812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5" name="Line 87"/>
          <p:cNvSpPr>
            <a:spLocks noChangeShapeType="1"/>
          </p:cNvSpPr>
          <p:nvPr/>
        </p:nvSpPr>
        <p:spPr bwMode="auto">
          <a:xfrm flipV="1">
            <a:off x="4565650" y="3487738"/>
            <a:ext cx="1651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6" name="Line 88"/>
          <p:cNvSpPr>
            <a:spLocks noChangeShapeType="1"/>
          </p:cNvSpPr>
          <p:nvPr/>
        </p:nvSpPr>
        <p:spPr bwMode="auto">
          <a:xfrm flipH="1" flipV="1">
            <a:off x="2817813" y="2397125"/>
            <a:ext cx="271462" cy="31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7" name="Line 89"/>
          <p:cNvSpPr>
            <a:spLocks noChangeShapeType="1"/>
          </p:cNvSpPr>
          <p:nvPr/>
        </p:nvSpPr>
        <p:spPr bwMode="auto">
          <a:xfrm flipH="1" flipV="1">
            <a:off x="2819400" y="2757488"/>
            <a:ext cx="271463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8" name="Line 90"/>
          <p:cNvSpPr>
            <a:spLocks noChangeShapeType="1"/>
          </p:cNvSpPr>
          <p:nvPr/>
        </p:nvSpPr>
        <p:spPr bwMode="auto">
          <a:xfrm flipH="1" flipV="1">
            <a:off x="2817813" y="3116263"/>
            <a:ext cx="271462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39" name="Line 91"/>
          <p:cNvSpPr>
            <a:spLocks noChangeShapeType="1"/>
          </p:cNvSpPr>
          <p:nvPr/>
        </p:nvSpPr>
        <p:spPr bwMode="auto">
          <a:xfrm flipH="1" flipV="1">
            <a:off x="2817813" y="3468688"/>
            <a:ext cx="271462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0" name="Rectangle 92"/>
          <p:cNvSpPr>
            <a:spLocks noChangeArrowheads="1"/>
          </p:cNvSpPr>
          <p:nvPr/>
        </p:nvSpPr>
        <p:spPr bwMode="auto">
          <a:xfrm>
            <a:off x="2954338" y="2279650"/>
            <a:ext cx="1079500" cy="13144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1" name="Rectangle 93"/>
          <p:cNvSpPr>
            <a:spLocks noChangeArrowheads="1"/>
          </p:cNvSpPr>
          <p:nvPr/>
        </p:nvSpPr>
        <p:spPr bwMode="auto">
          <a:xfrm>
            <a:off x="3089275" y="2997200"/>
            <a:ext cx="542925" cy="2381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2" name="Rectangle 94"/>
          <p:cNvSpPr>
            <a:spLocks noChangeArrowheads="1"/>
          </p:cNvSpPr>
          <p:nvPr/>
        </p:nvSpPr>
        <p:spPr bwMode="auto">
          <a:xfrm>
            <a:off x="3089275" y="2638425"/>
            <a:ext cx="542925" cy="239713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3" name="Rectangle 95"/>
          <p:cNvSpPr>
            <a:spLocks noChangeArrowheads="1"/>
          </p:cNvSpPr>
          <p:nvPr/>
        </p:nvSpPr>
        <p:spPr bwMode="auto">
          <a:xfrm>
            <a:off x="3089275" y="3354388"/>
            <a:ext cx="542925" cy="2397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4" name="Rectangle 96"/>
          <p:cNvSpPr>
            <a:spLocks noChangeArrowheads="1"/>
          </p:cNvSpPr>
          <p:nvPr/>
        </p:nvSpPr>
        <p:spPr bwMode="auto">
          <a:xfrm>
            <a:off x="3089275" y="2279650"/>
            <a:ext cx="542925" cy="239713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5" name="Line 97"/>
          <p:cNvSpPr>
            <a:spLocks noChangeShapeType="1"/>
          </p:cNvSpPr>
          <p:nvPr/>
        </p:nvSpPr>
        <p:spPr bwMode="auto">
          <a:xfrm flipH="1" flipV="1">
            <a:off x="2819400" y="2400300"/>
            <a:ext cx="269875" cy="158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6" name="Line 98"/>
          <p:cNvSpPr>
            <a:spLocks noChangeShapeType="1"/>
          </p:cNvSpPr>
          <p:nvPr/>
        </p:nvSpPr>
        <p:spPr bwMode="auto">
          <a:xfrm flipH="1" flipV="1">
            <a:off x="2819400" y="2759075"/>
            <a:ext cx="271463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7" name="Line 99"/>
          <p:cNvSpPr>
            <a:spLocks noChangeShapeType="1"/>
          </p:cNvSpPr>
          <p:nvPr/>
        </p:nvSpPr>
        <p:spPr bwMode="auto">
          <a:xfrm flipH="1" flipV="1">
            <a:off x="2819400" y="3116263"/>
            <a:ext cx="271463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8" name="Line 100"/>
          <p:cNvSpPr>
            <a:spLocks noChangeShapeType="1"/>
          </p:cNvSpPr>
          <p:nvPr/>
        </p:nvSpPr>
        <p:spPr bwMode="auto">
          <a:xfrm flipH="1" flipV="1">
            <a:off x="2817813" y="3475038"/>
            <a:ext cx="271462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49" name="Line 101"/>
          <p:cNvSpPr>
            <a:spLocks noChangeShapeType="1"/>
          </p:cNvSpPr>
          <p:nvPr/>
        </p:nvSpPr>
        <p:spPr bwMode="auto">
          <a:xfrm flipH="1" flipV="1">
            <a:off x="3632200" y="2759075"/>
            <a:ext cx="404813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0" name="Text Box 102"/>
          <p:cNvSpPr txBox="1">
            <a:spLocks noChangeArrowheads="1"/>
          </p:cNvSpPr>
          <p:nvPr/>
        </p:nvSpPr>
        <p:spPr bwMode="auto">
          <a:xfrm>
            <a:off x="2954338" y="2279650"/>
            <a:ext cx="81121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>
                <a:solidFill>
                  <a:srgbClr val="FF0000"/>
                </a:solidFill>
                <a:cs typeface="Times New Roman" pitchFamily="18" charset="0"/>
              </a:rPr>
              <a:t>DES</a:t>
            </a:r>
            <a:endParaRPr lang="en-US"/>
          </a:p>
        </p:txBody>
      </p:sp>
      <p:sp>
        <p:nvSpPr>
          <p:cNvPr id="155751" name="Line 103"/>
          <p:cNvSpPr>
            <a:spLocks noChangeShapeType="1"/>
          </p:cNvSpPr>
          <p:nvPr/>
        </p:nvSpPr>
        <p:spPr bwMode="auto">
          <a:xfrm flipH="1" flipV="1">
            <a:off x="3632200" y="2401888"/>
            <a:ext cx="404813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2" name="Line 104"/>
          <p:cNvSpPr>
            <a:spLocks noChangeShapeType="1"/>
          </p:cNvSpPr>
          <p:nvPr/>
        </p:nvSpPr>
        <p:spPr bwMode="auto">
          <a:xfrm flipH="1" flipV="1">
            <a:off x="3633788" y="3116263"/>
            <a:ext cx="404812" cy="1587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3" name="Line 105"/>
          <p:cNvSpPr>
            <a:spLocks noChangeShapeType="1"/>
          </p:cNvSpPr>
          <p:nvPr/>
        </p:nvSpPr>
        <p:spPr bwMode="auto">
          <a:xfrm flipH="1" flipV="1">
            <a:off x="3633788" y="3475038"/>
            <a:ext cx="404812" cy="1587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4" name="Line 106"/>
          <p:cNvSpPr>
            <a:spLocks noChangeShapeType="1"/>
          </p:cNvSpPr>
          <p:nvPr/>
        </p:nvSpPr>
        <p:spPr bwMode="auto">
          <a:xfrm flipH="1" flipV="1">
            <a:off x="2817813" y="5265738"/>
            <a:ext cx="271462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5" name="Line 107"/>
          <p:cNvSpPr>
            <a:spLocks noChangeShapeType="1"/>
          </p:cNvSpPr>
          <p:nvPr/>
        </p:nvSpPr>
        <p:spPr bwMode="auto">
          <a:xfrm flipH="1" flipV="1">
            <a:off x="2819400" y="5622925"/>
            <a:ext cx="271463" cy="1588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6" name="Line 108"/>
          <p:cNvSpPr>
            <a:spLocks noChangeShapeType="1"/>
          </p:cNvSpPr>
          <p:nvPr/>
        </p:nvSpPr>
        <p:spPr bwMode="auto">
          <a:xfrm flipH="1" flipV="1">
            <a:off x="2817813" y="5980113"/>
            <a:ext cx="271462" cy="31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7" name="Rectangle 109"/>
          <p:cNvSpPr>
            <a:spLocks noChangeArrowheads="1"/>
          </p:cNvSpPr>
          <p:nvPr/>
        </p:nvSpPr>
        <p:spPr bwMode="auto">
          <a:xfrm>
            <a:off x="4033838" y="5145088"/>
            <a:ext cx="541337" cy="1309687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8" name="Line 110"/>
          <p:cNvSpPr>
            <a:spLocks noChangeShapeType="1"/>
          </p:cNvSpPr>
          <p:nvPr/>
        </p:nvSpPr>
        <p:spPr bwMode="auto">
          <a:xfrm flipH="1" flipV="1">
            <a:off x="2817813" y="6334125"/>
            <a:ext cx="271462" cy="31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59" name="Rectangle 111"/>
          <p:cNvSpPr>
            <a:spLocks noChangeArrowheads="1"/>
          </p:cNvSpPr>
          <p:nvPr/>
        </p:nvSpPr>
        <p:spPr bwMode="auto">
          <a:xfrm>
            <a:off x="2954338" y="5145088"/>
            <a:ext cx="1079500" cy="13128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0" name="Rectangle 112"/>
          <p:cNvSpPr>
            <a:spLocks noChangeArrowheads="1"/>
          </p:cNvSpPr>
          <p:nvPr/>
        </p:nvSpPr>
        <p:spPr bwMode="auto">
          <a:xfrm>
            <a:off x="3089275" y="5864225"/>
            <a:ext cx="542925" cy="2365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1" name="Rectangle 113"/>
          <p:cNvSpPr>
            <a:spLocks noChangeArrowheads="1"/>
          </p:cNvSpPr>
          <p:nvPr/>
        </p:nvSpPr>
        <p:spPr bwMode="auto">
          <a:xfrm>
            <a:off x="3089275" y="5503863"/>
            <a:ext cx="542925" cy="2413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2" name="Rectangle 114"/>
          <p:cNvSpPr>
            <a:spLocks noChangeArrowheads="1"/>
          </p:cNvSpPr>
          <p:nvPr/>
        </p:nvSpPr>
        <p:spPr bwMode="auto">
          <a:xfrm>
            <a:off x="3089275" y="6221413"/>
            <a:ext cx="542925" cy="2365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3" name="Rectangle 115"/>
          <p:cNvSpPr>
            <a:spLocks noChangeArrowheads="1"/>
          </p:cNvSpPr>
          <p:nvPr/>
        </p:nvSpPr>
        <p:spPr bwMode="auto">
          <a:xfrm>
            <a:off x="3089275" y="5145088"/>
            <a:ext cx="542925" cy="2413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4" name="Line 116"/>
          <p:cNvSpPr>
            <a:spLocks noChangeShapeType="1"/>
          </p:cNvSpPr>
          <p:nvPr/>
        </p:nvSpPr>
        <p:spPr bwMode="auto">
          <a:xfrm flipH="1" flipV="1">
            <a:off x="2819400" y="5265738"/>
            <a:ext cx="269875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5" name="Line 117"/>
          <p:cNvSpPr>
            <a:spLocks noChangeShapeType="1"/>
          </p:cNvSpPr>
          <p:nvPr/>
        </p:nvSpPr>
        <p:spPr bwMode="auto">
          <a:xfrm flipH="1" flipV="1">
            <a:off x="2819400" y="5624513"/>
            <a:ext cx="271463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6" name="Line 118"/>
          <p:cNvSpPr>
            <a:spLocks noChangeShapeType="1"/>
          </p:cNvSpPr>
          <p:nvPr/>
        </p:nvSpPr>
        <p:spPr bwMode="auto">
          <a:xfrm flipH="1" flipV="1">
            <a:off x="2819400" y="5980113"/>
            <a:ext cx="271463" cy="1587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7" name="Line 119"/>
          <p:cNvSpPr>
            <a:spLocks noChangeShapeType="1"/>
          </p:cNvSpPr>
          <p:nvPr/>
        </p:nvSpPr>
        <p:spPr bwMode="auto">
          <a:xfrm flipH="1" flipV="1">
            <a:off x="2817813" y="6338888"/>
            <a:ext cx="271462" cy="317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8" name="Line 120"/>
          <p:cNvSpPr>
            <a:spLocks noChangeShapeType="1"/>
          </p:cNvSpPr>
          <p:nvPr/>
        </p:nvSpPr>
        <p:spPr bwMode="auto">
          <a:xfrm flipH="1" flipV="1">
            <a:off x="3632200" y="5624513"/>
            <a:ext cx="404813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69" name="Text Box 121"/>
          <p:cNvSpPr txBox="1">
            <a:spLocks noChangeArrowheads="1"/>
          </p:cNvSpPr>
          <p:nvPr/>
        </p:nvSpPr>
        <p:spPr bwMode="auto">
          <a:xfrm>
            <a:off x="2954338" y="5145088"/>
            <a:ext cx="8112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>
                <a:solidFill>
                  <a:srgbClr val="FF0000"/>
                </a:solidFill>
                <a:cs typeface="Times New Roman" pitchFamily="18" charset="0"/>
              </a:rPr>
              <a:t>DES</a:t>
            </a:r>
            <a:endParaRPr lang="en-US"/>
          </a:p>
        </p:txBody>
      </p:sp>
      <p:sp>
        <p:nvSpPr>
          <p:cNvPr id="155770" name="Line 122"/>
          <p:cNvSpPr>
            <a:spLocks noChangeShapeType="1"/>
          </p:cNvSpPr>
          <p:nvPr/>
        </p:nvSpPr>
        <p:spPr bwMode="auto">
          <a:xfrm flipH="1" flipV="1">
            <a:off x="3632200" y="5265738"/>
            <a:ext cx="404813" cy="1587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71" name="Line 123"/>
          <p:cNvSpPr>
            <a:spLocks noChangeShapeType="1"/>
          </p:cNvSpPr>
          <p:nvPr/>
        </p:nvSpPr>
        <p:spPr bwMode="auto">
          <a:xfrm flipH="1" flipV="1">
            <a:off x="3633788" y="5981700"/>
            <a:ext cx="404812" cy="1588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72" name="Line 124"/>
          <p:cNvSpPr>
            <a:spLocks noChangeShapeType="1"/>
          </p:cNvSpPr>
          <p:nvPr/>
        </p:nvSpPr>
        <p:spPr bwMode="auto">
          <a:xfrm flipH="1" flipV="1">
            <a:off x="3633788" y="6342063"/>
            <a:ext cx="404812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73" name="Text Box 125"/>
          <p:cNvSpPr txBox="1">
            <a:spLocks noChangeArrowheads="1"/>
          </p:cNvSpPr>
          <p:nvPr/>
        </p:nvSpPr>
        <p:spPr bwMode="auto">
          <a:xfrm>
            <a:off x="3895725" y="5265738"/>
            <a:ext cx="814388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Input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2 B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1 A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0 V</a:t>
            </a:r>
            <a:endParaRPr lang="en-US" sz="1200"/>
          </a:p>
        </p:txBody>
      </p:sp>
      <p:sp>
        <p:nvSpPr>
          <p:cNvPr id="155774" name="Line 126"/>
          <p:cNvSpPr>
            <a:spLocks noChangeShapeType="1"/>
          </p:cNvSpPr>
          <p:nvPr/>
        </p:nvSpPr>
        <p:spPr bwMode="auto">
          <a:xfrm>
            <a:off x="5765800" y="4335463"/>
            <a:ext cx="136525" cy="236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75" name="Line 127"/>
          <p:cNvSpPr>
            <a:spLocks noChangeShapeType="1"/>
          </p:cNvSpPr>
          <p:nvPr/>
        </p:nvSpPr>
        <p:spPr bwMode="auto">
          <a:xfrm flipV="1">
            <a:off x="5838825" y="3297238"/>
            <a:ext cx="222250" cy="195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76" name="Line 128"/>
          <p:cNvSpPr>
            <a:spLocks noChangeShapeType="1"/>
          </p:cNvSpPr>
          <p:nvPr/>
        </p:nvSpPr>
        <p:spPr bwMode="auto">
          <a:xfrm flipH="1">
            <a:off x="5984875" y="2519363"/>
            <a:ext cx="273050" cy="238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77" name="Text Box 129"/>
          <p:cNvSpPr txBox="1">
            <a:spLocks noChangeArrowheads="1"/>
          </p:cNvSpPr>
          <p:nvPr/>
        </p:nvSpPr>
        <p:spPr bwMode="auto">
          <a:xfrm>
            <a:off x="5473700" y="4140200"/>
            <a:ext cx="53975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r>
              <a:rPr lang="en-US" sz="1300">
                <a:cs typeface="Times New Roman" pitchFamily="18" charset="0"/>
              </a:rPr>
              <a:t>60</a:t>
            </a:r>
            <a:endParaRPr lang="en-US"/>
          </a:p>
        </p:txBody>
      </p:sp>
      <p:sp>
        <p:nvSpPr>
          <p:cNvPr id="155778" name="Text Box 130"/>
          <p:cNvSpPr txBox="1">
            <a:spLocks noChangeArrowheads="1"/>
          </p:cNvSpPr>
          <p:nvPr/>
        </p:nvSpPr>
        <p:spPr bwMode="auto">
          <a:xfrm>
            <a:off x="5545138" y="3429000"/>
            <a:ext cx="53975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r>
              <a:rPr lang="en-US" sz="1300">
                <a:cs typeface="Times New Roman" pitchFamily="18" charset="0"/>
              </a:rPr>
              <a:t>60</a:t>
            </a:r>
            <a:endParaRPr lang="en-US"/>
          </a:p>
        </p:txBody>
      </p:sp>
      <p:sp>
        <p:nvSpPr>
          <p:cNvPr id="155779" name="Text Box 131"/>
          <p:cNvSpPr txBox="1">
            <a:spLocks noChangeArrowheads="1"/>
          </p:cNvSpPr>
          <p:nvPr/>
        </p:nvSpPr>
        <p:spPr bwMode="auto">
          <a:xfrm>
            <a:off x="5692775" y="2584450"/>
            <a:ext cx="5413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r>
              <a:rPr lang="en-US" sz="1300">
                <a:cs typeface="Times New Roman" pitchFamily="18" charset="0"/>
              </a:rPr>
              <a:t>40</a:t>
            </a:r>
            <a:endParaRPr lang="en-US"/>
          </a:p>
        </p:txBody>
      </p:sp>
      <p:sp>
        <p:nvSpPr>
          <p:cNvPr id="155780" name="Line 132"/>
          <p:cNvSpPr>
            <a:spLocks noChangeShapeType="1"/>
          </p:cNvSpPr>
          <p:nvPr/>
        </p:nvSpPr>
        <p:spPr bwMode="auto">
          <a:xfrm flipH="1">
            <a:off x="7683500" y="5743575"/>
            <a:ext cx="271463" cy="238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1" name="Line 133"/>
          <p:cNvSpPr>
            <a:spLocks noChangeShapeType="1"/>
          </p:cNvSpPr>
          <p:nvPr/>
        </p:nvSpPr>
        <p:spPr bwMode="auto">
          <a:xfrm flipH="1" flipV="1">
            <a:off x="4573588" y="3235325"/>
            <a:ext cx="1082675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2" name="Line 134"/>
          <p:cNvSpPr>
            <a:spLocks noChangeShapeType="1"/>
          </p:cNvSpPr>
          <p:nvPr/>
        </p:nvSpPr>
        <p:spPr bwMode="auto">
          <a:xfrm flipH="1">
            <a:off x="4518025" y="4529138"/>
            <a:ext cx="1174750" cy="3175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3" name="Line 135"/>
          <p:cNvSpPr>
            <a:spLocks noChangeShapeType="1"/>
          </p:cNvSpPr>
          <p:nvPr/>
        </p:nvSpPr>
        <p:spPr bwMode="auto">
          <a:xfrm flipH="1" flipV="1">
            <a:off x="4518025" y="6088063"/>
            <a:ext cx="10795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4" name="Line 136"/>
          <p:cNvSpPr>
            <a:spLocks noChangeShapeType="1"/>
          </p:cNvSpPr>
          <p:nvPr/>
        </p:nvSpPr>
        <p:spPr bwMode="auto">
          <a:xfrm flipH="1">
            <a:off x="7527925" y="4422775"/>
            <a:ext cx="460375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5" name="Rectangle 137"/>
          <p:cNvSpPr>
            <a:spLocks noChangeArrowheads="1"/>
          </p:cNvSpPr>
          <p:nvPr/>
        </p:nvSpPr>
        <p:spPr bwMode="auto">
          <a:xfrm>
            <a:off x="4033838" y="3714750"/>
            <a:ext cx="541337" cy="13081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6" name="Line 138"/>
          <p:cNvSpPr>
            <a:spLocks noChangeShapeType="1"/>
          </p:cNvSpPr>
          <p:nvPr/>
        </p:nvSpPr>
        <p:spPr bwMode="auto">
          <a:xfrm>
            <a:off x="4518025" y="1547813"/>
            <a:ext cx="80803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7" name="Rectangle 139"/>
          <p:cNvSpPr>
            <a:spLocks noChangeArrowheads="1"/>
          </p:cNvSpPr>
          <p:nvPr/>
        </p:nvSpPr>
        <p:spPr bwMode="auto">
          <a:xfrm>
            <a:off x="4033838" y="846138"/>
            <a:ext cx="541337" cy="1309687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8" name="Rectangle 140"/>
          <p:cNvSpPr>
            <a:spLocks noChangeArrowheads="1"/>
          </p:cNvSpPr>
          <p:nvPr/>
        </p:nvSpPr>
        <p:spPr bwMode="auto">
          <a:xfrm>
            <a:off x="4033838" y="2279650"/>
            <a:ext cx="541337" cy="13081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89" name="Text Box 141"/>
          <p:cNvSpPr txBox="1">
            <a:spLocks noChangeArrowheads="1"/>
          </p:cNvSpPr>
          <p:nvPr/>
        </p:nvSpPr>
        <p:spPr bwMode="auto">
          <a:xfrm>
            <a:off x="3895725" y="3832225"/>
            <a:ext cx="814388" cy="108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Input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5 E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4 D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3 C</a:t>
            </a:r>
            <a:endParaRPr lang="en-US" sz="1200"/>
          </a:p>
        </p:txBody>
      </p:sp>
      <p:sp>
        <p:nvSpPr>
          <p:cNvPr id="155790" name="Text Box 142"/>
          <p:cNvSpPr txBox="1">
            <a:spLocks noChangeArrowheads="1"/>
          </p:cNvSpPr>
          <p:nvPr/>
        </p:nvSpPr>
        <p:spPr bwMode="auto">
          <a:xfrm>
            <a:off x="3895725" y="2400300"/>
            <a:ext cx="814388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Input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8 H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7 G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6 F</a:t>
            </a:r>
            <a:endParaRPr lang="en-US" sz="1200"/>
          </a:p>
        </p:txBody>
      </p:sp>
      <p:sp>
        <p:nvSpPr>
          <p:cNvPr id="155791" name="Text Box 143"/>
          <p:cNvSpPr txBox="1">
            <a:spLocks noChangeArrowheads="1"/>
          </p:cNvSpPr>
          <p:nvPr/>
        </p:nvSpPr>
        <p:spPr bwMode="auto">
          <a:xfrm>
            <a:off x="3895725" y="965200"/>
            <a:ext cx="814388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Input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--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10 X</a:t>
            </a:r>
            <a:endParaRPr lang="en-US" sz="1200"/>
          </a:p>
          <a:p>
            <a:pPr algn="ctr"/>
            <a:r>
              <a:rPr lang="en-US" sz="1200" b="1">
                <a:solidFill>
                  <a:srgbClr val="FF0000"/>
                </a:solidFill>
                <a:cs typeface="Times New Roman" pitchFamily="18" charset="0"/>
              </a:rPr>
              <a:t>9 W</a:t>
            </a:r>
            <a:endParaRPr lang="en-US" sz="1200"/>
          </a:p>
        </p:txBody>
      </p:sp>
      <p:sp>
        <p:nvSpPr>
          <p:cNvPr id="155792" name="Text Box 144"/>
          <p:cNvSpPr txBox="1">
            <a:spLocks noChangeArrowheads="1"/>
          </p:cNvSpPr>
          <p:nvPr/>
        </p:nvSpPr>
        <p:spPr bwMode="auto">
          <a:xfrm>
            <a:off x="6299200" y="2649538"/>
            <a:ext cx="1689100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>
                <a:cs typeface="Times New Roman" pitchFamily="18" charset="0"/>
              </a:rPr>
              <a:t>DAQ/Timing/VME</a:t>
            </a:r>
            <a:endParaRPr lang="en-US"/>
          </a:p>
        </p:txBody>
      </p:sp>
      <p:sp>
        <p:nvSpPr>
          <p:cNvPr id="155793" name="Line 145"/>
          <p:cNvSpPr>
            <a:spLocks noChangeShapeType="1"/>
          </p:cNvSpPr>
          <p:nvPr/>
        </p:nvSpPr>
        <p:spPr bwMode="auto">
          <a:xfrm>
            <a:off x="7389813" y="5264150"/>
            <a:ext cx="23399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94" name="Text Box 146"/>
          <p:cNvSpPr txBox="1">
            <a:spLocks noChangeArrowheads="1"/>
          </p:cNvSpPr>
          <p:nvPr/>
        </p:nvSpPr>
        <p:spPr bwMode="auto">
          <a:xfrm>
            <a:off x="8088313" y="5264150"/>
            <a:ext cx="950912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r>
              <a:rPr lang="en-US" sz="1300">
                <a:cs typeface="Times New Roman" pitchFamily="18" charset="0"/>
              </a:rPr>
              <a:t>To JMM</a:t>
            </a:r>
            <a:endParaRPr lang="en-US"/>
          </a:p>
        </p:txBody>
      </p:sp>
      <p:sp>
        <p:nvSpPr>
          <p:cNvPr id="155795" name="Line 147"/>
          <p:cNvSpPr>
            <a:spLocks noChangeShapeType="1"/>
          </p:cNvSpPr>
          <p:nvPr/>
        </p:nvSpPr>
        <p:spPr bwMode="auto">
          <a:xfrm>
            <a:off x="8759825" y="3421063"/>
            <a:ext cx="4397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96" name="Line 148"/>
          <p:cNvSpPr>
            <a:spLocks noChangeShapeType="1"/>
          </p:cNvSpPr>
          <p:nvPr/>
        </p:nvSpPr>
        <p:spPr bwMode="auto">
          <a:xfrm>
            <a:off x="7389813" y="3468688"/>
            <a:ext cx="11287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97" name="Text Box 149"/>
          <p:cNvSpPr txBox="1">
            <a:spLocks noChangeArrowheads="1"/>
          </p:cNvSpPr>
          <p:nvPr/>
        </p:nvSpPr>
        <p:spPr bwMode="auto">
          <a:xfrm>
            <a:off x="8355013" y="3325813"/>
            <a:ext cx="404812" cy="36195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 dirty="0">
                <a:cs typeface="Times New Roman" pitchFamily="18" charset="0"/>
              </a:rPr>
              <a:t>G</a:t>
            </a:r>
            <a:endParaRPr lang="en-US" dirty="0"/>
          </a:p>
        </p:txBody>
      </p:sp>
      <p:sp>
        <p:nvSpPr>
          <p:cNvPr id="155798" name="Line 150"/>
          <p:cNvSpPr>
            <a:spLocks noChangeShapeType="1"/>
          </p:cNvSpPr>
          <p:nvPr/>
        </p:nvSpPr>
        <p:spPr bwMode="auto">
          <a:xfrm>
            <a:off x="8761413" y="3038475"/>
            <a:ext cx="439737" cy="31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799" name="Line 151"/>
          <p:cNvSpPr>
            <a:spLocks noChangeShapeType="1"/>
          </p:cNvSpPr>
          <p:nvPr/>
        </p:nvSpPr>
        <p:spPr bwMode="auto">
          <a:xfrm>
            <a:off x="8153400" y="1801813"/>
            <a:ext cx="0" cy="11953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00" name="Text Box 152"/>
          <p:cNvSpPr txBox="1">
            <a:spLocks noChangeArrowheads="1"/>
          </p:cNvSpPr>
          <p:nvPr/>
        </p:nvSpPr>
        <p:spPr bwMode="auto">
          <a:xfrm>
            <a:off x="8355013" y="2817813"/>
            <a:ext cx="404812" cy="35877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 dirty="0" smtClean="0">
                <a:cs typeface="Times New Roman" pitchFamily="18" charset="0"/>
              </a:rPr>
              <a:t>G</a:t>
            </a:r>
            <a:endParaRPr lang="en-US" dirty="0"/>
          </a:p>
        </p:txBody>
      </p:sp>
      <p:sp>
        <p:nvSpPr>
          <p:cNvPr id="155801" name="Text Box 153"/>
          <p:cNvSpPr txBox="1">
            <a:spLocks noChangeArrowheads="1"/>
          </p:cNvSpPr>
          <p:nvPr/>
        </p:nvSpPr>
        <p:spPr bwMode="auto">
          <a:xfrm>
            <a:off x="6737350" y="3714750"/>
            <a:ext cx="809625" cy="88106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000" b="1">
                <a:solidFill>
                  <a:srgbClr val="0000CC"/>
                </a:solidFill>
                <a:cs typeface="Times New Roman" pitchFamily="18" charset="0"/>
              </a:rPr>
              <a:t/>
            </a:r>
            <a:br>
              <a:rPr lang="en-US" sz="1000" b="1">
                <a:solidFill>
                  <a:srgbClr val="0000CC"/>
                </a:solidFill>
                <a:cs typeface="Times New Roman" pitchFamily="18" charset="0"/>
              </a:rPr>
            </a:br>
            <a:r>
              <a:rPr lang="en-US" sz="2000" b="1">
                <a:solidFill>
                  <a:srgbClr val="0000CC"/>
                </a:solidFill>
                <a:cs typeface="Times New Roman" pitchFamily="18" charset="0"/>
              </a:rPr>
              <a:t>Jet</a:t>
            </a:r>
            <a:endParaRPr lang="en-US" sz="2000"/>
          </a:p>
        </p:txBody>
      </p:sp>
      <p:sp>
        <p:nvSpPr>
          <p:cNvPr id="155802" name="Line 154"/>
          <p:cNvSpPr>
            <a:spLocks noChangeShapeType="1"/>
          </p:cNvSpPr>
          <p:nvPr/>
        </p:nvSpPr>
        <p:spPr bwMode="auto">
          <a:xfrm flipV="1">
            <a:off x="7954963" y="1663700"/>
            <a:ext cx="0" cy="12303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03" name="Text Box 155"/>
          <p:cNvSpPr txBox="1">
            <a:spLocks noChangeArrowheads="1"/>
          </p:cNvSpPr>
          <p:nvPr/>
        </p:nvSpPr>
        <p:spPr bwMode="auto">
          <a:xfrm>
            <a:off x="3636963" y="5632450"/>
            <a:ext cx="441325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900" b="1">
                <a:solidFill>
                  <a:srgbClr val="FF0000"/>
                </a:solidFill>
                <a:cs typeface="Times New Roman" pitchFamily="18" charset="0"/>
              </a:rPr>
              <a:t>R</a:t>
            </a:r>
            <a:endParaRPr lang="en-US"/>
          </a:p>
        </p:txBody>
      </p:sp>
      <p:sp>
        <p:nvSpPr>
          <p:cNvPr id="155804" name="Text Box 156"/>
          <p:cNvSpPr txBox="1">
            <a:spLocks noChangeArrowheads="1"/>
          </p:cNvSpPr>
          <p:nvPr/>
        </p:nvSpPr>
        <p:spPr bwMode="auto">
          <a:xfrm>
            <a:off x="3636963" y="4206875"/>
            <a:ext cx="441325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900" b="1">
                <a:solidFill>
                  <a:srgbClr val="FF0000"/>
                </a:solidFill>
                <a:cs typeface="Times New Roman" pitchFamily="18" charset="0"/>
              </a:rPr>
              <a:t>S</a:t>
            </a:r>
            <a:endParaRPr lang="en-US"/>
          </a:p>
        </p:txBody>
      </p:sp>
      <p:sp>
        <p:nvSpPr>
          <p:cNvPr id="155805" name="Text Box 157"/>
          <p:cNvSpPr txBox="1">
            <a:spLocks noChangeArrowheads="1"/>
          </p:cNvSpPr>
          <p:nvPr/>
        </p:nvSpPr>
        <p:spPr bwMode="auto">
          <a:xfrm>
            <a:off x="3636963" y="2779713"/>
            <a:ext cx="44132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900" b="1">
                <a:solidFill>
                  <a:srgbClr val="FF0000"/>
                </a:solidFill>
                <a:cs typeface="Times New Roman" pitchFamily="18" charset="0"/>
              </a:rPr>
              <a:t>T</a:t>
            </a:r>
            <a:endParaRPr lang="en-US"/>
          </a:p>
        </p:txBody>
      </p:sp>
      <p:sp>
        <p:nvSpPr>
          <p:cNvPr id="155806" name="Text Box 158"/>
          <p:cNvSpPr txBox="1">
            <a:spLocks noChangeArrowheads="1"/>
          </p:cNvSpPr>
          <p:nvPr/>
        </p:nvSpPr>
        <p:spPr bwMode="auto">
          <a:xfrm>
            <a:off x="3636963" y="1352550"/>
            <a:ext cx="441325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900" b="1">
                <a:solidFill>
                  <a:srgbClr val="FF0000"/>
                </a:solidFill>
                <a:cs typeface="Times New Roman" pitchFamily="18" charset="0"/>
              </a:rPr>
              <a:t>U</a:t>
            </a:r>
            <a:endParaRPr lang="en-US"/>
          </a:p>
        </p:txBody>
      </p:sp>
      <p:sp>
        <p:nvSpPr>
          <p:cNvPr id="155807" name="Text Box 159"/>
          <p:cNvSpPr txBox="1">
            <a:spLocks noChangeArrowheads="1"/>
          </p:cNvSpPr>
          <p:nvPr/>
        </p:nvSpPr>
        <p:spPr bwMode="auto">
          <a:xfrm>
            <a:off x="7602538" y="966788"/>
            <a:ext cx="806450" cy="839787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000" b="1">
                <a:solidFill>
                  <a:srgbClr val="FFCC00"/>
                </a:solidFill>
                <a:cs typeface="Times New Roman" pitchFamily="18" charset="0"/>
              </a:rPr>
              <a:t/>
            </a:r>
            <a:br>
              <a:rPr lang="en-US" sz="1000" b="1">
                <a:solidFill>
                  <a:srgbClr val="FFCC00"/>
                </a:solidFill>
                <a:cs typeface="Times New Roman" pitchFamily="18" charset="0"/>
              </a:rPr>
            </a:br>
            <a:r>
              <a:rPr lang="en-US" sz="2000" b="1">
                <a:solidFill>
                  <a:srgbClr val="FFCC00"/>
                </a:solidFill>
                <a:cs typeface="Times New Roman" pitchFamily="18" charset="0"/>
              </a:rPr>
              <a:t>Sum</a:t>
            </a:r>
            <a:endParaRPr lang="en-US" sz="2000"/>
          </a:p>
        </p:txBody>
      </p:sp>
      <p:sp>
        <p:nvSpPr>
          <p:cNvPr id="155808" name="Text Box 160"/>
          <p:cNvSpPr txBox="1">
            <a:spLocks noChangeArrowheads="1"/>
          </p:cNvSpPr>
          <p:nvPr/>
        </p:nvSpPr>
        <p:spPr bwMode="auto">
          <a:xfrm>
            <a:off x="8355013" y="2519363"/>
            <a:ext cx="7334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r"/>
            <a:r>
              <a:rPr lang="en-US" sz="1300">
                <a:cs typeface="Times New Roman" pitchFamily="18" charset="0"/>
              </a:rPr>
              <a:t>DAQ</a:t>
            </a:r>
            <a:endParaRPr lang="en-US"/>
          </a:p>
        </p:txBody>
      </p:sp>
      <p:sp>
        <p:nvSpPr>
          <p:cNvPr id="155809" name="Text Box 161"/>
          <p:cNvSpPr txBox="1">
            <a:spLocks noChangeArrowheads="1"/>
          </p:cNvSpPr>
          <p:nvPr/>
        </p:nvSpPr>
        <p:spPr bwMode="auto">
          <a:xfrm>
            <a:off x="8780463" y="1677988"/>
            <a:ext cx="949325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r"/>
            <a:r>
              <a:rPr lang="en-US" sz="1300" dirty="0">
                <a:cs typeface="Times New Roman" pitchFamily="18" charset="0"/>
              </a:rPr>
              <a:t>To SMM</a:t>
            </a:r>
            <a:endParaRPr lang="en-US" dirty="0"/>
          </a:p>
        </p:txBody>
      </p:sp>
      <p:sp>
        <p:nvSpPr>
          <p:cNvPr id="155810" name="Text Box 162"/>
          <p:cNvSpPr txBox="1">
            <a:spLocks noChangeArrowheads="1"/>
          </p:cNvSpPr>
          <p:nvPr/>
        </p:nvSpPr>
        <p:spPr bwMode="auto">
          <a:xfrm>
            <a:off x="8018463" y="3627438"/>
            <a:ext cx="950912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r"/>
            <a:r>
              <a:rPr lang="en-US" sz="1300">
                <a:cs typeface="Times New Roman" pitchFamily="18" charset="0"/>
              </a:rPr>
              <a:t>ROI</a:t>
            </a:r>
            <a:endParaRPr lang="en-US"/>
          </a:p>
        </p:txBody>
      </p:sp>
      <p:sp>
        <p:nvSpPr>
          <p:cNvPr id="155811" name="Line 163"/>
          <p:cNvSpPr>
            <a:spLocks noChangeShapeType="1"/>
          </p:cNvSpPr>
          <p:nvPr/>
        </p:nvSpPr>
        <p:spPr bwMode="auto">
          <a:xfrm flipV="1">
            <a:off x="4565650" y="2006600"/>
            <a:ext cx="165100" cy="1588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12" name="Line 164"/>
          <p:cNvSpPr>
            <a:spLocks noChangeShapeType="1"/>
          </p:cNvSpPr>
          <p:nvPr/>
        </p:nvSpPr>
        <p:spPr bwMode="auto">
          <a:xfrm flipV="1">
            <a:off x="4565650" y="4900613"/>
            <a:ext cx="165100" cy="1587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15" name="Line 167"/>
          <p:cNvSpPr>
            <a:spLocks noChangeShapeType="1"/>
          </p:cNvSpPr>
          <p:nvPr/>
        </p:nvSpPr>
        <p:spPr bwMode="auto">
          <a:xfrm>
            <a:off x="8153400" y="2997200"/>
            <a:ext cx="2016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16" name="Line 168"/>
          <p:cNvSpPr>
            <a:spLocks noChangeShapeType="1"/>
          </p:cNvSpPr>
          <p:nvPr/>
        </p:nvSpPr>
        <p:spPr bwMode="auto">
          <a:xfrm>
            <a:off x="7389813" y="3468688"/>
            <a:ext cx="0" cy="2460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17" name="Text Box 169"/>
          <p:cNvSpPr txBox="1">
            <a:spLocks noChangeArrowheads="1"/>
          </p:cNvSpPr>
          <p:nvPr/>
        </p:nvSpPr>
        <p:spPr bwMode="auto">
          <a:xfrm>
            <a:off x="8969375" y="2779713"/>
            <a:ext cx="617538" cy="388937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>
                <a:cs typeface="Times New Roman" pitchFamily="18" charset="0"/>
              </a:rPr>
              <a:t>Opto</a:t>
            </a:r>
            <a:endParaRPr lang="en-US"/>
          </a:p>
        </p:txBody>
      </p:sp>
      <p:sp>
        <p:nvSpPr>
          <p:cNvPr id="155818" name="Line 170"/>
          <p:cNvSpPr>
            <a:spLocks noChangeShapeType="1"/>
          </p:cNvSpPr>
          <p:nvPr/>
        </p:nvSpPr>
        <p:spPr bwMode="auto">
          <a:xfrm>
            <a:off x="9607550" y="3052763"/>
            <a:ext cx="136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20" name="Line 172"/>
          <p:cNvSpPr>
            <a:spLocks noChangeShapeType="1"/>
          </p:cNvSpPr>
          <p:nvPr/>
        </p:nvSpPr>
        <p:spPr bwMode="auto">
          <a:xfrm flipH="1">
            <a:off x="7388225" y="4359275"/>
            <a:ext cx="1588" cy="9080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822" name="Text Box 174"/>
          <p:cNvSpPr txBox="1">
            <a:spLocks noChangeArrowheads="1"/>
          </p:cNvSpPr>
          <p:nvPr/>
        </p:nvSpPr>
        <p:spPr bwMode="auto">
          <a:xfrm>
            <a:off x="5397501" y="354014"/>
            <a:ext cx="1243012" cy="46196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600" dirty="0"/>
              <a:t>clock mirror</a:t>
            </a:r>
          </a:p>
        </p:txBody>
      </p:sp>
      <p:sp>
        <p:nvSpPr>
          <p:cNvPr id="155830" name="Text Box 182"/>
          <p:cNvSpPr txBox="1">
            <a:spLocks noChangeArrowheads="1"/>
          </p:cNvSpPr>
          <p:nvPr/>
        </p:nvSpPr>
        <p:spPr bwMode="auto">
          <a:xfrm>
            <a:off x="8969375" y="3292475"/>
            <a:ext cx="617538" cy="388938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>
                <a:cs typeface="Times New Roman" pitchFamily="18" charset="0"/>
              </a:rPr>
              <a:t>Opto</a:t>
            </a:r>
            <a:endParaRPr lang="en-US"/>
          </a:p>
        </p:txBody>
      </p:sp>
      <p:sp>
        <p:nvSpPr>
          <p:cNvPr id="155831" name="Line 183"/>
          <p:cNvSpPr>
            <a:spLocks noChangeShapeType="1"/>
          </p:cNvSpPr>
          <p:nvPr/>
        </p:nvSpPr>
        <p:spPr bwMode="auto">
          <a:xfrm>
            <a:off x="9607550" y="3433763"/>
            <a:ext cx="1365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" name="Line 31"/>
          <p:cNvSpPr>
            <a:spLocks noChangeShapeType="1"/>
          </p:cNvSpPr>
          <p:nvPr/>
        </p:nvSpPr>
        <p:spPr bwMode="auto">
          <a:xfrm flipH="1" flipV="1">
            <a:off x="6796086" y="1681163"/>
            <a:ext cx="806451" cy="1587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9" name="Text Box 33"/>
          <p:cNvSpPr txBox="1">
            <a:spLocks noChangeArrowheads="1"/>
          </p:cNvSpPr>
          <p:nvPr/>
        </p:nvSpPr>
        <p:spPr bwMode="auto">
          <a:xfrm>
            <a:off x="7008813" y="76200"/>
            <a:ext cx="866775" cy="66198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lIns="100351" tIns="50176" rIns="100351" bIns="50176"/>
          <a:lstStyle/>
          <a:p>
            <a:pPr algn="ctr"/>
            <a:r>
              <a:rPr lang="en-US" sz="1300" b="1" dirty="0" smtClean="0">
                <a:solidFill>
                  <a:srgbClr val="FFCC00"/>
                </a:solidFill>
                <a:cs typeface="Times New Roman" pitchFamily="18" charset="0"/>
              </a:rPr>
              <a:t>CF</a:t>
            </a:r>
            <a:br>
              <a:rPr lang="en-US" sz="1300" b="1" dirty="0" smtClean="0">
                <a:solidFill>
                  <a:srgbClr val="FFCC00"/>
                </a:solidFill>
                <a:cs typeface="Times New Roman" pitchFamily="18" charset="0"/>
              </a:rPr>
            </a:br>
            <a:r>
              <a:rPr lang="en-US" sz="1300" b="1" dirty="0" smtClean="0">
                <a:solidFill>
                  <a:srgbClr val="FFCC00"/>
                </a:solidFill>
                <a:cs typeface="Times New Roman" pitchFamily="18" charset="0"/>
              </a:rPr>
              <a:t>card</a:t>
            </a:r>
            <a:endParaRPr lang="en-US" sz="1200" dirty="0"/>
          </a:p>
        </p:txBody>
      </p:sp>
      <p:sp>
        <p:nvSpPr>
          <p:cNvPr id="180" name="Line 30"/>
          <p:cNvSpPr>
            <a:spLocks noChangeShapeType="1"/>
          </p:cNvSpPr>
          <p:nvPr/>
        </p:nvSpPr>
        <p:spPr bwMode="auto">
          <a:xfrm flipH="1">
            <a:off x="8996363" y="682627"/>
            <a:ext cx="0" cy="227012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3" name="Line 31"/>
          <p:cNvSpPr>
            <a:spLocks noChangeShapeType="1"/>
          </p:cNvSpPr>
          <p:nvPr/>
        </p:nvSpPr>
        <p:spPr bwMode="auto">
          <a:xfrm flipH="1">
            <a:off x="7838281" y="354014"/>
            <a:ext cx="360363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4" name="Line 36"/>
          <p:cNvSpPr>
            <a:spLocks noChangeShapeType="1"/>
          </p:cNvSpPr>
          <p:nvPr/>
        </p:nvSpPr>
        <p:spPr bwMode="auto">
          <a:xfrm flipH="1">
            <a:off x="8631248" y="725488"/>
            <a:ext cx="0" cy="360361"/>
          </a:xfrm>
          <a:prstGeom prst="line">
            <a:avLst/>
          </a:prstGeom>
          <a:noFill/>
          <a:ln w="22225">
            <a:solidFill>
              <a:srgbClr val="9933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GB"/>
          </a:p>
        </p:txBody>
      </p:sp>
      <p:sp>
        <p:nvSpPr>
          <p:cNvPr id="185" name="Line 36"/>
          <p:cNvSpPr>
            <a:spLocks noChangeShapeType="1"/>
          </p:cNvSpPr>
          <p:nvPr/>
        </p:nvSpPr>
        <p:spPr bwMode="auto">
          <a:xfrm flipH="1">
            <a:off x="8223250" y="725489"/>
            <a:ext cx="0" cy="242716"/>
          </a:xfrm>
          <a:prstGeom prst="line">
            <a:avLst/>
          </a:prstGeom>
          <a:noFill/>
          <a:ln w="22225">
            <a:solidFill>
              <a:srgbClr val="9933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GB"/>
          </a:p>
        </p:txBody>
      </p:sp>
      <p:sp>
        <p:nvSpPr>
          <p:cNvPr id="186" name="Line 36"/>
          <p:cNvSpPr>
            <a:spLocks noChangeShapeType="1"/>
          </p:cNvSpPr>
          <p:nvPr/>
        </p:nvSpPr>
        <p:spPr bwMode="auto">
          <a:xfrm flipH="1">
            <a:off x="8518525" y="712788"/>
            <a:ext cx="0" cy="360361"/>
          </a:xfrm>
          <a:prstGeom prst="line">
            <a:avLst/>
          </a:prstGeom>
          <a:noFill/>
          <a:ln w="22225">
            <a:solidFill>
              <a:srgbClr val="9933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57225"/>
          </a:xfrm>
        </p:spPr>
        <p:txBody>
          <a:bodyPr/>
          <a:lstStyle/>
          <a:p>
            <a:r>
              <a:rPr lang="en-GB" b="1" dirty="0" smtClean="0"/>
              <a:t>In-situ flash update via VME</a:t>
            </a:r>
            <a:endParaRPr lang="en-GB" b="1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14325" y="657225"/>
            <a:ext cx="9029699" cy="5724526"/>
          </a:xfrm>
        </p:spPr>
        <p:txBody>
          <a:bodyPr/>
          <a:lstStyle/>
          <a:p>
            <a:r>
              <a:rPr lang="en-GB" sz="2000" dirty="0" smtClean="0"/>
              <a:t>Connect </a:t>
            </a:r>
            <a:r>
              <a:rPr lang="en-GB" sz="2000" dirty="0" err="1" smtClean="0"/>
              <a:t>SystemACE</a:t>
            </a:r>
            <a:r>
              <a:rPr lang="en-GB" sz="2000" dirty="0" smtClean="0"/>
              <a:t> to </a:t>
            </a:r>
            <a:r>
              <a:rPr lang="en-GB" sz="2000" dirty="0" err="1" smtClean="0"/>
              <a:t>VMEbus</a:t>
            </a:r>
            <a:r>
              <a:rPr lang="en-GB" sz="2000" dirty="0" smtClean="0"/>
              <a:t> via CPLD (firmware)</a:t>
            </a:r>
          </a:p>
          <a:p>
            <a:r>
              <a:rPr lang="en-GB" sz="2000" dirty="0" smtClean="0"/>
              <a:t>Have crate CPU write the flash image from file through </a:t>
            </a:r>
            <a:r>
              <a:rPr lang="en-GB" sz="2000" dirty="0" err="1" smtClean="0"/>
              <a:t>SystemACE</a:t>
            </a:r>
            <a:r>
              <a:rPr lang="en-GB" sz="2000" dirty="0" smtClean="0"/>
              <a:t> chip onto CF disk</a:t>
            </a:r>
            <a:endParaRPr lang="en-GB" sz="2000" dirty="0" smtClean="0"/>
          </a:p>
          <a:p>
            <a:pPr lvl="1"/>
            <a:r>
              <a:rPr lang="en-GB" sz="2000" dirty="0" smtClean="0"/>
              <a:t>Create empty disk image file</a:t>
            </a:r>
          </a:p>
          <a:p>
            <a:pPr lvl="1"/>
            <a:r>
              <a:rPr lang="en-GB" sz="2000" dirty="0" smtClean="0"/>
              <a:t>Loop-mount on any Linux computer</a:t>
            </a:r>
          </a:p>
          <a:p>
            <a:pPr lvl="1"/>
            <a:r>
              <a:rPr lang="en-GB" sz="2000" dirty="0" smtClean="0"/>
              <a:t>Copy configuration files into image</a:t>
            </a:r>
          </a:p>
          <a:p>
            <a:pPr lvl="1"/>
            <a:r>
              <a:rPr lang="en-GB" sz="2000" dirty="0" err="1" smtClean="0"/>
              <a:t>Umount</a:t>
            </a:r>
            <a:r>
              <a:rPr lang="en-GB" sz="2000" dirty="0" smtClean="0"/>
              <a:t> and transfer to target system</a:t>
            </a:r>
          </a:p>
          <a:p>
            <a:pPr lvl="1"/>
            <a:r>
              <a:rPr lang="en-GB" sz="2000" dirty="0" smtClean="0"/>
              <a:t>Have custom software write image to </a:t>
            </a:r>
            <a:r>
              <a:rPr lang="en-GB" sz="2000" dirty="0" err="1" smtClean="0"/>
              <a:t>CompactFlash</a:t>
            </a:r>
            <a:r>
              <a:rPr lang="en-GB" sz="2000" dirty="0" smtClean="0"/>
              <a:t> disk</a:t>
            </a:r>
          </a:p>
          <a:p>
            <a:pPr>
              <a:buNone/>
            </a:pPr>
            <a:endParaRPr lang="en-GB" sz="2000" dirty="0" smtClean="0"/>
          </a:p>
          <a:p>
            <a:r>
              <a:rPr lang="en-GB" sz="2000" dirty="0" smtClean="0"/>
              <a:t>Status </a:t>
            </a:r>
            <a:r>
              <a:rPr lang="en-GB" sz="2000" dirty="0" smtClean="0"/>
              <a:t>by Summer 2008:</a:t>
            </a:r>
          </a:p>
          <a:p>
            <a:pPr lvl="1"/>
            <a:r>
              <a:rPr lang="en-GB" sz="2000" dirty="0" smtClean="0"/>
              <a:t>Flash writer works in Mainz</a:t>
            </a:r>
          </a:p>
          <a:p>
            <a:pPr lvl="1"/>
            <a:r>
              <a:rPr lang="en-GB" sz="2000" dirty="0" smtClean="0"/>
              <a:t>Fails at CERN (USA15) for unknown reason </a:t>
            </a:r>
            <a:r>
              <a:rPr lang="en-GB" sz="2000" dirty="0" smtClean="0">
                <a:sym typeface="Wingdings" pitchFamily="2" charset="2"/>
              </a:rPr>
              <a:t> give up</a:t>
            </a:r>
            <a:endParaRPr lang="en-GB" sz="2000" dirty="0" smtClean="0"/>
          </a:p>
          <a:p>
            <a:r>
              <a:rPr lang="en-GB" sz="2000" dirty="0" smtClean="0"/>
              <a:t>March / April, 2009: Richard Staley (</a:t>
            </a:r>
            <a:r>
              <a:rPr lang="en-GB" sz="2000" dirty="0" err="1" smtClean="0"/>
              <a:t>B’ham</a:t>
            </a:r>
            <a:r>
              <a:rPr lang="en-GB" sz="2000" dirty="0" smtClean="0"/>
              <a:t>) discovers and explores an issue with the L1Calo VME subsystem:</a:t>
            </a:r>
            <a:br>
              <a:rPr lang="en-GB" sz="2000" dirty="0" smtClean="0"/>
            </a:br>
            <a:r>
              <a:rPr lang="en-GB" sz="1000" dirty="0" smtClean="0"/>
              <a:t>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VME mount module (VMM) generates data strobes not compliant with VME specs</a:t>
            </a:r>
            <a:endParaRPr lang="en-GB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57225"/>
          </a:xfrm>
        </p:spPr>
        <p:txBody>
          <a:bodyPr/>
          <a:lstStyle/>
          <a:p>
            <a:r>
              <a:rPr lang="en-GB" b="1" dirty="0" smtClean="0"/>
              <a:t>VME issue</a:t>
            </a:r>
            <a:endParaRPr lang="en-GB" b="1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14325" y="1110953"/>
            <a:ext cx="4155125" cy="5270798"/>
          </a:xfrm>
        </p:spPr>
        <p:txBody>
          <a:bodyPr/>
          <a:lstStyle/>
          <a:p>
            <a:r>
              <a:rPr lang="en-GB" sz="2000" dirty="0" smtClean="0"/>
              <a:t>Date </a:t>
            </a:r>
            <a:r>
              <a:rPr lang="en-GB" sz="2000" dirty="0" smtClean="0"/>
              <a:t>strobe exhibits glitches</a:t>
            </a:r>
          </a:p>
          <a:p>
            <a:r>
              <a:rPr lang="en-GB" sz="2000" dirty="0" smtClean="0"/>
              <a:t>For write operations these glitches trigger read operations after a valid write access on </a:t>
            </a:r>
            <a:r>
              <a:rPr lang="en-GB" sz="2000" dirty="0" err="1" smtClean="0"/>
              <a:t>B’ham</a:t>
            </a:r>
            <a:r>
              <a:rPr lang="en-GB" sz="2000" dirty="0" smtClean="0"/>
              <a:t> modules</a:t>
            </a:r>
          </a:p>
          <a:p>
            <a:r>
              <a:rPr lang="en-GB" sz="2000" dirty="0" smtClean="0"/>
              <a:t>No problems seen so far on JEMs, except...</a:t>
            </a:r>
            <a:endParaRPr lang="en-GB" sz="20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1227" y="1495514"/>
            <a:ext cx="5038725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Inhaltsplatzhalter 3"/>
          <p:cNvSpPr txBox="1">
            <a:spLocks/>
          </p:cNvSpPr>
          <p:nvPr/>
        </p:nvSpPr>
        <p:spPr bwMode="auto">
          <a:xfrm>
            <a:off x="6106948" y="2841476"/>
            <a:ext cx="1233889" cy="675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DS0*</a:t>
            </a:r>
          </a:p>
        </p:txBody>
      </p:sp>
      <p:sp>
        <p:nvSpPr>
          <p:cNvPr id="7" name="Inhaltsplatzhalter 3"/>
          <p:cNvSpPr txBox="1">
            <a:spLocks/>
          </p:cNvSpPr>
          <p:nvPr/>
        </p:nvSpPr>
        <p:spPr bwMode="auto">
          <a:xfrm>
            <a:off x="5654021" y="4119073"/>
            <a:ext cx="1233889" cy="675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kern="0" dirty="0" smtClean="0">
                <a:solidFill>
                  <a:srgbClr val="3333FF"/>
                </a:solidFill>
                <a:latin typeface="+mn-lt"/>
              </a:rPr>
              <a:t>WRITE*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57225"/>
          </a:xfrm>
        </p:spPr>
        <p:txBody>
          <a:bodyPr/>
          <a:lstStyle/>
          <a:p>
            <a:r>
              <a:rPr lang="en-GB" b="1" dirty="0" smtClean="0"/>
              <a:t>Refurbish flash write firmware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14325" y="922945"/>
            <a:ext cx="9029699" cy="5458805"/>
          </a:xfrm>
        </p:spPr>
        <p:txBody>
          <a:bodyPr/>
          <a:lstStyle/>
          <a:p>
            <a:r>
              <a:rPr lang="en-GB" sz="2000" dirty="0" smtClean="0"/>
              <a:t>Keep flasher software nearly unchanged</a:t>
            </a:r>
          </a:p>
          <a:p>
            <a:r>
              <a:rPr lang="en-GB" sz="2000" dirty="0" smtClean="0"/>
              <a:t>Re-work firmware such that read access is protected from glitches</a:t>
            </a:r>
          </a:p>
          <a:p>
            <a:pPr lvl="1"/>
            <a:r>
              <a:rPr lang="en-GB" sz="2000" dirty="0" smtClean="0"/>
              <a:t>Start read operations only if data strobe asserted for a minimum of 50ns</a:t>
            </a:r>
          </a:p>
          <a:p>
            <a:pPr lvl="1"/>
            <a:r>
              <a:rPr lang="en-GB" sz="2000" dirty="0" smtClean="0"/>
              <a:t>Finish internal read operations after a predefined delay, do not wait for data strobe being </a:t>
            </a:r>
            <a:r>
              <a:rPr lang="en-GB" sz="2000" dirty="0" err="1" smtClean="0"/>
              <a:t>deasserted</a:t>
            </a:r>
            <a:endParaRPr lang="en-GB" sz="2000" dirty="0" smtClean="0"/>
          </a:p>
          <a:p>
            <a:pPr lvl="1"/>
            <a:r>
              <a:rPr lang="en-GB" sz="2000" dirty="0" smtClean="0"/>
              <a:t>Latch the data until VME cycle finished</a:t>
            </a:r>
          </a:p>
          <a:p>
            <a:pPr lvl="1"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>Results:</a:t>
            </a:r>
          </a:p>
          <a:p>
            <a:r>
              <a:rPr lang="en-GB" sz="2000" dirty="0" smtClean="0"/>
              <a:t>Test rig Mainz : new firmware ok now, though 2008 version fails !</a:t>
            </a:r>
          </a:p>
          <a:p>
            <a:r>
              <a:rPr lang="en-GB" sz="2000" dirty="0" smtClean="0"/>
              <a:t>Test week June 15:</a:t>
            </a:r>
          </a:p>
          <a:p>
            <a:pPr lvl="1"/>
            <a:r>
              <a:rPr lang="en-GB" sz="2000" dirty="0" smtClean="0"/>
              <a:t>Flash card writer error-free on CERN test rig</a:t>
            </a:r>
          </a:p>
          <a:p>
            <a:pPr lvl="1"/>
            <a:r>
              <a:rPr lang="en-GB" sz="2000" dirty="0" smtClean="0"/>
              <a:t>Error-free in USA15, all 32 JEM modules could be updated after a somewhat lengthy CPLD update procedure (successful thanks to Andrea)</a:t>
            </a:r>
          </a:p>
          <a:p>
            <a:pPr lvl="1"/>
            <a:endParaRPr lang="en-GB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next...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 more need to enter the pit for FPGA firmware updates</a:t>
            </a:r>
          </a:p>
          <a:p>
            <a:r>
              <a:rPr lang="en-GB" dirty="0" smtClean="0"/>
              <a:t>VME access tightened for flash card operations only, since no problems had been observed elsewhere</a:t>
            </a:r>
          </a:p>
          <a:p>
            <a:r>
              <a:rPr lang="en-GB" dirty="0" smtClean="0"/>
              <a:t>Keep an eye on reliability of VME operations and have further refurbishment in case instabilities are observed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Unfortunately, for any update of the VME CPLD we would again have to enter USA15 and reload each JEM individually. That would be a major intervention, if required during ATLAS running...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480</Words>
  <Application>Microsoft Office PowerPoint</Application>
  <PresentationFormat>Benutzerdefiniert</PresentationFormat>
  <Paragraphs>107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Leere Präsentation</vt:lpstr>
      <vt:lpstr>JEM configurator progress</vt:lpstr>
      <vt:lpstr>JEM block diagram</vt:lpstr>
      <vt:lpstr>In-situ flash update via VME</vt:lpstr>
      <vt:lpstr>VME issue</vt:lpstr>
      <vt:lpstr>Refurbish flash write firmware </vt:lpstr>
      <vt:lpstr>What next...</vt:lpstr>
    </vt:vector>
  </TitlesOfParts>
  <Company>Uni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JEP</dc:title>
  <dc:creator>Uli Schaefer</dc:creator>
  <cp:lastModifiedBy>uschaefe</cp:lastModifiedBy>
  <cp:revision>1276</cp:revision>
  <cp:lastPrinted>2000-06-29T11:13:00Z</cp:lastPrinted>
  <dcterms:created xsi:type="dcterms:W3CDTF">1999-09-30T14:46:19Z</dcterms:created>
  <dcterms:modified xsi:type="dcterms:W3CDTF">2009-06-22T09:02:39Z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I:\LHCC1910\HTMLV2</vt:lpwstr>
  </property>
</Properties>
</file>