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76" r:id="rId2"/>
  </p:sldIdLst>
  <p:sldSz cx="9902825" cy="6858000"/>
  <p:notesSz cx="6797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CC"/>
    <a:srgbClr val="333300"/>
    <a:srgbClr val="0066FF"/>
    <a:srgbClr val="FF6600"/>
    <a:srgbClr val="CC0000"/>
    <a:srgbClr val="6600CC"/>
    <a:srgbClr val="FFFFCC"/>
    <a:srgbClr val="FFFF99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1893" autoAdjust="0"/>
    <p:restoredTop sz="94625" autoAdjust="0"/>
  </p:normalViewPr>
  <p:slideViewPr>
    <p:cSldViewPr snapToGrid="0" snapToObjects="1">
      <p:cViewPr varScale="1">
        <p:scale>
          <a:sx n="73" d="100"/>
          <a:sy n="73" d="100"/>
        </p:scale>
        <p:origin x="-102" y="-120"/>
      </p:cViewPr>
      <p:guideLst>
        <p:guide orient="horz" pos="2160"/>
        <p:guide pos="3119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135" cy="463106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t" anchorCtr="0" compatLnSpc="1">
            <a:prstTxWarp prst="textNoShape">
              <a:avLst/>
            </a:prstTxWarp>
          </a:bodyPr>
          <a:lstStyle>
            <a:lvl1pPr defTabSz="919737">
              <a:defRPr sz="1200"/>
            </a:lvl1pPr>
          </a:lstStyle>
          <a:p>
            <a:endParaRPr lang="de-DE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1" y="0"/>
            <a:ext cx="2946135" cy="463106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t" anchorCtr="0" compatLnSpc="1">
            <a:prstTxWarp prst="textNoShape">
              <a:avLst/>
            </a:prstTxWarp>
          </a:bodyPr>
          <a:lstStyle>
            <a:lvl1pPr algn="r" defTabSz="919737">
              <a:defRPr sz="1200"/>
            </a:lvl1pPr>
          </a:lstStyle>
          <a:p>
            <a:endParaRPr lang="de-DE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504"/>
            <a:ext cx="2946135" cy="464691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b" anchorCtr="0" compatLnSpc="1">
            <a:prstTxWarp prst="textNoShape">
              <a:avLst/>
            </a:prstTxWarp>
          </a:bodyPr>
          <a:lstStyle>
            <a:lvl1pPr defTabSz="919737">
              <a:defRPr sz="1200"/>
            </a:lvl1pPr>
          </a:lstStyle>
          <a:p>
            <a:endParaRPr lang="de-DE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1" y="9444504"/>
            <a:ext cx="2946135" cy="464691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b" anchorCtr="0" compatLnSpc="1">
            <a:prstTxWarp prst="textNoShape">
              <a:avLst/>
            </a:prstTxWarp>
          </a:bodyPr>
          <a:lstStyle>
            <a:lvl1pPr algn="r" defTabSz="919737">
              <a:defRPr sz="1200"/>
            </a:lvl1pPr>
          </a:lstStyle>
          <a:p>
            <a:fld id="{3E1FC256-6F8F-4019-9A12-D910762E93FF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135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t" anchorCtr="0" compatLnSpc="1">
            <a:prstTxWarp prst="textNoShape">
              <a:avLst/>
            </a:prstTxWarp>
          </a:bodyPr>
          <a:lstStyle>
            <a:lvl1pPr defTabSz="927666">
              <a:defRPr sz="1200"/>
            </a:lvl1pPr>
          </a:lstStyle>
          <a:p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1" y="0"/>
            <a:ext cx="2946135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t" anchorCtr="0" compatLnSpc="1">
            <a:prstTxWarp prst="textNoShape">
              <a:avLst/>
            </a:prstTxWarp>
          </a:bodyPr>
          <a:lstStyle>
            <a:lvl1pPr algn="r" defTabSz="927666">
              <a:defRPr sz="1200"/>
            </a:lvl1pPr>
          </a:lstStyle>
          <a:p>
            <a:endParaRPr lang="de-DE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4375" y="747713"/>
            <a:ext cx="537210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0162" y="4715116"/>
            <a:ext cx="4977351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Textformatierung des Masters zu bearbeiten.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988"/>
            <a:ext cx="2946135" cy="49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b" anchorCtr="0" compatLnSpc="1">
            <a:prstTxWarp prst="textNoShape">
              <a:avLst/>
            </a:prstTxWarp>
          </a:bodyPr>
          <a:lstStyle>
            <a:lvl1pPr defTabSz="927666">
              <a:defRPr sz="1200"/>
            </a:lvl1pPr>
          </a:lstStyle>
          <a:p>
            <a:endParaRPr 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1" y="9434988"/>
            <a:ext cx="2946135" cy="49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b" anchorCtr="0" compatLnSpc="1">
            <a:prstTxWarp prst="textNoShape">
              <a:avLst/>
            </a:prstTxWarp>
          </a:bodyPr>
          <a:lstStyle>
            <a:lvl1pPr algn="r" defTabSz="927666">
              <a:defRPr sz="1200"/>
            </a:lvl1pPr>
          </a:lstStyle>
          <a:p>
            <a:fld id="{78C2433E-4E5F-43A3-AECA-3E928862728D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16925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1025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427913" y="0"/>
            <a:ext cx="2474912" cy="63817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7275513" cy="638175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902825" cy="69215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742950" y="981075"/>
            <a:ext cx="4132263" cy="540067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7613" y="981075"/>
            <a:ext cx="4132262" cy="540067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1692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1692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42950" y="981075"/>
            <a:ext cx="4132263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7613" y="981075"/>
            <a:ext cx="41322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222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51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51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0788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0788" y="2174875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7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1913" y="273050"/>
            <a:ext cx="553561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7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042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042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042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Rectangle 14"/>
          <p:cNvSpPr>
            <a:spLocks noChangeArrowheads="1"/>
          </p:cNvSpPr>
          <p:nvPr userDrawn="1"/>
        </p:nvSpPr>
        <p:spPr bwMode="auto">
          <a:xfrm>
            <a:off x="0" y="6599238"/>
            <a:ext cx="9902825" cy="258762"/>
          </a:xfrm>
          <a:prstGeom prst="rect">
            <a:avLst/>
          </a:prstGeom>
          <a:gradFill rotWithShape="1">
            <a:gsLst>
              <a:gs pos="0">
                <a:srgbClr val="FFFF99">
                  <a:alpha val="49001"/>
                </a:srgbClr>
              </a:gs>
              <a:gs pos="100000">
                <a:schemeClr val="bg1">
                  <a:alpha val="80000"/>
                </a:schemeClr>
              </a:gs>
            </a:gsLst>
            <a:lin ang="5400000" scaled="1"/>
          </a:gra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902825" cy="692150"/>
          </a:xfrm>
          <a:prstGeom prst="rect">
            <a:avLst/>
          </a:prstGeom>
          <a:gradFill rotWithShape="1">
            <a:gsLst>
              <a:gs pos="0">
                <a:srgbClr val="FFFFFF">
                  <a:alpha val="78999"/>
                </a:srgbClr>
              </a:gs>
              <a:gs pos="100000">
                <a:srgbClr val="FFFF99">
                  <a:alpha val="50000"/>
                </a:srgbClr>
              </a:gs>
            </a:gsLst>
            <a:lin ang="5400000" scaled="1"/>
          </a:gradFill>
          <a:ln w="381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Headline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981075"/>
            <a:ext cx="84169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Hier klicken, um Master-Textformat zu bearbeiten.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685800" y="6599238"/>
            <a:ext cx="3200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000">
                <a:solidFill>
                  <a:srgbClr val="0000FF"/>
                </a:solidFill>
                <a:latin typeface="Verdana" pitchFamily="34" charset="0"/>
              </a:rPr>
              <a:t>Uli Schäfer     </a:t>
            </a:r>
            <a:fld id="{49DD474E-4BE6-4091-9586-D704B0F2DC0D}" type="slidenum">
              <a:rPr lang="en-US" sz="1000">
                <a:solidFill>
                  <a:srgbClr val="0000FF"/>
                </a:solidFill>
                <a:latin typeface="Verdana" pitchFamily="34" charset="0"/>
              </a:rPr>
              <a:pPr>
                <a:spcBef>
                  <a:spcPct val="20000"/>
                </a:spcBef>
              </a:pPr>
              <a:t>‹Nr.›</a:t>
            </a:fld>
            <a:endParaRPr lang="en-US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3333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rgbClr val="3333FF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3333F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3333F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0" y="0"/>
            <a:ext cx="9902825" cy="657225"/>
          </a:xfrm>
        </p:spPr>
        <p:txBody>
          <a:bodyPr/>
          <a:lstStyle/>
          <a:p>
            <a:r>
              <a:rPr lang="en-GB" b="1" dirty="0" smtClean="0"/>
              <a:t>JEM Firmware Status</a:t>
            </a:r>
            <a:endParaRPr lang="en-GB" b="1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314325" y="657225"/>
            <a:ext cx="9029699" cy="5724526"/>
          </a:xfrm>
        </p:spPr>
        <p:txBody>
          <a:bodyPr/>
          <a:lstStyle/>
          <a:p>
            <a:pPr>
              <a:buNone/>
            </a:pPr>
            <a:r>
              <a:rPr lang="en-GB" sz="2000" b="1" dirty="0" smtClean="0"/>
              <a:t>JEM firmware fully operational and (almost) stable for years. Ready for data taking, but:</a:t>
            </a:r>
          </a:p>
          <a:p>
            <a:r>
              <a:rPr lang="en-GB" sz="2000" dirty="0" smtClean="0"/>
              <a:t>Minor issue with JEM playback-to-readout functionality in input processor corrected last week</a:t>
            </a:r>
            <a:endParaRPr lang="en-GB" sz="2000" dirty="0" smtClean="0"/>
          </a:p>
          <a:p>
            <a:pPr lvl="1"/>
            <a:r>
              <a:rPr lang="en-GB" sz="2000" dirty="0" smtClean="0"/>
              <a:t>Affects operation in test rig only (playback mode not used along with readout in USA15)</a:t>
            </a:r>
          </a:p>
          <a:p>
            <a:pPr lvl="1"/>
            <a:r>
              <a:rPr lang="en-GB" sz="2000" dirty="0" smtClean="0"/>
              <a:t>Flash cards in USA15 not yet updated (non urgent)</a:t>
            </a:r>
          </a:p>
          <a:p>
            <a:r>
              <a:rPr lang="en-GB" sz="2000" dirty="0" smtClean="0"/>
              <a:t>VME access to jet processor fails at certain relative phases clkdes1 / clkdes2 (far outside normal operating conditions)</a:t>
            </a:r>
          </a:p>
          <a:p>
            <a:pPr lvl="1"/>
            <a:r>
              <a:rPr lang="en-GB" sz="2000" dirty="0" smtClean="0"/>
              <a:t>Code exists to fix that but isn’t sufficiently tested </a:t>
            </a:r>
          </a:p>
          <a:p>
            <a:r>
              <a:rPr lang="en-GB" sz="2000" dirty="0" smtClean="0"/>
              <a:t>Input and sum processors carry a double VME register set basically dating back to the hardware changes from JEM0.x to JEM1.x. </a:t>
            </a:r>
          </a:p>
          <a:p>
            <a:pPr lvl="1"/>
            <a:r>
              <a:rPr lang="en-GB" sz="2000" dirty="0" smtClean="0"/>
              <a:t>Needs to be pruned before any further functionality may be added (non urgent)</a:t>
            </a:r>
          </a:p>
          <a:p>
            <a:pPr lvl="1"/>
            <a:r>
              <a:rPr lang="en-GB" sz="2000" dirty="0" smtClean="0"/>
              <a:t>Requires any references to the old register set </a:t>
            </a:r>
            <a:r>
              <a:rPr lang="en-GB" sz="2000" smtClean="0"/>
              <a:t>in online software </a:t>
            </a:r>
            <a:r>
              <a:rPr lang="en-GB" sz="2000" dirty="0" smtClean="0"/>
              <a:t>to be removed</a:t>
            </a:r>
            <a:endParaRPr lang="en-GB" sz="20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ere Präsentation">
  <a:themeElements>
    <a:clrScheme name="Leere Prä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eere Prä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sng" algn="ctr">
          <a:solidFill>
            <a:srgbClr val="8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sng" algn="ctr">
          <a:solidFill>
            <a:srgbClr val="8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Office\Vorlagen\Leere Präsentation.pot</Template>
  <TotalTime>0</TotalTime>
  <Words>142</Words>
  <Application>Microsoft PowerPoint</Application>
  <PresentationFormat>Benutzerdefiniert</PresentationFormat>
  <Paragraphs>10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Leere Präsentation</vt:lpstr>
      <vt:lpstr>JEM Firmware Status</vt:lpstr>
    </vt:vector>
  </TitlesOfParts>
  <Company>Uni Mainz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JEP</dc:title>
  <dc:creator>Uli Schaefer</dc:creator>
  <cp:lastModifiedBy>uschaefe</cp:lastModifiedBy>
  <cp:revision>1112</cp:revision>
  <cp:lastPrinted>2000-06-29T11:13:00Z</cp:lastPrinted>
  <dcterms:created xsi:type="dcterms:W3CDTF">1999-09-30T14:46:19Z</dcterms:created>
  <dcterms:modified xsi:type="dcterms:W3CDTF">2009-03-21T08:34:14Z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1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I:\LHCC1910\HTMLV2</vt:lpwstr>
  </property>
</Properties>
</file>