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85" r:id="rId2"/>
    <p:sldId id="384" r:id="rId3"/>
    <p:sldId id="386" r:id="rId4"/>
  </p:sldIdLst>
  <p:sldSz cx="9902825" cy="6858000"/>
  <p:notesSz cx="6797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99"/>
    <a:srgbClr val="0000CC"/>
    <a:srgbClr val="333300"/>
    <a:srgbClr val="0066FF"/>
    <a:srgbClr val="FF6600"/>
    <a:srgbClr val="CC0000"/>
    <a:srgbClr val="6600CC"/>
    <a:srgbClr val="FFFF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93" autoAdjust="0"/>
    <p:restoredTop sz="94625" autoAdjust="0"/>
  </p:normalViewPr>
  <p:slideViewPr>
    <p:cSldViewPr snapToGrid="0">
      <p:cViewPr varScale="1">
        <p:scale>
          <a:sx n="99" d="100"/>
          <a:sy n="99" d="100"/>
        </p:scale>
        <p:origin x="-108" y="-360"/>
      </p:cViewPr>
      <p:guideLst>
        <p:guide orient="horz" pos="2160"/>
        <p:guide pos="311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1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endParaRPr lang="de-D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1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fld id="{3E1FC256-6F8F-4019-9A12-D910762E93F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1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162" y="4715116"/>
            <a:ext cx="4977351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1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fld id="{78C2433E-4E5F-43A3-AECA-3E928862728D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7913" y="0"/>
            <a:ext cx="2474912" cy="638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5513" cy="63817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99238"/>
            <a:ext cx="9902825" cy="258762"/>
          </a:xfrm>
          <a:prstGeom prst="rect">
            <a:avLst/>
          </a:prstGeom>
          <a:gradFill rotWithShape="1">
            <a:gsLst>
              <a:gs pos="0">
                <a:srgbClr val="FFFF99">
                  <a:alpha val="49001"/>
                </a:srgbClr>
              </a:gs>
              <a:gs pos="100000">
                <a:schemeClr val="bg1">
                  <a:alpha val="8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2825" cy="692150"/>
          </a:xfrm>
          <a:prstGeom prst="rect">
            <a:avLst/>
          </a:prstGeom>
          <a:gradFill rotWithShape="1">
            <a:gsLst>
              <a:gs pos="0">
                <a:srgbClr val="FFFFFF">
                  <a:alpha val="78999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981075"/>
            <a:ext cx="8416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" y="6599238"/>
            <a:ext cx="320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>
                <a:solidFill>
                  <a:srgbClr val="0000FF"/>
                </a:solidFill>
                <a:latin typeface="Verdana" pitchFamily="34" charset="0"/>
              </a:rPr>
              <a:t>Uli Schäfer     </a:t>
            </a:r>
            <a:fld id="{49DD474E-4BE6-4091-9586-D704B0F2DC0D}" type="slidenum">
              <a:rPr lang="en-US" sz="1000">
                <a:solidFill>
                  <a:srgbClr val="0000FF"/>
                </a:solidFill>
                <a:latin typeface="Verdana" pitchFamily="34" charset="0"/>
              </a:rPr>
              <a:pPr>
                <a:spcBef>
                  <a:spcPct val="20000"/>
                </a:spcBef>
              </a:pPr>
              <a:t>‹Nr.›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Ethernet-driven control and data acquisition scheme for the </a:t>
            </a:r>
            <a:r>
              <a:rPr lang="en-US" dirty="0" err="1" smtClean="0"/>
              <a:t>Timepix</a:t>
            </a:r>
            <a:r>
              <a:rPr lang="en-US" dirty="0" smtClean="0"/>
              <a:t>-based TPC readout</a:t>
            </a:r>
            <a:endParaRPr lang="en-GB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485900" y="4708734"/>
            <a:ext cx="6931025" cy="930066"/>
          </a:xfrm>
        </p:spPr>
        <p:txBody>
          <a:bodyPr/>
          <a:lstStyle/>
          <a:p>
            <a:r>
              <a:rPr lang="en-GB" dirty="0" smtClean="0"/>
              <a:t>C. </a:t>
            </a:r>
            <a:r>
              <a:rPr lang="en-GB" dirty="0" err="1" smtClean="0"/>
              <a:t>Kahra</a:t>
            </a:r>
            <a:r>
              <a:rPr lang="en-GB" dirty="0" smtClean="0"/>
              <a:t>,</a:t>
            </a:r>
            <a:r>
              <a:rPr lang="en-GB" dirty="0" smtClean="0"/>
              <a:t> U. </a:t>
            </a:r>
            <a:r>
              <a:rPr lang="en-GB" dirty="0" err="1" smtClean="0"/>
              <a:t>Schäfer</a:t>
            </a:r>
            <a:r>
              <a:rPr lang="en-GB" dirty="0" smtClean="0"/>
              <a:t>, </a:t>
            </a:r>
            <a:r>
              <a:rPr lang="en-GB" dirty="0" err="1" smtClean="0"/>
              <a:t>M.Zamrowski</a:t>
            </a:r>
            <a:endParaRPr lang="en-GB" dirty="0" smtClean="0"/>
          </a:p>
          <a:p>
            <a:r>
              <a:rPr lang="en-GB" dirty="0" err="1" smtClean="0"/>
              <a:t>Uni</a:t>
            </a:r>
            <a:r>
              <a:rPr lang="en-GB" dirty="0" smtClean="0"/>
              <a:t> Mainz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TPC readout chain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4048" y="692151"/>
            <a:ext cx="9198864" cy="5689600"/>
          </a:xfrm>
        </p:spPr>
        <p:txBody>
          <a:bodyPr/>
          <a:lstStyle/>
          <a:p>
            <a:pPr>
              <a:buNone/>
            </a:pPr>
            <a:r>
              <a:rPr lang="en-GB" sz="2000" dirty="0" smtClean="0"/>
              <a:t>TPC to be read out by one or several pixel sensors (256*256 pixels)</a:t>
            </a:r>
          </a:p>
          <a:p>
            <a:r>
              <a:rPr lang="en-GB" sz="2000" dirty="0" err="1" smtClean="0"/>
              <a:t>Timepix</a:t>
            </a:r>
            <a:r>
              <a:rPr lang="en-GB" sz="2000" dirty="0" smtClean="0"/>
              <a:t> chip bonded on a FR4 carrier</a:t>
            </a:r>
          </a:p>
          <a:p>
            <a:pPr lvl="1"/>
            <a:r>
              <a:rPr lang="en-GB" sz="2000" dirty="0" smtClean="0"/>
              <a:t>Amplifier</a:t>
            </a:r>
          </a:p>
          <a:p>
            <a:pPr lvl="1"/>
            <a:r>
              <a:rPr lang="en-GB" sz="2000" dirty="0" smtClean="0"/>
              <a:t>Discriminator</a:t>
            </a:r>
          </a:p>
          <a:p>
            <a:pPr lvl="1"/>
            <a:r>
              <a:rPr lang="en-GB" sz="2000" dirty="0" smtClean="0"/>
              <a:t>TDC</a:t>
            </a:r>
          </a:p>
          <a:p>
            <a:pPr lvl="2"/>
            <a:r>
              <a:rPr lang="en-GB" sz="2000" dirty="0" smtClean="0"/>
              <a:t>TOT</a:t>
            </a:r>
          </a:p>
          <a:p>
            <a:pPr lvl="2"/>
            <a:r>
              <a:rPr lang="en-GB" sz="2000" dirty="0" smtClean="0"/>
              <a:t>Common stop</a:t>
            </a:r>
          </a:p>
          <a:p>
            <a:pPr lvl="1"/>
            <a:r>
              <a:rPr lang="en-GB" sz="2000" dirty="0" err="1" smtClean="0"/>
              <a:t>Serialiser</a:t>
            </a:r>
            <a:r>
              <a:rPr lang="en-GB" sz="2000" dirty="0" smtClean="0"/>
              <a:t> (LVDS link)</a:t>
            </a:r>
          </a:p>
          <a:p>
            <a:r>
              <a:rPr lang="en-GB" sz="2000" dirty="0" smtClean="0"/>
              <a:t>Flat cable connection (ZIF) to adapter board</a:t>
            </a:r>
          </a:p>
          <a:p>
            <a:pPr lvl="1"/>
            <a:r>
              <a:rPr lang="en-GB" sz="2000" dirty="0" smtClean="0"/>
              <a:t>Trigger, test pulse, voltage monitor</a:t>
            </a:r>
          </a:p>
          <a:p>
            <a:r>
              <a:rPr lang="en-GB" sz="2000" dirty="0" smtClean="0"/>
              <a:t>Flat cable connection to Xilinx ML506 evaluation board</a:t>
            </a:r>
          </a:p>
          <a:p>
            <a:pPr lvl="1"/>
            <a:r>
              <a:rPr lang="en-GB" sz="2000" dirty="0" smtClean="0"/>
              <a:t>FPGA </a:t>
            </a:r>
            <a:r>
              <a:rPr lang="en-GB" sz="2000" dirty="0" smtClean="0"/>
              <a:t>Virtex-5 (XC5VSX50-TFFG1136)</a:t>
            </a:r>
          </a:p>
          <a:p>
            <a:pPr lvl="2"/>
            <a:r>
              <a:rPr lang="en-GB" sz="2000" dirty="0" err="1" smtClean="0"/>
              <a:t>Deserialiser</a:t>
            </a:r>
            <a:endParaRPr lang="en-GB" sz="2000" dirty="0" smtClean="0"/>
          </a:p>
          <a:p>
            <a:pPr lvl="2"/>
            <a:r>
              <a:rPr lang="en-GB" sz="2000" dirty="0" smtClean="0"/>
              <a:t>Buffer </a:t>
            </a:r>
            <a:endParaRPr lang="en-GB" sz="2000" dirty="0" smtClean="0"/>
          </a:p>
          <a:p>
            <a:pPr lvl="2"/>
            <a:r>
              <a:rPr lang="en-GB" sz="2000" dirty="0" smtClean="0"/>
              <a:t>Ethernet / IP packet engine (UDP)</a:t>
            </a:r>
            <a:endParaRPr lang="en-GB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Detector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readout</a:t>
            </a:r>
            <a:r>
              <a:rPr lang="de-DE" dirty="0" smtClean="0"/>
              <a:t> </a:t>
            </a:r>
            <a:r>
              <a:rPr lang="de-DE" dirty="0" err="1" smtClean="0"/>
              <a:t>chain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16" name="Rechteck 15"/>
          <p:cNvSpPr/>
          <p:nvPr/>
        </p:nvSpPr>
        <p:spPr bwMode="auto">
          <a:xfrm>
            <a:off x="9159875" y="3599828"/>
            <a:ext cx="195882" cy="1020298"/>
          </a:xfrm>
          <a:prstGeom prst="rect">
            <a:avLst/>
          </a:prstGeom>
          <a:solidFill>
            <a:schemeClr val="bg1"/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8" name="Gruppieren 27"/>
          <p:cNvGrpSpPr/>
          <p:nvPr/>
        </p:nvGrpSpPr>
        <p:grpSpPr>
          <a:xfrm>
            <a:off x="699908" y="1109490"/>
            <a:ext cx="7452690" cy="2783818"/>
            <a:chOff x="699908" y="1109490"/>
            <a:chExt cx="7452690" cy="278381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97280" y="1109490"/>
              <a:ext cx="7055318" cy="2783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feld 6"/>
            <p:cNvSpPr txBox="1"/>
            <p:nvPr/>
          </p:nvSpPr>
          <p:spPr>
            <a:xfrm>
              <a:off x="4081112" y="2194560"/>
              <a:ext cx="151116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000" dirty="0" smtClean="0">
                  <a:latin typeface="Verdana" pitchFamily="34" charset="0"/>
                </a:rPr>
                <a:t>TPC</a:t>
              </a:r>
              <a:endParaRPr lang="de-DE" sz="4000" dirty="0">
                <a:latin typeface="Verdana" pitchFamily="34" charset="0"/>
              </a:endParaRPr>
            </a:p>
          </p:txBody>
        </p:sp>
        <p:sp>
          <p:nvSpPr>
            <p:cNvPr id="8" name="Textfeld 7"/>
            <p:cNvSpPr txBox="1"/>
            <p:nvPr/>
          </p:nvSpPr>
          <p:spPr>
            <a:xfrm rot="16200000">
              <a:off x="-218917" y="2242414"/>
              <a:ext cx="22377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cathode</a:t>
              </a:r>
              <a:endParaRPr lang="de-DE" sz="2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7" name="Rechteck 16"/>
            <p:cNvSpPr/>
            <p:nvPr/>
          </p:nvSpPr>
          <p:spPr bwMode="auto">
            <a:xfrm>
              <a:off x="7696834" y="1886783"/>
              <a:ext cx="317651" cy="1020298"/>
            </a:xfrm>
            <a:prstGeom prst="rect">
              <a:avLst/>
            </a:prstGeom>
            <a:solidFill>
              <a:schemeClr val="bg1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echteck 13"/>
            <p:cNvSpPr/>
            <p:nvPr/>
          </p:nvSpPr>
          <p:spPr bwMode="auto">
            <a:xfrm>
              <a:off x="7905249" y="1891418"/>
              <a:ext cx="218473" cy="1015663"/>
            </a:xfrm>
            <a:prstGeom prst="rect">
              <a:avLst/>
            </a:prstGeom>
            <a:solidFill>
              <a:srgbClr val="FFC000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hteck 17"/>
            <p:cNvSpPr/>
            <p:nvPr/>
          </p:nvSpPr>
          <p:spPr bwMode="auto">
            <a:xfrm>
              <a:off x="7108249" y="1929919"/>
              <a:ext cx="380206" cy="1020298"/>
            </a:xfrm>
            <a:prstGeom prst="rect">
              <a:avLst/>
            </a:prstGeom>
            <a:solidFill>
              <a:schemeClr val="bg1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hteck 21"/>
            <p:cNvSpPr/>
            <p:nvPr/>
          </p:nvSpPr>
          <p:spPr bwMode="auto">
            <a:xfrm>
              <a:off x="1241658" y="1915427"/>
              <a:ext cx="327259" cy="1328286"/>
            </a:xfrm>
            <a:prstGeom prst="rect">
              <a:avLst/>
            </a:prstGeom>
            <a:solidFill>
              <a:schemeClr val="bg1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hteck 22"/>
            <p:cNvSpPr/>
            <p:nvPr/>
          </p:nvSpPr>
          <p:spPr bwMode="auto">
            <a:xfrm>
              <a:off x="3388093" y="1530417"/>
              <a:ext cx="1472665" cy="173255"/>
            </a:xfrm>
            <a:prstGeom prst="rect">
              <a:avLst/>
            </a:prstGeom>
            <a:solidFill>
              <a:schemeClr val="bg1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hteck 23"/>
            <p:cNvSpPr/>
            <p:nvPr/>
          </p:nvSpPr>
          <p:spPr bwMode="auto">
            <a:xfrm>
              <a:off x="1876927" y="3676851"/>
              <a:ext cx="1472665" cy="173255"/>
            </a:xfrm>
            <a:prstGeom prst="rect">
              <a:avLst/>
            </a:prstGeom>
            <a:solidFill>
              <a:schemeClr val="bg1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Rechteck 25"/>
            <p:cNvSpPr/>
            <p:nvPr/>
          </p:nvSpPr>
          <p:spPr bwMode="auto">
            <a:xfrm>
              <a:off x="3436219" y="3195587"/>
              <a:ext cx="2059806" cy="336885"/>
            </a:xfrm>
            <a:prstGeom prst="rect">
              <a:avLst/>
            </a:prstGeom>
            <a:solidFill>
              <a:schemeClr val="bg1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Textfeld 43"/>
            <p:cNvSpPr txBox="1"/>
            <p:nvPr/>
          </p:nvSpPr>
          <p:spPr>
            <a:xfrm rot="16200000">
              <a:off x="6056754" y="2290540"/>
              <a:ext cx="22377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GEM</a:t>
              </a:r>
              <a:endParaRPr lang="de-DE" sz="2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25" name="Textfeld 24"/>
          <p:cNvSpPr txBox="1"/>
          <p:nvPr/>
        </p:nvSpPr>
        <p:spPr>
          <a:xfrm>
            <a:off x="7529419" y="3734329"/>
            <a:ext cx="2237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Timepix</a:t>
            </a:r>
            <a:r>
              <a:rPr lang="de-D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chip</a:t>
            </a:r>
            <a:endParaRPr lang="de-DE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30" name="Gerade Verbindung mit Pfeil 29"/>
          <p:cNvCxnSpPr/>
          <p:nvPr/>
        </p:nvCxnSpPr>
        <p:spPr bwMode="auto">
          <a:xfrm rot="16200000" flipV="1">
            <a:off x="8051533" y="2661386"/>
            <a:ext cx="1222409" cy="885524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Gerade Verbindung mit Pfeil 31"/>
          <p:cNvCxnSpPr/>
          <p:nvPr/>
        </p:nvCxnSpPr>
        <p:spPr bwMode="auto">
          <a:xfrm rot="5400000">
            <a:off x="8484672" y="4239928"/>
            <a:ext cx="654519" cy="567892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42" name="Gruppieren 41"/>
          <p:cNvGrpSpPr/>
          <p:nvPr/>
        </p:nvGrpSpPr>
        <p:grpSpPr>
          <a:xfrm>
            <a:off x="755249" y="4127193"/>
            <a:ext cx="7955615" cy="2398935"/>
            <a:chOff x="755249" y="4127193"/>
            <a:chExt cx="7955615" cy="2398935"/>
          </a:xfrm>
        </p:grpSpPr>
        <p:pic>
          <p:nvPicPr>
            <p:cNvPr id="6" name="Grafik 5" descr="ausleseblockdiagram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4501" y="4127193"/>
              <a:ext cx="7737141" cy="2293057"/>
            </a:xfrm>
            <a:prstGeom prst="rect">
              <a:avLst/>
            </a:prstGeom>
          </p:spPr>
        </p:pic>
        <p:sp>
          <p:nvSpPr>
            <p:cNvPr id="9" name="Rechteck 8"/>
            <p:cNvSpPr/>
            <p:nvPr/>
          </p:nvSpPr>
          <p:spPr bwMode="auto">
            <a:xfrm>
              <a:off x="755249" y="5871410"/>
              <a:ext cx="1527508" cy="510339"/>
            </a:xfrm>
            <a:prstGeom prst="rect">
              <a:avLst/>
            </a:prstGeom>
            <a:solidFill>
              <a:schemeClr val="bg1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2415941" y="6035039"/>
              <a:ext cx="2377439" cy="491089"/>
            </a:xfrm>
            <a:prstGeom prst="rect">
              <a:avLst/>
            </a:prstGeom>
            <a:solidFill>
              <a:schemeClr val="bg1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hteck 10"/>
            <p:cNvSpPr/>
            <p:nvPr/>
          </p:nvSpPr>
          <p:spPr bwMode="auto">
            <a:xfrm>
              <a:off x="7324826" y="5948414"/>
              <a:ext cx="1386038" cy="491088"/>
            </a:xfrm>
            <a:prstGeom prst="rect">
              <a:avLst/>
            </a:prstGeom>
            <a:solidFill>
              <a:schemeClr val="bg1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hteck 11"/>
            <p:cNvSpPr/>
            <p:nvPr/>
          </p:nvSpPr>
          <p:spPr bwMode="auto">
            <a:xfrm>
              <a:off x="6949439" y="5149515"/>
              <a:ext cx="644893" cy="336885"/>
            </a:xfrm>
            <a:prstGeom prst="rect">
              <a:avLst/>
            </a:prstGeom>
            <a:solidFill>
              <a:schemeClr val="bg1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hteck 18"/>
            <p:cNvSpPr/>
            <p:nvPr/>
          </p:nvSpPr>
          <p:spPr bwMode="auto">
            <a:xfrm>
              <a:off x="4860758" y="5082139"/>
              <a:ext cx="635266" cy="308007"/>
            </a:xfrm>
            <a:prstGeom prst="rect">
              <a:avLst/>
            </a:prstGeom>
            <a:solidFill>
              <a:schemeClr val="bg1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hteck 19"/>
            <p:cNvSpPr/>
            <p:nvPr/>
          </p:nvSpPr>
          <p:spPr bwMode="auto">
            <a:xfrm>
              <a:off x="5794408" y="4244740"/>
              <a:ext cx="1626670" cy="336885"/>
            </a:xfrm>
            <a:prstGeom prst="rect">
              <a:avLst/>
            </a:prstGeom>
            <a:solidFill>
              <a:schemeClr val="bg1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Rechteck 33"/>
            <p:cNvSpPr/>
            <p:nvPr/>
          </p:nvSpPr>
          <p:spPr bwMode="auto">
            <a:xfrm>
              <a:off x="1463039" y="4148489"/>
              <a:ext cx="1424539" cy="327258"/>
            </a:xfrm>
            <a:prstGeom prst="rect">
              <a:avLst/>
            </a:prstGeom>
            <a:solidFill>
              <a:schemeClr val="bg1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Rechteck 34"/>
            <p:cNvSpPr/>
            <p:nvPr/>
          </p:nvSpPr>
          <p:spPr bwMode="auto">
            <a:xfrm>
              <a:off x="1848051" y="4167738"/>
              <a:ext cx="577515" cy="452387"/>
            </a:xfrm>
            <a:prstGeom prst="rect">
              <a:avLst/>
            </a:prstGeom>
            <a:solidFill>
              <a:schemeClr val="bg1"/>
            </a:solidFill>
            <a:ln w="571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2906829" y="4533500"/>
              <a:ext cx="1424539" cy="369332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800" b="1" dirty="0" smtClean="0">
                  <a:solidFill>
                    <a:schemeClr val="bg1"/>
                  </a:solidFill>
                  <a:latin typeface="+mn-lt"/>
                </a:rPr>
                <a:t>ML506</a:t>
              </a:r>
              <a:endParaRPr lang="de-DE" sz="1800" b="1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2849078" y="6025414"/>
              <a:ext cx="15977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dirty="0" err="1" smtClean="0">
                  <a:latin typeface="+mn-lt"/>
                </a:rPr>
                <a:t>Xilinx</a:t>
              </a:r>
              <a:endParaRPr lang="de-DE" sz="2000" dirty="0">
                <a:latin typeface="+mn-lt"/>
              </a:endParaRPr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5640405" y="5120640"/>
              <a:ext cx="1183908" cy="338554"/>
            </a:xfrm>
            <a:prstGeom prst="rect">
              <a:avLst/>
            </a:prstGeom>
            <a:solidFill>
              <a:srgbClr val="008000"/>
            </a:solidFill>
          </p:spPr>
          <p:txBody>
            <a:bodyPr wrap="square" rtlCol="0">
              <a:spAutoFit/>
            </a:bodyPr>
            <a:lstStyle/>
            <a:p>
              <a:r>
                <a:rPr lang="de-DE" sz="1600" b="1" dirty="0" smtClean="0">
                  <a:solidFill>
                    <a:schemeClr val="bg1"/>
                  </a:solidFill>
                  <a:latin typeface="+mn-lt"/>
                </a:rPr>
                <a:t>Adapter</a:t>
              </a:r>
              <a:endParaRPr lang="de-DE" sz="1600" b="1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1414914" y="6006163"/>
              <a:ext cx="15977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000" dirty="0" smtClean="0">
                  <a:latin typeface="+mn-lt"/>
                </a:rPr>
                <a:t>Ethernet</a:t>
              </a:r>
              <a:endParaRPr lang="de-DE" sz="2000" dirty="0">
                <a:latin typeface="+mn-lt"/>
              </a:endParaRPr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4504624" y="6092790"/>
              <a:ext cx="15977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800" dirty="0" smtClean="0">
                  <a:latin typeface="+mn-lt"/>
                </a:rPr>
                <a:t>Flat </a:t>
              </a:r>
              <a:r>
                <a:rPr lang="de-DE" sz="1800" dirty="0" err="1" smtClean="0">
                  <a:latin typeface="+mn-lt"/>
                </a:rPr>
                <a:t>cable</a:t>
              </a:r>
              <a:endParaRPr lang="de-DE" sz="1800" dirty="0">
                <a:latin typeface="+mn-lt"/>
              </a:endParaRPr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6651058" y="6054289"/>
              <a:ext cx="15977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800" dirty="0" smtClean="0">
                  <a:latin typeface="+mn-lt"/>
                </a:rPr>
                <a:t>Flat </a:t>
              </a:r>
              <a:r>
                <a:rPr lang="de-DE" sz="1800" dirty="0" err="1" smtClean="0">
                  <a:latin typeface="+mn-lt"/>
                </a:rPr>
                <a:t>cable</a:t>
              </a:r>
              <a:endParaRPr lang="de-DE" sz="1800" dirty="0">
                <a:latin typeface="+mn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114</Words>
  <Application>Microsoft Office PowerPoint</Application>
  <PresentationFormat>Benutzerdefiniert</PresentationFormat>
  <Paragraphs>30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Leere Präsentation</vt:lpstr>
      <vt:lpstr>Ethernet-driven control and data acquisition scheme for the Timepix-based TPC readout</vt:lpstr>
      <vt:lpstr>TPC readout chain</vt:lpstr>
      <vt:lpstr>Detector and readout chain</vt:lpstr>
    </vt:vector>
  </TitlesOfParts>
  <Company>Uni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JEP</dc:title>
  <dc:creator>Uli Schaefer</dc:creator>
  <cp:lastModifiedBy>uschaefe</cp:lastModifiedBy>
  <cp:revision>1334</cp:revision>
  <cp:lastPrinted>2000-06-29T11:13:00Z</cp:lastPrinted>
  <dcterms:created xsi:type="dcterms:W3CDTF">1999-09-30T14:46:19Z</dcterms:created>
  <dcterms:modified xsi:type="dcterms:W3CDTF">2009-11-17T13:13:58Z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I:\LHCC1910\HTMLV2</vt:lpwstr>
  </property>
</Properties>
</file>