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5" r:id="rId2"/>
    <p:sldId id="384" r:id="rId3"/>
    <p:sldId id="386" r:id="rId4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0000CC"/>
    <a:srgbClr val="333300"/>
    <a:srgbClr val="0066FF"/>
    <a:srgbClr val="FF6600"/>
    <a:srgbClr val="CC0000"/>
    <a:srgbClr val="6600CC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93" autoAdjust="0"/>
    <p:restoredTop sz="94625" autoAdjust="0"/>
  </p:normalViewPr>
  <p:slideViewPr>
    <p:cSldViewPr snapToGrid="0">
      <p:cViewPr varScale="1">
        <p:scale>
          <a:sx n="99" d="100"/>
          <a:sy n="99" d="100"/>
        </p:scale>
        <p:origin x="-108" y="-36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Ethernet-driven control and data acquisition scheme for the </a:t>
            </a:r>
            <a:r>
              <a:rPr lang="en-US" dirty="0" err="1" smtClean="0"/>
              <a:t>Timepix</a:t>
            </a:r>
            <a:r>
              <a:rPr lang="en-US" dirty="0" smtClean="0"/>
              <a:t>-based TPC readout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85900" y="4708734"/>
            <a:ext cx="6931025" cy="930066"/>
          </a:xfrm>
        </p:spPr>
        <p:txBody>
          <a:bodyPr/>
          <a:lstStyle/>
          <a:p>
            <a:r>
              <a:rPr lang="en-GB" dirty="0" smtClean="0"/>
              <a:t>C. </a:t>
            </a:r>
            <a:r>
              <a:rPr lang="en-GB" dirty="0" err="1" smtClean="0"/>
              <a:t>Kahra</a:t>
            </a:r>
            <a:r>
              <a:rPr lang="en-GB" dirty="0" smtClean="0"/>
              <a:t>,</a:t>
            </a:r>
            <a:r>
              <a:rPr lang="en-GB" dirty="0" smtClean="0"/>
              <a:t> U. </a:t>
            </a:r>
            <a:r>
              <a:rPr lang="en-GB" dirty="0" err="1" smtClean="0"/>
              <a:t>Schäfer</a:t>
            </a:r>
            <a:r>
              <a:rPr lang="en-GB" dirty="0" smtClean="0"/>
              <a:t>, </a:t>
            </a:r>
            <a:r>
              <a:rPr lang="en-GB" dirty="0" err="1" smtClean="0"/>
              <a:t>M.Zamrowski</a:t>
            </a:r>
            <a:endParaRPr lang="en-GB" dirty="0" smtClean="0"/>
          </a:p>
          <a:p>
            <a:r>
              <a:rPr lang="en-GB" dirty="0" err="1" smtClean="0"/>
              <a:t>Uni</a:t>
            </a:r>
            <a:r>
              <a:rPr lang="en-GB" dirty="0" smtClean="0"/>
              <a:t> Mainz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TPC readout chain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048" y="692151"/>
            <a:ext cx="9198864" cy="5689600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TPC to be read out by one or several pixel sensors (256*256 pixels)</a:t>
            </a:r>
          </a:p>
          <a:p>
            <a:r>
              <a:rPr lang="en-GB" sz="2000" dirty="0" err="1" smtClean="0"/>
              <a:t>Timepix</a:t>
            </a:r>
            <a:r>
              <a:rPr lang="en-GB" sz="2000" dirty="0" smtClean="0"/>
              <a:t> chip bonded on a FR4 carrier</a:t>
            </a:r>
          </a:p>
          <a:p>
            <a:pPr lvl="1"/>
            <a:r>
              <a:rPr lang="en-GB" sz="2000" dirty="0" smtClean="0"/>
              <a:t>Amplifier</a:t>
            </a:r>
          </a:p>
          <a:p>
            <a:pPr lvl="1"/>
            <a:r>
              <a:rPr lang="en-GB" sz="2000" dirty="0" smtClean="0"/>
              <a:t>Discriminator</a:t>
            </a:r>
          </a:p>
          <a:p>
            <a:pPr lvl="1"/>
            <a:r>
              <a:rPr lang="en-GB" sz="2000" dirty="0" smtClean="0"/>
              <a:t>TDC</a:t>
            </a:r>
          </a:p>
          <a:p>
            <a:pPr lvl="2"/>
            <a:r>
              <a:rPr lang="en-GB" sz="2000" dirty="0" smtClean="0"/>
              <a:t>TOT</a:t>
            </a:r>
          </a:p>
          <a:p>
            <a:pPr lvl="2"/>
            <a:r>
              <a:rPr lang="en-GB" sz="2000" dirty="0" smtClean="0"/>
              <a:t>Common stop</a:t>
            </a:r>
          </a:p>
          <a:p>
            <a:pPr lvl="1"/>
            <a:r>
              <a:rPr lang="en-GB" sz="2000" dirty="0" err="1" smtClean="0"/>
              <a:t>Serialiser</a:t>
            </a:r>
            <a:r>
              <a:rPr lang="en-GB" sz="2000" dirty="0" smtClean="0"/>
              <a:t> (LVDS link)</a:t>
            </a:r>
          </a:p>
          <a:p>
            <a:r>
              <a:rPr lang="en-GB" sz="2000" dirty="0" smtClean="0"/>
              <a:t>Flat cable connection (ZIF) to adapter board</a:t>
            </a:r>
          </a:p>
          <a:p>
            <a:pPr lvl="1"/>
            <a:r>
              <a:rPr lang="en-GB" sz="2000" dirty="0" smtClean="0"/>
              <a:t>Trigger, test pulse, voltage monitor</a:t>
            </a:r>
          </a:p>
          <a:p>
            <a:r>
              <a:rPr lang="en-GB" sz="2000" dirty="0" smtClean="0"/>
              <a:t>Flat cable connection to Xilinx ML506 evaluation board</a:t>
            </a:r>
          </a:p>
          <a:p>
            <a:pPr lvl="1"/>
            <a:r>
              <a:rPr lang="en-GB" sz="2000" dirty="0" smtClean="0"/>
              <a:t>FPGA </a:t>
            </a:r>
            <a:r>
              <a:rPr lang="en-GB" sz="2000" dirty="0" smtClean="0"/>
              <a:t>Virtex-5 (XC5VSX50-TFFG1136)</a:t>
            </a:r>
          </a:p>
          <a:p>
            <a:pPr lvl="2"/>
            <a:r>
              <a:rPr lang="en-GB" sz="2000" dirty="0" err="1" smtClean="0"/>
              <a:t>Deserialiser</a:t>
            </a:r>
            <a:endParaRPr lang="en-GB" sz="2000" dirty="0" smtClean="0"/>
          </a:p>
          <a:p>
            <a:pPr lvl="2"/>
            <a:r>
              <a:rPr lang="en-GB" sz="2000" dirty="0" smtClean="0"/>
              <a:t>Buffer </a:t>
            </a:r>
            <a:endParaRPr lang="en-GB" sz="2000" dirty="0" smtClean="0"/>
          </a:p>
          <a:p>
            <a:pPr lvl="2"/>
            <a:r>
              <a:rPr lang="en-GB" sz="2000" dirty="0" smtClean="0"/>
              <a:t>Ethernet / IP packet engine (UDP)</a:t>
            </a:r>
            <a:endParaRPr lang="en-GB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Detector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readout</a:t>
            </a:r>
            <a:r>
              <a:rPr lang="de-DE" dirty="0" smtClean="0"/>
              <a:t> </a:t>
            </a:r>
            <a:r>
              <a:rPr lang="de-DE" dirty="0" err="1" smtClean="0"/>
              <a:t>chain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16" name="Rechteck 15"/>
          <p:cNvSpPr/>
          <p:nvPr/>
        </p:nvSpPr>
        <p:spPr bwMode="auto">
          <a:xfrm>
            <a:off x="9159875" y="3599828"/>
            <a:ext cx="195882" cy="1020298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8" name="Gruppieren 27"/>
          <p:cNvGrpSpPr/>
          <p:nvPr/>
        </p:nvGrpSpPr>
        <p:grpSpPr>
          <a:xfrm>
            <a:off x="699908" y="1109490"/>
            <a:ext cx="7452690" cy="2783818"/>
            <a:chOff x="699908" y="1109490"/>
            <a:chExt cx="7452690" cy="278381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97280" y="1109490"/>
              <a:ext cx="7055318" cy="2783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feld 6"/>
            <p:cNvSpPr txBox="1"/>
            <p:nvPr/>
          </p:nvSpPr>
          <p:spPr>
            <a:xfrm>
              <a:off x="4081112" y="2194560"/>
              <a:ext cx="15111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dirty="0" smtClean="0">
                  <a:latin typeface="Verdana" pitchFamily="34" charset="0"/>
                </a:rPr>
                <a:t>TPC</a:t>
              </a:r>
              <a:endParaRPr lang="de-DE" sz="4000" dirty="0">
                <a:latin typeface="Verdana" pitchFamily="34" charset="0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 rot="16200000">
              <a:off x="-218917" y="2242414"/>
              <a:ext cx="2237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cathode</a:t>
              </a:r>
              <a:endParaRPr lang="de-DE" sz="2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7696834" y="1886783"/>
              <a:ext cx="317651" cy="1020298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7905249" y="1891418"/>
              <a:ext cx="218473" cy="1015663"/>
            </a:xfrm>
            <a:prstGeom prst="rect">
              <a:avLst/>
            </a:prstGeom>
            <a:solidFill>
              <a:srgbClr val="FFC000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7108249" y="1929919"/>
              <a:ext cx="380206" cy="1020298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hteck 21"/>
            <p:cNvSpPr/>
            <p:nvPr/>
          </p:nvSpPr>
          <p:spPr bwMode="auto">
            <a:xfrm>
              <a:off x="1241658" y="1915427"/>
              <a:ext cx="327259" cy="1328286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3388093" y="1530417"/>
              <a:ext cx="1472665" cy="173255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1876927" y="3676851"/>
              <a:ext cx="1472665" cy="173255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hteck 25"/>
            <p:cNvSpPr/>
            <p:nvPr/>
          </p:nvSpPr>
          <p:spPr bwMode="auto">
            <a:xfrm>
              <a:off x="3436219" y="3195587"/>
              <a:ext cx="2059806" cy="336885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feld 43"/>
            <p:cNvSpPr txBox="1"/>
            <p:nvPr/>
          </p:nvSpPr>
          <p:spPr>
            <a:xfrm rot="16200000">
              <a:off x="6056754" y="2290540"/>
              <a:ext cx="2237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GEM</a:t>
              </a:r>
              <a:endParaRPr lang="de-DE" sz="2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7529419" y="3734329"/>
            <a:ext cx="223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Timepix</a:t>
            </a:r>
            <a:r>
              <a:rPr lang="de-D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chip</a:t>
            </a:r>
            <a:endParaRPr lang="de-D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0" name="Gerade Verbindung mit Pfeil 29"/>
          <p:cNvCxnSpPr/>
          <p:nvPr/>
        </p:nvCxnSpPr>
        <p:spPr bwMode="auto">
          <a:xfrm rot="16200000" flipV="1">
            <a:off x="8051533" y="2661386"/>
            <a:ext cx="1222409" cy="885524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Gerade Verbindung mit Pfeil 31"/>
          <p:cNvCxnSpPr/>
          <p:nvPr/>
        </p:nvCxnSpPr>
        <p:spPr bwMode="auto">
          <a:xfrm rot="5400000">
            <a:off x="8484672" y="4239928"/>
            <a:ext cx="654519" cy="567892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2" name="Gruppieren 41"/>
          <p:cNvGrpSpPr/>
          <p:nvPr/>
        </p:nvGrpSpPr>
        <p:grpSpPr>
          <a:xfrm>
            <a:off x="755249" y="4127193"/>
            <a:ext cx="7955615" cy="2398935"/>
            <a:chOff x="755249" y="4127193"/>
            <a:chExt cx="7955615" cy="2398935"/>
          </a:xfrm>
        </p:grpSpPr>
        <p:pic>
          <p:nvPicPr>
            <p:cNvPr id="6" name="Grafik 5" descr="ausleseblockdiagra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4501" y="4127193"/>
              <a:ext cx="7737141" cy="2293057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 bwMode="auto">
            <a:xfrm>
              <a:off x="755249" y="5871410"/>
              <a:ext cx="1527508" cy="510339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2415941" y="6035039"/>
              <a:ext cx="2377439" cy="491089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7324826" y="5948414"/>
              <a:ext cx="1386038" cy="491088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6949439" y="5149515"/>
              <a:ext cx="644893" cy="336885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4860758" y="5082139"/>
              <a:ext cx="635266" cy="308007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5794408" y="4244740"/>
              <a:ext cx="1626670" cy="336885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1463039" y="4148489"/>
              <a:ext cx="1424539" cy="327258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1848051" y="4167738"/>
              <a:ext cx="577515" cy="452387"/>
            </a:xfrm>
            <a:prstGeom prst="rect">
              <a:avLst/>
            </a:prstGeom>
            <a:solidFill>
              <a:schemeClr val="bg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906829" y="4533500"/>
              <a:ext cx="1424539" cy="369332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800" b="1" dirty="0" smtClean="0">
                  <a:solidFill>
                    <a:schemeClr val="bg1"/>
                  </a:solidFill>
                  <a:latin typeface="+mn-lt"/>
                </a:rPr>
                <a:t>ML506</a:t>
              </a:r>
              <a:endParaRPr lang="de-DE" sz="1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2849078" y="6025414"/>
              <a:ext cx="15977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err="1" smtClean="0">
                  <a:latin typeface="+mn-lt"/>
                </a:rPr>
                <a:t>Xilinx</a:t>
              </a:r>
              <a:endParaRPr lang="de-DE" sz="2000" dirty="0">
                <a:latin typeface="+mn-lt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5640405" y="5120640"/>
              <a:ext cx="1183908" cy="338554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>
              <a:spAutoFit/>
            </a:bodyPr>
            <a:lstStyle/>
            <a:p>
              <a:r>
                <a:rPr lang="de-DE" sz="1600" b="1" dirty="0" smtClean="0">
                  <a:solidFill>
                    <a:schemeClr val="bg1"/>
                  </a:solidFill>
                  <a:latin typeface="+mn-lt"/>
                </a:rPr>
                <a:t>Adapter</a:t>
              </a:r>
              <a:endParaRPr lang="de-DE" sz="16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414914" y="6006163"/>
              <a:ext cx="15977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smtClean="0">
                  <a:latin typeface="+mn-lt"/>
                </a:rPr>
                <a:t>Ethernet</a:t>
              </a:r>
              <a:endParaRPr lang="de-DE" sz="2000" dirty="0">
                <a:latin typeface="+mn-lt"/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504624" y="6092790"/>
              <a:ext cx="1597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800" dirty="0" smtClean="0">
                  <a:latin typeface="+mn-lt"/>
                </a:rPr>
                <a:t>Flat </a:t>
              </a:r>
              <a:r>
                <a:rPr lang="de-DE" sz="1800" dirty="0" err="1" smtClean="0">
                  <a:latin typeface="+mn-lt"/>
                </a:rPr>
                <a:t>cable</a:t>
              </a:r>
              <a:endParaRPr lang="de-DE" sz="1800" dirty="0">
                <a:latin typeface="+mn-lt"/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651058" y="6054289"/>
              <a:ext cx="1597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800" dirty="0" smtClean="0">
                  <a:latin typeface="+mn-lt"/>
                </a:rPr>
                <a:t>Flat </a:t>
              </a:r>
              <a:r>
                <a:rPr lang="de-DE" sz="1800" dirty="0" err="1" smtClean="0">
                  <a:latin typeface="+mn-lt"/>
                </a:rPr>
                <a:t>cable</a:t>
              </a:r>
              <a:endParaRPr lang="de-DE" sz="1800" dirty="0">
                <a:latin typeface="+mn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114</Words>
  <Application>Microsoft Office PowerPoint</Application>
  <PresentationFormat>Benutzerdefiniert</PresentationFormat>
  <Paragraphs>30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Leere Präsentation</vt:lpstr>
      <vt:lpstr>Ethernet-driven control and data acquisition scheme for the Timepix-based TPC readout</vt:lpstr>
      <vt:lpstr>TPC readout chain</vt:lpstr>
      <vt:lpstr>Detector and readout chain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1334</cp:revision>
  <cp:lastPrinted>2000-06-29T11:13:00Z</cp:lastPrinted>
  <dcterms:created xsi:type="dcterms:W3CDTF">1999-09-30T14:46:19Z</dcterms:created>
  <dcterms:modified xsi:type="dcterms:W3CDTF">2009-11-17T13:13:58Z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