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5" r:id="rId2"/>
    <p:sldId id="384" r:id="rId3"/>
    <p:sldId id="388" r:id="rId4"/>
    <p:sldId id="387" r:id="rId5"/>
    <p:sldId id="389" r:id="rId6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3300"/>
    <a:srgbClr val="FFFF99"/>
    <a:srgbClr val="008000"/>
    <a:srgbClr val="0000CC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>
      <p:cViewPr>
        <p:scale>
          <a:sx n="100" d="100"/>
          <a:sy n="100" d="100"/>
        </p:scale>
        <p:origin x="-924" y="-336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Ethernet-driven control and data acquisition scheme for the </a:t>
            </a:r>
            <a:r>
              <a:rPr lang="en-US" dirty="0" err="1" smtClean="0"/>
              <a:t>Timepix</a:t>
            </a:r>
            <a:r>
              <a:rPr lang="en-US" dirty="0" smtClean="0"/>
              <a:t>-based TPC readout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85900" y="4315626"/>
            <a:ext cx="6931025" cy="1323174"/>
          </a:xfrm>
        </p:spPr>
        <p:txBody>
          <a:bodyPr/>
          <a:lstStyle/>
          <a:p>
            <a:r>
              <a:rPr lang="en-GB" dirty="0" smtClean="0"/>
              <a:t>R. </a:t>
            </a:r>
            <a:r>
              <a:rPr lang="en-GB" dirty="0" err="1" smtClean="0"/>
              <a:t>Degele</a:t>
            </a:r>
            <a:r>
              <a:rPr lang="en-GB" dirty="0" smtClean="0"/>
              <a:t>, C. </a:t>
            </a:r>
            <a:r>
              <a:rPr lang="en-GB" dirty="0" err="1" smtClean="0"/>
              <a:t>Kahra</a:t>
            </a:r>
            <a:r>
              <a:rPr lang="en-GB" dirty="0" smtClean="0"/>
              <a:t>, U. </a:t>
            </a:r>
            <a:r>
              <a:rPr lang="en-GB" dirty="0" err="1" smtClean="0"/>
              <a:t>Schäfer</a:t>
            </a:r>
            <a:r>
              <a:rPr lang="en-GB" dirty="0" smtClean="0"/>
              <a:t>, </a:t>
            </a:r>
            <a:r>
              <a:rPr lang="en-GB" dirty="0" err="1" smtClean="0"/>
              <a:t>M.Zamrowski</a:t>
            </a:r>
            <a:endParaRPr lang="en-GB" dirty="0" smtClean="0"/>
          </a:p>
          <a:p>
            <a:r>
              <a:rPr lang="en-GB" dirty="0" smtClean="0"/>
              <a:t>Univ. Mainz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TPC readout chain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1"/>
            <a:ext cx="9198864" cy="5689600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TPC to be read out by one or several pixel sensors (256*256 pixels)</a:t>
            </a:r>
          </a:p>
          <a:p>
            <a:r>
              <a:rPr lang="en-GB" sz="2000" dirty="0" err="1" smtClean="0"/>
              <a:t>Timepix</a:t>
            </a:r>
            <a:r>
              <a:rPr lang="en-GB" sz="2000" dirty="0" smtClean="0"/>
              <a:t> chip bonded on a FR4 carrier</a:t>
            </a:r>
          </a:p>
          <a:p>
            <a:pPr lvl="1"/>
            <a:r>
              <a:rPr lang="en-GB" sz="2000" dirty="0" smtClean="0"/>
              <a:t>Amplifier</a:t>
            </a:r>
          </a:p>
          <a:p>
            <a:pPr lvl="1"/>
            <a:r>
              <a:rPr lang="en-GB" sz="2000" dirty="0" smtClean="0"/>
              <a:t>Discriminator</a:t>
            </a:r>
          </a:p>
          <a:p>
            <a:pPr lvl="1"/>
            <a:r>
              <a:rPr lang="en-GB" sz="2000" dirty="0" smtClean="0"/>
              <a:t>TDC</a:t>
            </a:r>
          </a:p>
          <a:p>
            <a:pPr lvl="2"/>
            <a:r>
              <a:rPr lang="en-GB" sz="2000" dirty="0" smtClean="0"/>
              <a:t>TOT</a:t>
            </a:r>
          </a:p>
          <a:p>
            <a:pPr lvl="2"/>
            <a:r>
              <a:rPr lang="en-GB" sz="2000" dirty="0" smtClean="0"/>
              <a:t>Common stop</a:t>
            </a:r>
          </a:p>
          <a:p>
            <a:pPr lvl="1"/>
            <a:r>
              <a:rPr lang="en-GB" sz="2000" dirty="0" err="1" smtClean="0"/>
              <a:t>Serialiser</a:t>
            </a:r>
            <a:r>
              <a:rPr lang="en-GB" sz="2000" dirty="0" smtClean="0"/>
              <a:t> (LVDS link)</a:t>
            </a:r>
          </a:p>
          <a:p>
            <a:r>
              <a:rPr lang="en-GB" sz="2000" dirty="0" smtClean="0"/>
              <a:t>Flat cable connection (ZIF) to adapter board</a:t>
            </a:r>
          </a:p>
          <a:p>
            <a:pPr lvl="1"/>
            <a:r>
              <a:rPr lang="en-GB" sz="2000" dirty="0" smtClean="0"/>
              <a:t>Trigger, test pulse, voltage monitor</a:t>
            </a:r>
          </a:p>
          <a:p>
            <a:r>
              <a:rPr lang="en-GB" sz="2000" dirty="0" smtClean="0"/>
              <a:t>Flat cable connection to Xilinx ML506 evaluation board</a:t>
            </a:r>
          </a:p>
          <a:p>
            <a:pPr lvl="1"/>
            <a:r>
              <a:rPr lang="en-GB" sz="2000" dirty="0" smtClean="0"/>
              <a:t>FPGA Virtex-5 (XC5VSX50-TFFG1136)</a:t>
            </a:r>
          </a:p>
          <a:p>
            <a:pPr lvl="2"/>
            <a:r>
              <a:rPr lang="en-GB" sz="2000" dirty="0" err="1" smtClean="0"/>
              <a:t>Deserialiser</a:t>
            </a:r>
            <a:endParaRPr lang="en-GB" sz="2000" dirty="0" smtClean="0"/>
          </a:p>
          <a:p>
            <a:pPr lvl="2"/>
            <a:r>
              <a:rPr lang="en-GB" sz="2000" dirty="0" smtClean="0"/>
              <a:t>Buffer </a:t>
            </a:r>
          </a:p>
          <a:p>
            <a:pPr lvl="2"/>
            <a:r>
              <a:rPr lang="en-GB" sz="2000" dirty="0" smtClean="0"/>
              <a:t>Ethernet / IP packet engine (UDP)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TPC </a:t>
            </a:r>
            <a:r>
              <a:rPr lang="de-DE" sz="2000" dirty="0" err="1" smtClean="0"/>
              <a:t>readout</a:t>
            </a:r>
            <a:r>
              <a:rPr lang="de-DE" sz="2000" dirty="0" smtClean="0"/>
              <a:t> </a:t>
            </a:r>
            <a:r>
              <a:rPr lang="de-DE" sz="2000" dirty="0" err="1" smtClean="0"/>
              <a:t>chain</a:t>
            </a:r>
            <a:endParaRPr lang="de-DE" sz="2000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6105546" y="1019142"/>
            <a:ext cx="1533546" cy="1314469"/>
          </a:xfrm>
          <a:solidFill>
            <a:srgbClr val="00B050">
              <a:alpha val="12000"/>
            </a:srgbClr>
          </a:solidFill>
          <a:ln w="381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TIMEPIX-</a:t>
            </a:r>
          </a:p>
          <a:p>
            <a:pPr algn="ctr">
              <a:buNone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ADAPTER-</a:t>
            </a:r>
          </a:p>
          <a:p>
            <a:pPr algn="ctr">
              <a:buNone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BOARD</a:t>
            </a:r>
            <a:endParaRPr lang="de-DE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laptop"/>
          <p:cNvSpPr>
            <a:spLocks noEditPoints="1" noChangeArrowheads="1"/>
          </p:cNvSpPr>
          <p:nvPr/>
        </p:nvSpPr>
        <p:spPr bwMode="auto">
          <a:xfrm>
            <a:off x="7018371" y="5181624"/>
            <a:ext cx="1809750" cy="13620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2000"/>
          </a:p>
        </p:txBody>
      </p:sp>
      <p:pic>
        <p:nvPicPr>
          <p:cNvPr id="6" name="Picture 7" descr="C:\Users\degele\AppData\Local\Microsoft\Windows\Temporary Internet Files\Content.IE5\DU5W79HS\MCj0433867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910" y="3027357"/>
            <a:ext cx="1828572" cy="1828572"/>
          </a:xfrm>
          <a:prstGeom prst="rect">
            <a:avLst/>
          </a:prstGeom>
          <a:noFill/>
        </p:spPr>
      </p:pic>
      <p:sp>
        <p:nvSpPr>
          <p:cNvPr id="7" name="Textfeld 6"/>
          <p:cNvSpPr txBox="1"/>
          <p:nvPr/>
        </p:nvSpPr>
        <p:spPr>
          <a:xfrm>
            <a:off x="7091397" y="291781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ML506</a:t>
            </a:r>
            <a:endParaRPr lang="de-DE" sz="2000" dirty="0"/>
          </a:p>
        </p:txBody>
      </p:sp>
      <p:sp>
        <p:nvSpPr>
          <p:cNvPr id="8" name="Nach rechts gekrümmter Pfeil 7"/>
          <p:cNvSpPr/>
          <p:nvPr/>
        </p:nvSpPr>
        <p:spPr>
          <a:xfrm>
            <a:off x="6470676" y="3757617"/>
            <a:ext cx="731520" cy="2227293"/>
          </a:xfrm>
          <a:prstGeom prst="curv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580215" y="4670442"/>
            <a:ext cx="1513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ETHERNET</a:t>
            </a:r>
          </a:p>
        </p:txBody>
      </p:sp>
      <p:sp>
        <p:nvSpPr>
          <p:cNvPr id="10" name="Pfeil nach links und oben 9"/>
          <p:cNvSpPr/>
          <p:nvPr/>
        </p:nvSpPr>
        <p:spPr>
          <a:xfrm rot="16200000">
            <a:off x="7237449" y="1895453"/>
            <a:ext cx="1763216" cy="886903"/>
          </a:xfrm>
          <a:prstGeom prst="leftUp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cxnSp>
        <p:nvCxnSpPr>
          <p:cNvPr id="11" name="Gerade Verbindung mit Pfeil 10"/>
          <p:cNvCxnSpPr/>
          <p:nvPr/>
        </p:nvCxnSpPr>
        <p:spPr>
          <a:xfrm rot="5400000">
            <a:off x="-485051" y="2424894"/>
            <a:ext cx="4673666" cy="295755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3440097" y="1858941"/>
            <a:ext cx="219078" cy="219078"/>
          </a:xfrm>
          <a:prstGeom prst="ellipse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3" name="Ellipse 12"/>
          <p:cNvSpPr/>
          <p:nvPr/>
        </p:nvSpPr>
        <p:spPr>
          <a:xfrm>
            <a:off x="3001941" y="2589201"/>
            <a:ext cx="219078" cy="219078"/>
          </a:xfrm>
          <a:prstGeom prst="ellipse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4" name="Ellipse 13"/>
          <p:cNvSpPr/>
          <p:nvPr/>
        </p:nvSpPr>
        <p:spPr>
          <a:xfrm>
            <a:off x="2527272" y="3319461"/>
            <a:ext cx="219078" cy="219078"/>
          </a:xfrm>
          <a:prstGeom prst="ellipse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5" name="Ellipse 14"/>
          <p:cNvSpPr/>
          <p:nvPr/>
        </p:nvSpPr>
        <p:spPr>
          <a:xfrm>
            <a:off x="2052603" y="4049721"/>
            <a:ext cx="219078" cy="219078"/>
          </a:xfrm>
          <a:prstGeom prst="ellipse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6" name="Ellipse 15"/>
          <p:cNvSpPr/>
          <p:nvPr/>
        </p:nvSpPr>
        <p:spPr>
          <a:xfrm>
            <a:off x="1650960" y="4743468"/>
            <a:ext cx="219078" cy="219078"/>
          </a:xfrm>
          <a:prstGeom prst="ellipse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7" name="Ellipse 16"/>
          <p:cNvSpPr/>
          <p:nvPr/>
        </p:nvSpPr>
        <p:spPr>
          <a:xfrm>
            <a:off x="665109" y="4743468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577934" y="331946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03265" y="404972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016090" y="258920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490759" y="1858941"/>
            <a:ext cx="219078" cy="2190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08513" y="1019142"/>
            <a:ext cx="401643" cy="5513463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vert="vert270" wrap="square" rtlCol="0" anchor="ctr">
            <a:noAutofit/>
          </a:bodyPr>
          <a:lstStyle/>
          <a:p>
            <a:pPr algn="ctr"/>
            <a:r>
              <a:rPr lang="de-DE" sz="2000" dirty="0" err="1" smtClean="0">
                <a:latin typeface="+mn-lt"/>
              </a:rPr>
              <a:t>Timepix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chip</a:t>
            </a:r>
            <a:endParaRPr lang="de-DE" sz="2000" dirty="0">
              <a:latin typeface="+mn-lt"/>
            </a:endParaRPr>
          </a:p>
        </p:txBody>
      </p:sp>
      <p:sp>
        <p:nvSpPr>
          <p:cNvPr id="23" name="Pfeil nach links und rechts 22"/>
          <p:cNvSpPr/>
          <p:nvPr/>
        </p:nvSpPr>
        <p:spPr>
          <a:xfrm>
            <a:off x="5010156" y="1420785"/>
            <a:ext cx="1095390" cy="484632"/>
          </a:xfrm>
          <a:prstGeom prst="left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cxnSp>
        <p:nvCxnSpPr>
          <p:cNvPr id="24" name="Gerade Verbindung mit Pfeil 23"/>
          <p:cNvCxnSpPr>
            <a:stCxn id="12" idx="6"/>
          </p:cNvCxnSpPr>
          <p:nvPr/>
        </p:nvCxnSpPr>
        <p:spPr>
          <a:xfrm>
            <a:off x="3659175" y="1968480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3" idx="6"/>
          </p:cNvCxnSpPr>
          <p:nvPr/>
        </p:nvCxnSpPr>
        <p:spPr>
          <a:xfrm>
            <a:off x="3221019" y="2698740"/>
            <a:ext cx="255591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14" idx="6"/>
          </p:cNvCxnSpPr>
          <p:nvPr/>
        </p:nvCxnSpPr>
        <p:spPr>
          <a:xfrm>
            <a:off x="2746350" y="342900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5" idx="6"/>
          </p:cNvCxnSpPr>
          <p:nvPr/>
        </p:nvCxnSpPr>
        <p:spPr>
          <a:xfrm>
            <a:off x="2271681" y="415926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6" idx="6"/>
          </p:cNvCxnSpPr>
          <p:nvPr/>
        </p:nvCxnSpPr>
        <p:spPr>
          <a:xfrm>
            <a:off x="1870038" y="4853007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21" idx="2"/>
          </p:cNvCxnSpPr>
          <p:nvPr/>
        </p:nvCxnSpPr>
        <p:spPr>
          <a:xfrm rot="10800000">
            <a:off x="2198655" y="196848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0" idx="2"/>
          </p:cNvCxnSpPr>
          <p:nvPr/>
        </p:nvCxnSpPr>
        <p:spPr>
          <a:xfrm rot="10800000">
            <a:off x="1723986" y="269874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8" idx="2"/>
          </p:cNvCxnSpPr>
          <p:nvPr/>
        </p:nvCxnSpPr>
        <p:spPr>
          <a:xfrm rot="10800000">
            <a:off x="1285830" y="3429000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19" idx="2"/>
          </p:cNvCxnSpPr>
          <p:nvPr/>
        </p:nvCxnSpPr>
        <p:spPr>
          <a:xfrm rot="10800000">
            <a:off x="811163" y="4159260"/>
            <a:ext cx="292103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17" idx="2"/>
          </p:cNvCxnSpPr>
          <p:nvPr/>
        </p:nvCxnSpPr>
        <p:spPr>
          <a:xfrm rot="10800000">
            <a:off x="373005" y="4853007"/>
            <a:ext cx="29210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4170357" y="1019142"/>
            <a:ext cx="388639" cy="5513463"/>
          </a:xfrm>
          <a:prstGeom prst="rect">
            <a:avLst/>
          </a:prstGeom>
          <a:solidFill>
            <a:srgbClr val="FFFF00">
              <a:alpha val="10000"/>
            </a:srgbClr>
          </a:solidFill>
          <a:ln w="28575">
            <a:solidFill>
              <a:srgbClr val="FFFF00"/>
            </a:solidFill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de-DE" sz="2000" dirty="0" smtClean="0">
                <a:latin typeface="+mn-lt"/>
              </a:rPr>
              <a:t>GEM</a:t>
            </a:r>
            <a:endParaRPr lang="de-DE" sz="2000" dirty="0">
              <a:latin typeface="+mn-lt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17415" y="1019142"/>
            <a:ext cx="4454586" cy="5513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6" name="Textfeld 35"/>
          <p:cNvSpPr txBox="1"/>
          <p:nvPr/>
        </p:nvSpPr>
        <p:spPr>
          <a:xfrm>
            <a:off x="628596" y="5656293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Ionizing</a:t>
            </a:r>
            <a:r>
              <a:rPr lang="de-DE" sz="2000" dirty="0" smtClean="0"/>
              <a:t> </a:t>
            </a:r>
            <a:r>
              <a:rPr lang="de-DE" sz="2000" dirty="0" err="1" smtClean="0"/>
              <a:t>particles</a:t>
            </a:r>
            <a:endParaRPr lang="de-DE" sz="2000" dirty="0"/>
          </a:p>
        </p:txBody>
      </p:sp>
      <p:sp>
        <p:nvSpPr>
          <p:cNvPr id="38" name="Rechteck 37"/>
          <p:cNvSpPr/>
          <p:nvPr/>
        </p:nvSpPr>
        <p:spPr>
          <a:xfrm>
            <a:off x="117415" y="6423066"/>
            <a:ext cx="4016430" cy="109539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9" name="Rechteck 38"/>
          <p:cNvSpPr/>
          <p:nvPr/>
        </p:nvSpPr>
        <p:spPr>
          <a:xfrm>
            <a:off x="117415" y="1019142"/>
            <a:ext cx="4016430" cy="109539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0" name="Rechteck 39"/>
          <p:cNvSpPr/>
          <p:nvPr/>
        </p:nvSpPr>
        <p:spPr>
          <a:xfrm>
            <a:off x="190440" y="1238220"/>
            <a:ext cx="45719" cy="5075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/>
          <p:cNvSpPr txBox="1"/>
          <p:nvPr/>
        </p:nvSpPr>
        <p:spPr>
          <a:xfrm>
            <a:off x="317071" y="1261528"/>
            <a:ext cx="219078" cy="2263806"/>
          </a:xfrm>
          <a:prstGeom prst="rect">
            <a:avLst/>
          </a:prstGeom>
          <a:noFill/>
        </p:spPr>
        <p:txBody>
          <a:bodyPr vert="vert270" wrap="square" rtlCol="0" anchor="ctr">
            <a:noAutofit/>
          </a:bodyPr>
          <a:lstStyle/>
          <a:p>
            <a:pPr algn="ctr"/>
            <a:r>
              <a:rPr lang="de-DE" sz="2000" dirty="0" err="1" smtClean="0"/>
              <a:t>cathode</a:t>
            </a:r>
            <a:endParaRPr lang="de-D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Adapter </a:t>
            </a:r>
            <a:r>
              <a:rPr lang="de-DE" dirty="0" err="1" smtClean="0"/>
              <a:t>board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316284" y="5222880"/>
            <a:ext cx="2214578" cy="714380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5" indent="-342900" algn="ctr">
              <a:buNone/>
            </a:pPr>
            <a:r>
              <a:rPr lang="de-DE" sz="1400" dirty="0" smtClean="0">
                <a:solidFill>
                  <a:schemeClr val="tx1"/>
                </a:solidFill>
              </a:rPr>
              <a:t>Testpulse </a:t>
            </a:r>
            <a:r>
              <a:rPr lang="de-DE" sz="1400" dirty="0" err="1" smtClean="0">
                <a:solidFill>
                  <a:schemeClr val="tx1"/>
                </a:solidFill>
              </a:rPr>
              <a:t>generator</a:t>
            </a:r>
            <a:endParaRPr lang="de-DE" sz="1400" dirty="0" smtClean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86116" y="2698740"/>
            <a:ext cx="928694" cy="98585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1400" dirty="0" smtClean="0"/>
              <a:t>ADC</a:t>
            </a:r>
          </a:p>
          <a:p>
            <a:pPr algn="ctr"/>
            <a:r>
              <a:rPr lang="de-DE" sz="1400" dirty="0" smtClean="0"/>
              <a:t>4-Channel</a:t>
            </a:r>
          </a:p>
          <a:p>
            <a:pPr algn="ctr"/>
            <a:r>
              <a:rPr lang="de-DE" sz="1400" dirty="0" smtClean="0"/>
              <a:t>24-Bit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294045" y="4049721"/>
            <a:ext cx="928694" cy="738664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/>
              <a:t>Voltage</a:t>
            </a:r>
            <a:endParaRPr lang="de-DE" sz="1400" dirty="0" smtClean="0"/>
          </a:p>
          <a:p>
            <a:pPr algn="ctr"/>
            <a:r>
              <a:rPr lang="de-DE" sz="1400" dirty="0" smtClean="0"/>
              <a:t>Reference</a:t>
            </a:r>
          </a:p>
          <a:p>
            <a:pPr algn="ctr"/>
            <a:r>
              <a:rPr lang="de-DE" sz="1400" dirty="0" smtClean="0"/>
              <a:t>2V5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-153888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sz="1400"/>
          </a:p>
        </p:txBody>
      </p:sp>
      <p:sp>
        <p:nvSpPr>
          <p:cNvPr id="8" name="Textfeld 7"/>
          <p:cNvSpPr txBox="1"/>
          <p:nvPr/>
        </p:nvSpPr>
        <p:spPr>
          <a:xfrm>
            <a:off x="8004222" y="1019142"/>
            <a:ext cx="717552" cy="5513463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vert="vert270" wrap="square" rtlCol="0" anchor="ctr" anchorCtr="0">
            <a:noAutofit/>
          </a:bodyPr>
          <a:lstStyle/>
          <a:p>
            <a:pPr algn="ctr"/>
            <a:r>
              <a:rPr lang="de-DE" sz="2000" dirty="0" smtClean="0">
                <a:latin typeface="+mn-lt"/>
              </a:rPr>
              <a:t>Connector </a:t>
            </a:r>
            <a:r>
              <a:rPr lang="de-DE" sz="2000" dirty="0" err="1" smtClean="0">
                <a:latin typeface="+mn-lt"/>
              </a:rPr>
              <a:t>to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Xilinx</a:t>
            </a:r>
            <a:r>
              <a:rPr lang="de-DE" sz="2000" dirty="0" smtClean="0">
                <a:latin typeface="+mn-lt"/>
              </a:rPr>
              <a:t> ML506</a:t>
            </a:r>
            <a:endParaRPr lang="de-DE" sz="2000" dirty="0">
              <a:latin typeface="+mn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811161" y="5861383"/>
            <a:ext cx="896940" cy="738664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Trigger</a:t>
            </a:r>
          </a:p>
          <a:p>
            <a:pPr algn="ctr"/>
            <a:r>
              <a:rPr lang="de-DE" sz="1400" dirty="0" smtClean="0"/>
              <a:t>RJ45</a:t>
            </a:r>
          </a:p>
          <a:p>
            <a:pPr algn="ctr"/>
            <a:r>
              <a:rPr lang="de-DE" sz="1400" dirty="0" smtClean="0"/>
              <a:t>(TLU)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5996007" y="1092168"/>
            <a:ext cx="1435104" cy="307777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rgbClr val="00B050"/>
                </a:solidFill>
              </a:rPr>
              <a:t>ID -NUMBER</a:t>
            </a:r>
            <a:endParaRPr lang="de-DE" sz="1400" dirty="0">
              <a:solidFill>
                <a:srgbClr val="00B050"/>
              </a:solidFill>
            </a:endParaRPr>
          </a:p>
        </p:txBody>
      </p:sp>
      <p:cxnSp>
        <p:nvCxnSpPr>
          <p:cNvPr id="11" name="Gerade Verbindung mit Pfeil 10"/>
          <p:cNvCxnSpPr>
            <a:stCxn id="35" idx="3"/>
          </p:cNvCxnSpPr>
          <p:nvPr/>
        </p:nvCxnSpPr>
        <p:spPr>
          <a:xfrm>
            <a:off x="1671588" y="1222049"/>
            <a:ext cx="4358603" cy="154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>
            <a:stCxn id="6" idx="0"/>
            <a:endCxn id="5" idx="2"/>
          </p:cNvCxnSpPr>
          <p:nvPr/>
        </p:nvCxnSpPr>
        <p:spPr>
          <a:xfrm rot="16200000" flipV="1">
            <a:off x="3571864" y="3863192"/>
            <a:ext cx="365129" cy="79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6" idx="2"/>
          </p:cNvCxnSpPr>
          <p:nvPr/>
        </p:nvCxnSpPr>
        <p:spPr>
          <a:xfrm rot="16200000" flipH="1">
            <a:off x="3548677" y="4998100"/>
            <a:ext cx="429752" cy="103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winkelte Verbindung 13"/>
          <p:cNvCxnSpPr>
            <a:endCxn id="6" idx="3"/>
          </p:cNvCxnSpPr>
          <p:nvPr/>
        </p:nvCxnSpPr>
        <p:spPr>
          <a:xfrm rot="10800000" flipV="1">
            <a:off x="4222740" y="4414851"/>
            <a:ext cx="203209" cy="4202"/>
          </a:xfrm>
          <a:prstGeom prst="bentConnector3">
            <a:avLst>
              <a:gd name="adj1" fmla="val 4299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winkelte Verbindung 130"/>
          <p:cNvCxnSpPr>
            <a:stCxn id="4" idx="1"/>
            <a:endCxn id="34" idx="2"/>
          </p:cNvCxnSpPr>
          <p:nvPr/>
        </p:nvCxnSpPr>
        <p:spPr>
          <a:xfrm rot="10800000">
            <a:off x="1341690" y="4621214"/>
            <a:ext cx="1974595" cy="958856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0" idx="3"/>
          </p:cNvCxnSpPr>
          <p:nvPr/>
        </p:nvCxnSpPr>
        <p:spPr>
          <a:xfrm>
            <a:off x="7431111" y="1246057"/>
            <a:ext cx="567753" cy="162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winkelte Verbindung 174"/>
          <p:cNvCxnSpPr>
            <a:endCxn id="5" idx="0"/>
          </p:cNvCxnSpPr>
          <p:nvPr/>
        </p:nvCxnSpPr>
        <p:spPr>
          <a:xfrm>
            <a:off x="1687473" y="1457298"/>
            <a:ext cx="2062990" cy="124144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>
            <a:off x="3732201" y="1457298"/>
            <a:ext cx="69374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 Verbindung 20"/>
          <p:cNvCxnSpPr>
            <a:endCxn id="4" idx="0"/>
          </p:cNvCxnSpPr>
          <p:nvPr/>
        </p:nvCxnSpPr>
        <p:spPr>
          <a:xfrm rot="5400000">
            <a:off x="2541970" y="3338902"/>
            <a:ext cx="3765582" cy="2375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feil nach links und rechts 21"/>
          <p:cNvSpPr/>
          <p:nvPr/>
        </p:nvSpPr>
        <p:spPr>
          <a:xfrm>
            <a:off x="1723986" y="6057936"/>
            <a:ext cx="6280236" cy="484632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TRIGGER, BUSY, RESET, DATA CLOCK</a:t>
            </a:r>
            <a:endParaRPr lang="de-DE" sz="1400" dirty="0"/>
          </a:p>
        </p:txBody>
      </p:sp>
      <p:sp>
        <p:nvSpPr>
          <p:cNvPr id="23" name="Pfeil nach links 22"/>
          <p:cNvSpPr/>
          <p:nvPr/>
        </p:nvSpPr>
        <p:spPr>
          <a:xfrm>
            <a:off x="5557851" y="5327676"/>
            <a:ext cx="2438928" cy="484632"/>
          </a:xfrm>
          <a:prstGeom prst="left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943064" y="2808279"/>
            <a:ext cx="992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DAC-OUT</a:t>
            </a:r>
            <a:endParaRPr lang="de-DE" sz="1400" dirty="0"/>
          </a:p>
        </p:txBody>
      </p:sp>
      <p:sp>
        <p:nvSpPr>
          <p:cNvPr id="25" name="Textfeld 24"/>
          <p:cNvSpPr txBox="1"/>
          <p:nvPr/>
        </p:nvSpPr>
        <p:spPr>
          <a:xfrm>
            <a:off x="1979577" y="5218137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TEST_IN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797012" y="98262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3V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928915" y="1201707"/>
            <a:ext cx="690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3V, 5V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425948" y="4853007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5V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7420014" y="946116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S/N</a:t>
            </a:r>
            <a:endParaRPr lang="de-DE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675984" y="1480606"/>
            <a:ext cx="753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2V2</a:t>
            </a:r>
            <a:endParaRPr lang="de-DE" sz="1400" dirty="0"/>
          </a:p>
        </p:txBody>
      </p:sp>
      <p:cxnSp>
        <p:nvCxnSpPr>
          <p:cNvPr id="31" name="Gerade Verbindung mit Pfeil 30"/>
          <p:cNvCxnSpPr>
            <a:endCxn id="35" idx="1"/>
          </p:cNvCxnSpPr>
          <p:nvPr/>
        </p:nvCxnSpPr>
        <p:spPr>
          <a:xfrm flipV="1">
            <a:off x="324740" y="1222049"/>
            <a:ext cx="449908" cy="854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226952" y="1219582"/>
            <a:ext cx="507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7V</a:t>
            </a:r>
            <a:endParaRPr lang="de-DE" sz="1400" dirty="0"/>
          </a:p>
        </p:txBody>
      </p:sp>
      <p:sp>
        <p:nvSpPr>
          <p:cNvPr id="33" name="Pfeil nach links 32"/>
          <p:cNvSpPr/>
          <p:nvPr/>
        </p:nvSpPr>
        <p:spPr>
          <a:xfrm>
            <a:off x="4243383" y="3136896"/>
            <a:ext cx="3716883" cy="484632"/>
          </a:xfrm>
          <a:prstGeom prst="left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CONTROL, CLK, ADDRESS</a:t>
            </a:r>
            <a:endParaRPr lang="de-DE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774648" y="940038"/>
            <a:ext cx="896940" cy="564022"/>
          </a:xfrm>
          <a:prstGeom prst="rect">
            <a:avLst/>
          </a:prstGeom>
          <a:noFill/>
          <a:ln w="38100">
            <a:solidFill>
              <a:srgbClr val="3503E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de-DE" sz="1400" dirty="0" smtClean="0"/>
              <a:t>Power </a:t>
            </a:r>
            <a:r>
              <a:rPr lang="de-DE" sz="1400" dirty="0" err="1" smtClean="0"/>
              <a:t>supply</a:t>
            </a:r>
            <a:endParaRPr lang="de-DE" sz="1400" dirty="0" smtClean="0"/>
          </a:p>
        </p:txBody>
      </p:sp>
      <p:cxnSp>
        <p:nvCxnSpPr>
          <p:cNvPr id="36" name="Gewinkelte Verbindung 35"/>
          <p:cNvCxnSpPr/>
          <p:nvPr/>
        </p:nvCxnSpPr>
        <p:spPr>
          <a:xfrm>
            <a:off x="4206870" y="2954331"/>
            <a:ext cx="3797352" cy="1588"/>
          </a:xfrm>
          <a:prstGeom prst="bentConnector3">
            <a:avLst>
              <a:gd name="adj1" fmla="val -4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156208" y="2625714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DAC-OUT DIGITAL</a:t>
            </a:r>
            <a:endParaRPr lang="de-DE" sz="1400" dirty="0"/>
          </a:p>
        </p:txBody>
      </p:sp>
      <p:sp>
        <p:nvSpPr>
          <p:cNvPr id="38" name="Pfeil nach links 37"/>
          <p:cNvSpPr/>
          <p:nvPr/>
        </p:nvSpPr>
        <p:spPr>
          <a:xfrm>
            <a:off x="1723986" y="1566837"/>
            <a:ext cx="6280236" cy="484632"/>
          </a:xfrm>
          <a:prstGeom prst="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TIMEPIX-CONTROL</a:t>
            </a:r>
            <a:endParaRPr lang="de-DE" sz="1400" dirty="0"/>
          </a:p>
        </p:txBody>
      </p:sp>
      <p:sp>
        <p:nvSpPr>
          <p:cNvPr id="39" name="Pfeil nach rechts 38"/>
          <p:cNvSpPr/>
          <p:nvPr/>
        </p:nvSpPr>
        <p:spPr>
          <a:xfrm>
            <a:off x="1687473" y="2078019"/>
            <a:ext cx="6280236" cy="484632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TIMEPIX-DATA (LVDS)</a:t>
            </a:r>
            <a:endParaRPr lang="de-DE" sz="1400" dirty="0"/>
          </a:p>
        </p:txBody>
      </p:sp>
      <p:cxnSp>
        <p:nvCxnSpPr>
          <p:cNvPr id="80" name="Gerade Verbindung mit Pfeil 79"/>
          <p:cNvCxnSpPr/>
          <p:nvPr/>
        </p:nvCxnSpPr>
        <p:spPr>
          <a:xfrm rot="16200000" flipH="1">
            <a:off x="1162229" y="1615154"/>
            <a:ext cx="239281" cy="1709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winkelte Verbindung 99"/>
          <p:cNvCxnSpPr>
            <a:stCxn id="34" idx="3"/>
            <a:endCxn id="5" idx="1"/>
          </p:cNvCxnSpPr>
          <p:nvPr/>
        </p:nvCxnSpPr>
        <p:spPr>
          <a:xfrm>
            <a:off x="1700612" y="3182278"/>
            <a:ext cx="1585504" cy="9388"/>
          </a:xfrm>
          <a:prstGeom prst="bentConnector3">
            <a:avLst>
              <a:gd name="adj1" fmla="val -13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ad 103"/>
          <p:cNvSpPr/>
          <p:nvPr/>
        </p:nvSpPr>
        <p:spPr bwMode="auto">
          <a:xfrm>
            <a:off x="4965108" y="4674550"/>
            <a:ext cx="256372" cy="247828"/>
          </a:xfrm>
          <a:prstGeom prst="donut">
            <a:avLst>
              <a:gd name="adj" fmla="val 14189"/>
            </a:avLst>
          </a:prstGeom>
          <a:noFill/>
          <a:ln w="412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5" name="Gerade Verbindung mit Pfeil 104"/>
          <p:cNvCxnSpPr/>
          <p:nvPr/>
        </p:nvCxnSpPr>
        <p:spPr>
          <a:xfrm rot="16200000" flipH="1">
            <a:off x="4948506" y="5076692"/>
            <a:ext cx="279271" cy="103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feld 106"/>
          <p:cNvSpPr txBox="1"/>
          <p:nvPr/>
        </p:nvSpPr>
        <p:spPr>
          <a:xfrm>
            <a:off x="5244071" y="4585748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TP_IN</a:t>
            </a:r>
          </a:p>
        </p:txBody>
      </p:sp>
      <p:sp>
        <p:nvSpPr>
          <p:cNvPr id="34" name="Inhaltsplatzhalter 3"/>
          <p:cNvSpPr>
            <a:spLocks noGrp="1"/>
          </p:cNvSpPr>
          <p:nvPr>
            <p:ph idx="1"/>
          </p:nvPr>
        </p:nvSpPr>
        <p:spPr>
          <a:xfrm>
            <a:off x="982766" y="1743342"/>
            <a:ext cx="717846" cy="2877872"/>
          </a:xfrm>
          <a:noFill/>
          <a:ln w="38100">
            <a:solidFill>
              <a:srgbClr val="3503ED"/>
            </a:solidFill>
          </a:ln>
        </p:spPr>
        <p:txBody>
          <a:bodyPr vert="vert270" wrap="square" anchor="ctr" anchorCtr="0">
            <a:no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tx1"/>
                </a:solidFill>
              </a:rPr>
              <a:t>Connector </a:t>
            </a:r>
            <a:r>
              <a:rPr lang="de-DE" sz="2000" dirty="0" err="1" smtClean="0">
                <a:solidFill>
                  <a:schemeClr val="tx1"/>
                </a:solidFill>
              </a:rPr>
              <a:t>to</a:t>
            </a:r>
            <a:r>
              <a:rPr lang="de-DE" sz="2000" dirty="0" smtClean="0">
                <a:solidFill>
                  <a:schemeClr val="tx1"/>
                </a:solidFill>
              </a:rPr>
              <a:t> </a:t>
            </a:r>
            <a:r>
              <a:rPr lang="de-DE" sz="2000" dirty="0" err="1" smtClean="0">
                <a:solidFill>
                  <a:schemeClr val="tx1"/>
                </a:solidFill>
              </a:rPr>
              <a:t>Timepix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Timepix</a:t>
            </a:r>
            <a:endParaRPr lang="de-DE" dirty="0"/>
          </a:p>
        </p:txBody>
      </p:sp>
      <p:pic>
        <p:nvPicPr>
          <p:cNvPr id="1026" name="Picture 2" descr="P:\browsable\Meeting\2009\TimepixNov2009\Sources\a_Page_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9784" y="1320621"/>
            <a:ext cx="7255423" cy="4020499"/>
          </a:xfrm>
          <a:prstGeom prst="rect">
            <a:avLst/>
          </a:prstGeom>
          <a:noFill/>
        </p:spPr>
      </p:pic>
      <p:sp>
        <p:nvSpPr>
          <p:cNvPr id="4" name="Rechteck 3"/>
          <p:cNvSpPr/>
          <p:nvPr/>
        </p:nvSpPr>
        <p:spPr bwMode="auto">
          <a:xfrm>
            <a:off x="412376" y="1891553"/>
            <a:ext cx="2017059" cy="3281082"/>
          </a:xfrm>
          <a:prstGeom prst="rect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Achteck 5"/>
          <p:cNvSpPr/>
          <p:nvPr/>
        </p:nvSpPr>
        <p:spPr bwMode="auto">
          <a:xfrm>
            <a:off x="849687" y="2264569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Achteck 6"/>
          <p:cNvSpPr/>
          <p:nvPr/>
        </p:nvSpPr>
        <p:spPr bwMode="auto">
          <a:xfrm>
            <a:off x="1616448" y="2259806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chteck 7"/>
          <p:cNvSpPr/>
          <p:nvPr/>
        </p:nvSpPr>
        <p:spPr bwMode="auto">
          <a:xfrm>
            <a:off x="1618830" y="3707607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chteck 8"/>
          <p:cNvSpPr/>
          <p:nvPr/>
        </p:nvSpPr>
        <p:spPr bwMode="auto">
          <a:xfrm>
            <a:off x="861593" y="2988467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chteck 9"/>
          <p:cNvSpPr/>
          <p:nvPr/>
        </p:nvSpPr>
        <p:spPr bwMode="auto">
          <a:xfrm>
            <a:off x="1618830" y="2990850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chteck 10"/>
          <p:cNvSpPr/>
          <p:nvPr/>
        </p:nvSpPr>
        <p:spPr bwMode="auto">
          <a:xfrm>
            <a:off x="1621211" y="4429125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chteck 11"/>
          <p:cNvSpPr/>
          <p:nvPr/>
        </p:nvSpPr>
        <p:spPr bwMode="auto">
          <a:xfrm>
            <a:off x="859212" y="4431506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Achteck 12"/>
          <p:cNvSpPr/>
          <p:nvPr/>
        </p:nvSpPr>
        <p:spPr bwMode="auto">
          <a:xfrm>
            <a:off x="866355" y="3709986"/>
            <a:ext cx="448235" cy="428625"/>
          </a:xfrm>
          <a:prstGeom prst="octagon">
            <a:avLst/>
          </a:prstGeom>
          <a:solidFill>
            <a:srgbClr val="FFC000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 bwMode="auto">
          <a:xfrm rot="16200000" flipH="1">
            <a:off x="1463283" y="2842027"/>
            <a:ext cx="764378" cy="4759"/>
          </a:xfrm>
          <a:prstGeom prst="straightConnector1">
            <a:avLst/>
          </a:prstGeom>
          <a:noFill/>
          <a:ln w="12700" cap="flat" cmpd="sng" algn="ctr">
            <a:solidFill>
              <a:srgbClr val="3333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8" name="Gerade Verbindung mit Pfeil 17"/>
          <p:cNvCxnSpPr/>
          <p:nvPr/>
        </p:nvCxnSpPr>
        <p:spPr bwMode="auto">
          <a:xfrm rot="16200000" flipH="1">
            <a:off x="701284" y="2846789"/>
            <a:ext cx="764378" cy="4759"/>
          </a:xfrm>
          <a:prstGeom prst="straightConnector1">
            <a:avLst/>
          </a:prstGeom>
          <a:noFill/>
          <a:ln w="12700" cap="flat" cmpd="sng" algn="ctr">
            <a:solidFill>
              <a:srgbClr val="3333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Gerade Verbindung mit Pfeil 18"/>
          <p:cNvCxnSpPr/>
          <p:nvPr/>
        </p:nvCxnSpPr>
        <p:spPr bwMode="auto">
          <a:xfrm flipH="1">
            <a:off x="1084661" y="3223026"/>
            <a:ext cx="764378" cy="4759"/>
          </a:xfrm>
          <a:prstGeom prst="straightConnector1">
            <a:avLst/>
          </a:prstGeom>
          <a:noFill/>
          <a:ln w="12700" cap="flat" cmpd="sng" algn="ctr">
            <a:solidFill>
              <a:srgbClr val="3333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5" name="Textfeld 24"/>
          <p:cNvSpPr txBox="1"/>
          <p:nvPr/>
        </p:nvSpPr>
        <p:spPr>
          <a:xfrm>
            <a:off x="1240631" y="3038476"/>
            <a:ext cx="4315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b="1" dirty="0" smtClean="0"/>
              <a:t>55µm</a:t>
            </a:r>
            <a:endParaRPr lang="de-DE" sz="600" b="1" dirty="0"/>
          </a:p>
        </p:txBody>
      </p:sp>
      <p:cxnSp>
        <p:nvCxnSpPr>
          <p:cNvPr id="27" name="Gerade Verbindung 26"/>
          <p:cNvCxnSpPr>
            <a:stCxn id="6" idx="4"/>
          </p:cNvCxnSpPr>
          <p:nvPr/>
        </p:nvCxnSpPr>
        <p:spPr bwMode="auto">
          <a:xfrm rot="10800000">
            <a:off x="842963" y="2105026"/>
            <a:ext cx="6724" cy="46262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Gerade Verbindung 30"/>
          <p:cNvCxnSpPr/>
          <p:nvPr/>
        </p:nvCxnSpPr>
        <p:spPr bwMode="auto">
          <a:xfrm rot="10800000">
            <a:off x="1300163" y="2107407"/>
            <a:ext cx="6724" cy="46262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 Verbindung mit Pfeil 32"/>
          <p:cNvCxnSpPr/>
          <p:nvPr/>
        </p:nvCxnSpPr>
        <p:spPr bwMode="auto">
          <a:xfrm flipV="1">
            <a:off x="857251" y="2143126"/>
            <a:ext cx="431006" cy="2382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859631" y="1974056"/>
            <a:ext cx="396262" cy="1143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de-DE" sz="800" b="1" dirty="0" smtClean="0"/>
              <a:t>20µm</a:t>
            </a:r>
            <a:endParaRPr lang="de-DE" sz="800" b="1" dirty="0"/>
          </a:p>
        </p:txBody>
      </p:sp>
      <p:cxnSp>
        <p:nvCxnSpPr>
          <p:cNvPr id="38" name="Gerade Verbindung 37"/>
          <p:cNvCxnSpPr>
            <a:stCxn id="7" idx="6"/>
          </p:cNvCxnSpPr>
          <p:nvPr/>
        </p:nvCxnSpPr>
        <p:spPr bwMode="auto">
          <a:xfrm rot="16200000" flipV="1">
            <a:off x="1661570" y="2179387"/>
            <a:ext cx="157162" cy="367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Gerade Verbindung 41"/>
          <p:cNvCxnSpPr/>
          <p:nvPr/>
        </p:nvCxnSpPr>
        <p:spPr bwMode="auto">
          <a:xfrm rot="16200000" flipV="1">
            <a:off x="1860160" y="2176060"/>
            <a:ext cx="152400" cy="556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Gerade Verbindung 43"/>
          <p:cNvCxnSpPr/>
          <p:nvPr/>
        </p:nvCxnSpPr>
        <p:spPr bwMode="auto">
          <a:xfrm flipV="1">
            <a:off x="1554957" y="2131218"/>
            <a:ext cx="559593" cy="714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Gerade Verbindung mit Pfeil 54"/>
          <p:cNvCxnSpPr/>
          <p:nvPr/>
        </p:nvCxnSpPr>
        <p:spPr bwMode="auto">
          <a:xfrm flipV="1">
            <a:off x="1578770" y="2133601"/>
            <a:ext cx="154781" cy="2381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Gerade Verbindung mit Pfeil 58"/>
          <p:cNvCxnSpPr/>
          <p:nvPr/>
        </p:nvCxnSpPr>
        <p:spPr bwMode="auto">
          <a:xfrm rot="10800000" flipV="1">
            <a:off x="1938339" y="2131220"/>
            <a:ext cx="154781" cy="2381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feld 60"/>
          <p:cNvSpPr txBox="1"/>
          <p:nvPr/>
        </p:nvSpPr>
        <p:spPr>
          <a:xfrm>
            <a:off x="1600200" y="1966912"/>
            <a:ext cx="396262" cy="1143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de-DE" sz="800" b="1" dirty="0" smtClean="0"/>
              <a:t>10µm</a:t>
            </a:r>
            <a:endParaRPr lang="de-DE" sz="800" b="1" dirty="0"/>
          </a:p>
        </p:txBody>
      </p:sp>
      <p:sp>
        <p:nvSpPr>
          <p:cNvPr id="62" name="Textfeld 61"/>
          <p:cNvSpPr txBox="1"/>
          <p:nvPr/>
        </p:nvSpPr>
        <p:spPr>
          <a:xfrm>
            <a:off x="792957" y="3457575"/>
            <a:ext cx="692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Pixel </a:t>
            </a:r>
            <a:r>
              <a:rPr lang="de-DE" sz="1050" b="1" dirty="0" err="1" smtClean="0"/>
              <a:t>cell</a:t>
            </a:r>
            <a:endParaRPr lang="de-DE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181</Words>
  <Application>Microsoft Office PowerPoint</Application>
  <PresentationFormat>Benutzerdefiniert</PresentationFormat>
  <Paragraphs>64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Leere Präsentation</vt:lpstr>
      <vt:lpstr>Ethernet-driven control and data acquisition scheme for the Timepix-based TPC readout</vt:lpstr>
      <vt:lpstr>TPC readout chain</vt:lpstr>
      <vt:lpstr>TPC readout chain</vt:lpstr>
      <vt:lpstr>Adapter board</vt:lpstr>
      <vt:lpstr>Timepix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1347</cp:revision>
  <cp:lastPrinted>2000-06-29T11:13:00Z</cp:lastPrinted>
  <dcterms:created xsi:type="dcterms:W3CDTF">1999-09-30T14:46:19Z</dcterms:created>
  <dcterms:modified xsi:type="dcterms:W3CDTF">2009-11-19T11:41:12Z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