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85" r:id="rId2"/>
    <p:sldId id="384" r:id="rId3"/>
    <p:sldId id="391" r:id="rId4"/>
    <p:sldId id="405" r:id="rId5"/>
    <p:sldId id="390" r:id="rId6"/>
    <p:sldId id="389" r:id="rId7"/>
    <p:sldId id="395" r:id="rId8"/>
    <p:sldId id="399" r:id="rId9"/>
    <p:sldId id="404" r:id="rId10"/>
    <p:sldId id="396" r:id="rId11"/>
    <p:sldId id="397" r:id="rId12"/>
    <p:sldId id="403" r:id="rId13"/>
    <p:sldId id="392" r:id="rId14"/>
    <p:sldId id="394" r:id="rId15"/>
    <p:sldId id="400" r:id="rId16"/>
    <p:sldId id="401" r:id="rId17"/>
    <p:sldId id="402" r:id="rId18"/>
    <p:sldId id="406" r:id="rId19"/>
  </p:sldIdLst>
  <p:sldSz cx="9902825" cy="6858000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5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5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5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5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008000"/>
    <a:srgbClr val="0000CC"/>
    <a:srgbClr val="333300"/>
    <a:srgbClr val="0066FF"/>
    <a:srgbClr val="FF66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93" autoAdjust="0"/>
    <p:restoredTop sz="94625" autoAdjust="0"/>
  </p:normalViewPr>
  <p:slideViewPr>
    <p:cSldViewPr snapToGrid="0">
      <p:cViewPr varScale="1">
        <p:scale>
          <a:sx n="115" d="100"/>
          <a:sy n="115" d="100"/>
        </p:scale>
        <p:origin x="-1182" y="-108"/>
      </p:cViewPr>
      <p:guideLst>
        <p:guide orient="horz" pos="2160"/>
        <p:guide pos="3119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778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vert="horz" wrap="square" lIns="95298" tIns="47647" rIns="95298" bIns="47647" numCol="1" anchor="t" anchorCtr="0" compatLnSpc="1">
            <a:prstTxWarp prst="textNoShape">
              <a:avLst/>
            </a:prstTxWarp>
          </a:bodyPr>
          <a:lstStyle>
            <a:lvl1pPr defTabSz="952500" eaLnBrk="0" hangingPunct="0">
              <a:defRPr sz="1200"/>
            </a:lvl1pPr>
          </a:lstStyle>
          <a:p>
            <a:endParaRPr lang="de-DE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4778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vert="horz" wrap="square" lIns="95298" tIns="47647" rIns="95298" bIns="47647" numCol="1" anchor="t" anchorCtr="0" compatLnSpc="1">
            <a:prstTxWarp prst="textNoShape">
              <a:avLst/>
            </a:prstTxWarp>
          </a:bodyPr>
          <a:lstStyle>
            <a:lvl1pPr algn="r" defTabSz="952500" eaLnBrk="0" hangingPunct="0">
              <a:defRPr sz="1200"/>
            </a:lvl1pPr>
          </a:lstStyle>
          <a:p>
            <a:endParaRPr lang="de-DE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4550"/>
            <a:ext cx="3076575" cy="4794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vert="horz" wrap="square" lIns="95298" tIns="47647" rIns="95298" bIns="47647" numCol="1" anchor="b" anchorCtr="0" compatLnSpc="1">
            <a:prstTxWarp prst="textNoShape">
              <a:avLst/>
            </a:prstTxWarp>
          </a:bodyPr>
          <a:lstStyle>
            <a:lvl1pPr defTabSz="952500" eaLnBrk="0" hangingPunct="0">
              <a:defRPr sz="1200"/>
            </a:lvl1pPr>
          </a:lstStyle>
          <a:p>
            <a:endParaRPr lang="de-DE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34550"/>
            <a:ext cx="3076575" cy="4794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vert="horz" wrap="square" lIns="95298" tIns="47647" rIns="95298" bIns="47647" numCol="1" anchor="b" anchorCtr="0" compatLnSpc="1">
            <a:prstTxWarp prst="textNoShape">
              <a:avLst/>
            </a:prstTxWarp>
          </a:bodyPr>
          <a:lstStyle>
            <a:lvl1pPr algn="r" defTabSz="952500" eaLnBrk="0" hangingPunct="0">
              <a:defRPr sz="1200"/>
            </a:lvl1pPr>
          </a:lstStyle>
          <a:p>
            <a:fld id="{7B111882-C36D-4333-A786-4A6C6BC2A2F1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151" tIns="48080" rIns="96151" bIns="48080" numCol="1" anchor="t" anchorCtr="0" compatLnSpc="1">
            <a:prstTxWarp prst="textNoShape">
              <a:avLst/>
            </a:prstTxWarp>
          </a:bodyPr>
          <a:lstStyle>
            <a:lvl1pPr defTabSz="960438" eaLnBrk="0" hangingPunct="0">
              <a:defRPr sz="1200"/>
            </a:lvl1pPr>
          </a:lstStyle>
          <a:p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151" tIns="48080" rIns="96151" bIns="48080" numCol="1" anchor="t" anchorCtr="0" compatLnSpc="1">
            <a:prstTxWarp prst="textNoShape">
              <a:avLst/>
            </a:prstTxWarp>
          </a:bodyPr>
          <a:lstStyle>
            <a:lvl1pPr algn="r" defTabSz="960438" eaLnBrk="0" hangingPunct="0">
              <a:defRPr sz="1200"/>
            </a:lvl1pPr>
          </a:lstStyle>
          <a:p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2638" y="769938"/>
            <a:ext cx="5538787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9325" y="4859338"/>
            <a:ext cx="520065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151" tIns="48080" rIns="96151" bIns="48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151" tIns="48080" rIns="96151" bIns="48080" numCol="1" anchor="b" anchorCtr="0" compatLnSpc="1">
            <a:prstTxWarp prst="textNoShape">
              <a:avLst/>
            </a:prstTxWarp>
          </a:bodyPr>
          <a:lstStyle>
            <a:lvl1pPr defTabSz="960438" eaLnBrk="0" hangingPunct="0">
              <a:defRPr sz="1200"/>
            </a:lvl1pPr>
          </a:lstStyle>
          <a:p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151" tIns="48080" rIns="96151" bIns="48080" numCol="1" anchor="b" anchorCtr="0" compatLnSpc="1">
            <a:prstTxWarp prst="textNoShape">
              <a:avLst/>
            </a:prstTxWarp>
          </a:bodyPr>
          <a:lstStyle>
            <a:lvl1pPr algn="r" defTabSz="960438" eaLnBrk="0" hangingPunct="0">
              <a:defRPr sz="1200"/>
            </a:lvl1pPr>
          </a:lstStyle>
          <a:p>
            <a:fld id="{CE5821BD-72D2-4424-BB90-853E24638566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427913" y="0"/>
            <a:ext cx="2474912" cy="63817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7275513" cy="63817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902825" cy="6921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742950" y="981075"/>
            <a:ext cx="4132263" cy="54006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981075"/>
            <a:ext cx="4132262" cy="54006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42950" y="981075"/>
            <a:ext cx="4132263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981075"/>
            <a:ext cx="413226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0" y="6599238"/>
            <a:ext cx="9902825" cy="258762"/>
          </a:xfrm>
          <a:prstGeom prst="rect">
            <a:avLst/>
          </a:prstGeom>
          <a:gradFill rotWithShape="1">
            <a:gsLst>
              <a:gs pos="0">
                <a:srgbClr val="FFFF99">
                  <a:alpha val="49001"/>
                </a:srgbClr>
              </a:gs>
              <a:gs pos="100000">
                <a:schemeClr val="bg1">
                  <a:alpha val="80000"/>
                </a:schemeClr>
              </a:gs>
            </a:gsLst>
            <a:lin ang="5400000" scaled="1"/>
          </a:grad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GB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902825" cy="692150"/>
          </a:xfrm>
          <a:prstGeom prst="rect">
            <a:avLst/>
          </a:prstGeom>
          <a:gradFill rotWithShape="1">
            <a:gsLst>
              <a:gs pos="0">
                <a:srgbClr val="FFFFFF">
                  <a:alpha val="78998"/>
                </a:srgbClr>
              </a:gs>
              <a:gs pos="100000">
                <a:srgbClr val="FFFF99">
                  <a:alpha val="50000"/>
                </a:srgbClr>
              </a:gs>
            </a:gsLst>
            <a:lin ang="5400000" scaled="1"/>
          </a:gradFill>
          <a:ln w="381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Headline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981075"/>
            <a:ext cx="84169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Master-Textformat zu bearbeiten.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85800" y="6599238"/>
            <a:ext cx="320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000">
                <a:solidFill>
                  <a:srgbClr val="0000FF"/>
                </a:solidFill>
                <a:latin typeface="Verdana" pitchFamily="34" charset="0"/>
              </a:rPr>
              <a:t>Uli Schäfer     </a:t>
            </a:r>
            <a:fld id="{880E96CA-C234-4456-B516-C4E762A4B5BD}" type="slidenum">
              <a:rPr lang="en-US" sz="1000">
                <a:solidFill>
                  <a:srgbClr val="0000FF"/>
                </a:solidFill>
                <a:latin typeface="Verdana" pitchFamily="34" charset="0"/>
              </a:rPr>
              <a:pPr eaLnBrk="0" hangingPunct="0">
                <a:spcBef>
                  <a:spcPct val="20000"/>
                </a:spcBef>
                <a:defRPr/>
              </a:pPr>
              <a:t>‹Nr.›</a:t>
            </a:fld>
            <a:endParaRPr lang="en-US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FF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FF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FF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FF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FF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FF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FF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FF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rgbClr val="3333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FF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FF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Ethernet-driven control and data acquisition scheme for the Timepix-based TPC readout</a:t>
            </a:r>
            <a:endParaRPr lang="en-GB" smtClean="0"/>
          </a:p>
        </p:txBody>
      </p:sp>
      <p:sp>
        <p:nvSpPr>
          <p:cNvPr id="16386" name="Untertitel 4"/>
          <p:cNvSpPr>
            <a:spLocks noGrp="1"/>
          </p:cNvSpPr>
          <p:nvPr>
            <p:ph type="subTitle" idx="1"/>
          </p:nvPr>
        </p:nvSpPr>
        <p:spPr>
          <a:xfrm>
            <a:off x="1485900" y="4316413"/>
            <a:ext cx="6931025" cy="1322387"/>
          </a:xfrm>
        </p:spPr>
        <p:txBody>
          <a:bodyPr/>
          <a:lstStyle/>
          <a:p>
            <a:r>
              <a:rPr lang="en-GB" dirty="0" err="1" smtClean="0"/>
              <a:t>R.Degele</a:t>
            </a:r>
            <a:r>
              <a:rPr lang="en-GB" dirty="0" smtClean="0"/>
              <a:t>, </a:t>
            </a:r>
            <a:r>
              <a:rPr lang="en-GB" dirty="0" err="1" smtClean="0"/>
              <a:t>C.Kahra</a:t>
            </a:r>
            <a:r>
              <a:rPr lang="en-GB" dirty="0" smtClean="0"/>
              <a:t>, </a:t>
            </a:r>
            <a:r>
              <a:rPr lang="en-GB" b="1" dirty="0" err="1" smtClean="0"/>
              <a:t>U.Schäfer</a:t>
            </a:r>
            <a:r>
              <a:rPr lang="en-GB" dirty="0" smtClean="0"/>
              <a:t>, </a:t>
            </a:r>
            <a:r>
              <a:rPr lang="en-GB" dirty="0" err="1" smtClean="0"/>
              <a:t>S.Tapprogge</a:t>
            </a:r>
            <a:r>
              <a:rPr lang="en-GB" dirty="0" smtClean="0"/>
              <a:t>, </a:t>
            </a:r>
            <a:r>
              <a:rPr lang="en-GB" dirty="0" err="1" smtClean="0"/>
              <a:t>D.Wicke</a:t>
            </a:r>
            <a:r>
              <a:rPr lang="en-GB" dirty="0" smtClean="0"/>
              <a:t>, </a:t>
            </a:r>
            <a:r>
              <a:rPr lang="en-GB" dirty="0" err="1" smtClean="0"/>
              <a:t>M.Zamrowski</a:t>
            </a:r>
            <a:endParaRPr lang="en-GB" dirty="0" smtClean="0"/>
          </a:p>
          <a:p>
            <a:r>
              <a:rPr lang="en-GB" dirty="0" smtClean="0"/>
              <a:t>Univ. Mainz </a:t>
            </a:r>
          </a:p>
          <a:p>
            <a:endParaRPr lang="en-GB" dirty="0" smtClean="0"/>
          </a:p>
        </p:txBody>
      </p:sp>
      <p:pic>
        <p:nvPicPr>
          <p:cNvPr id="16387" name="Grafik 5" descr="PhysicsAtTerascaleLogo_Farbi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835525"/>
            <a:ext cx="16478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FPGA module : Xilinx ML506</a:t>
            </a:r>
          </a:p>
        </p:txBody>
      </p:sp>
      <p:sp>
        <p:nvSpPr>
          <p:cNvPr id="23554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</a:pPr>
            <a:r>
              <a:rPr lang="en-GB" smtClean="0"/>
              <a:t>Virtex-5 based : XC5VSX50-TFFG1136</a:t>
            </a:r>
          </a:p>
          <a:p>
            <a:pPr marL="342900" lvl="1" indent="-342900">
              <a:buClrTx/>
            </a:pPr>
            <a:r>
              <a:rPr lang="en-GB" smtClean="0"/>
              <a:t>On-chip Ethernet MAC</a:t>
            </a:r>
          </a:p>
          <a:p>
            <a:pPr marL="342900" lvl="1" indent="-342900">
              <a:buClrTx/>
            </a:pPr>
            <a:r>
              <a:rPr lang="en-GB" smtClean="0"/>
              <a:t>On-chip 3Gb/s serial links : run at 1Gb/s for Ethernet</a:t>
            </a:r>
          </a:p>
          <a:p>
            <a:pPr marL="342900" lvl="1" indent="-342900">
              <a:buClrTx/>
            </a:pPr>
            <a:r>
              <a:rPr lang="en-GB" smtClean="0"/>
              <a:t>On-board Gigabit Ethernet phy chip (1000BASE-T)</a:t>
            </a:r>
          </a:p>
          <a:p>
            <a:pPr marL="342900" lvl="1" indent="-342900">
              <a:buClrTx/>
            </a:pPr>
            <a:r>
              <a:rPr lang="en-GB" smtClean="0"/>
              <a:t>64 bit user I/O on 2.54mm headers</a:t>
            </a:r>
          </a:p>
          <a:p>
            <a:pPr marL="342900" lvl="1" indent="-342900">
              <a:buClrTx/>
            </a:pPr>
            <a:r>
              <a:rPr lang="en-GB" smtClean="0"/>
              <a:t>Nonvolatile configuration storage via SystemACE (CompactFlash card)</a:t>
            </a:r>
          </a:p>
          <a:p>
            <a:r>
              <a:rPr lang="en-GB" smtClean="0"/>
              <a:t>A lot of periphery, not currently used for Timepix readout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FPGA Firmware</a:t>
            </a:r>
          </a:p>
        </p:txBody>
      </p:sp>
      <p:sp>
        <p:nvSpPr>
          <p:cNvPr id="24578" name="Inhaltsplatzhalter 2"/>
          <p:cNvSpPr>
            <a:spLocks noGrp="1"/>
          </p:cNvSpPr>
          <p:nvPr>
            <p:ph idx="1"/>
          </p:nvPr>
        </p:nvSpPr>
        <p:spPr>
          <a:xfrm>
            <a:off x="742950" y="776288"/>
            <a:ext cx="8416925" cy="5605462"/>
          </a:xfrm>
        </p:spPr>
        <p:txBody>
          <a:bodyPr/>
          <a:lstStyle/>
          <a:p>
            <a:r>
              <a:rPr lang="en-GB" sz="2100" smtClean="0"/>
              <a:t>VHDL description</a:t>
            </a:r>
          </a:p>
          <a:p>
            <a:r>
              <a:rPr lang="en-GB" sz="2100" smtClean="0"/>
              <a:t>Common clock for digitisation and data transfer, crystal based, frequency currently hard coded in VHDL</a:t>
            </a:r>
          </a:p>
          <a:p>
            <a:r>
              <a:rPr lang="en-GB" sz="2100" smtClean="0"/>
              <a:t>SerDes interface to the Timepix bit-serial port</a:t>
            </a:r>
          </a:p>
          <a:p>
            <a:r>
              <a:rPr lang="en-GB" sz="2100" smtClean="0"/>
              <a:t>Control and status registers, data stream pass-through</a:t>
            </a:r>
          </a:p>
          <a:p>
            <a:r>
              <a:rPr lang="en-GB" sz="2100" smtClean="0"/>
              <a:t>Network communication based on Xilinx-supplied Ethernet macro (TEMAC wrapper)</a:t>
            </a:r>
          </a:p>
          <a:p>
            <a:pPr lvl="1"/>
            <a:r>
              <a:rPr lang="en-GB" sz="2100" smtClean="0"/>
              <a:t>No embedded CPU</a:t>
            </a:r>
          </a:p>
          <a:p>
            <a:pPr lvl="1"/>
            <a:r>
              <a:rPr lang="en-GB" sz="2100" smtClean="0"/>
              <a:t>Minimalist network protocol stack</a:t>
            </a:r>
          </a:p>
          <a:p>
            <a:pPr lvl="2"/>
            <a:r>
              <a:rPr lang="en-GB" sz="2100" smtClean="0"/>
              <a:t>UDP only</a:t>
            </a:r>
          </a:p>
          <a:p>
            <a:pPr lvl="2"/>
            <a:r>
              <a:rPr lang="en-GB" sz="2100" smtClean="0"/>
              <a:t>No management protocols (ARP etc.)</a:t>
            </a:r>
          </a:p>
          <a:p>
            <a:r>
              <a:rPr lang="en-GB" sz="2100" smtClean="0"/>
              <a:t>Shutter operated under software control or in response to a trigger (TLU) with programmable delay and width</a:t>
            </a:r>
          </a:p>
          <a:p>
            <a:r>
              <a:rPr lang="en-GB" sz="2100" smtClean="0"/>
              <a:t>Timepix protocol not fully understood from documents</a:t>
            </a:r>
            <a:br>
              <a:rPr lang="en-GB" sz="2100" smtClean="0"/>
            </a:br>
            <a:r>
              <a:rPr lang="en-GB" sz="2100" smtClean="0">
                <a:sym typeface="Wingdings" pitchFamily="2" charset="2"/>
              </a:rPr>
              <a:t> modelled on MUROS2 readout scheme</a:t>
            </a:r>
            <a:endParaRPr lang="en-GB" sz="210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Firmware : Data transport to computer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mtClean="0"/>
              <a:t>Data transmission scheme to readout PC using UDP protocol: </a:t>
            </a:r>
            <a:br>
              <a:rPr lang="de-DE" smtClean="0"/>
            </a:br>
            <a:endParaRPr lang="de-DE" sz="1000" smtClean="0"/>
          </a:p>
          <a:p>
            <a:pPr>
              <a:buFontTx/>
              <a:buNone/>
            </a:pPr>
            <a:r>
              <a:rPr lang="de-DE" smtClean="0"/>
              <a:t>&lt;ethernet&gt;&lt;IP&gt;&lt;UDP&gt;&lt;control&gt;&lt;data&gt;</a:t>
            </a:r>
          </a:p>
          <a:p>
            <a:pPr>
              <a:buFontTx/>
              <a:buNone/>
            </a:pPr>
            <a:r>
              <a:rPr lang="de-DE" sz="1000" smtClean="0"/>
              <a:t> </a:t>
            </a:r>
          </a:p>
          <a:p>
            <a:r>
              <a:rPr lang="de-DE" smtClean="0"/>
              <a:t>standard Ethernet/IP/UDP headers </a:t>
            </a:r>
          </a:p>
          <a:p>
            <a:r>
              <a:rPr lang="de-DE" smtClean="0"/>
              <a:t>18-byte control field mapped to register file within the FPGA (control and status words)</a:t>
            </a:r>
          </a:p>
          <a:p>
            <a:r>
              <a:rPr lang="de-DE" smtClean="0"/>
              <a:t>Variable length data field carrying data to/from Timepix chip</a:t>
            </a:r>
          </a:p>
          <a:p>
            <a:r>
              <a:rPr lang="de-DE" smtClean="0"/>
              <a:t>Timepix matrix data not buffered on FPGA,</a:t>
            </a:r>
            <a:br>
              <a:rPr lang="de-DE" smtClean="0"/>
            </a:br>
            <a:r>
              <a:rPr lang="de-DE" smtClean="0"/>
              <a:t>data kept on Timepix while awaiting packet transmission</a:t>
            </a:r>
          </a:p>
          <a:p>
            <a:r>
              <a:rPr lang="de-DE" smtClean="0"/>
              <a:t>Data pulled by computer (handshake)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Control software</a:t>
            </a:r>
          </a:p>
        </p:txBody>
      </p:sp>
      <p:sp>
        <p:nvSpPr>
          <p:cNvPr id="25602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200" smtClean="0"/>
              <a:t>C++</a:t>
            </a:r>
          </a:p>
          <a:p>
            <a:r>
              <a:rPr lang="en-GB" sz="2200" smtClean="0"/>
              <a:t>Currently command line interface only, no GUI</a:t>
            </a:r>
          </a:p>
          <a:p>
            <a:r>
              <a:rPr lang="en-GB" sz="2200" smtClean="0"/>
              <a:t>Base functionality:</a:t>
            </a:r>
          </a:p>
          <a:p>
            <a:pPr lvl="1"/>
            <a:r>
              <a:rPr lang="en-GB" sz="2200" smtClean="0"/>
              <a:t>Reset Timepix</a:t>
            </a:r>
          </a:p>
          <a:p>
            <a:pPr lvl="1"/>
            <a:r>
              <a:rPr lang="en-GB" sz="2200" smtClean="0"/>
              <a:t>Set current sources (write FSR)</a:t>
            </a:r>
          </a:p>
          <a:p>
            <a:pPr lvl="1"/>
            <a:r>
              <a:rPr lang="en-GB" sz="2200" smtClean="0"/>
              <a:t>Enable test pulse</a:t>
            </a:r>
          </a:p>
          <a:p>
            <a:pPr lvl="1"/>
            <a:r>
              <a:rPr lang="en-GB" sz="2200" smtClean="0"/>
              <a:t>Set Timepix matrix</a:t>
            </a:r>
          </a:p>
          <a:p>
            <a:pPr lvl="1"/>
            <a:r>
              <a:rPr lang="en-GB" sz="2200" smtClean="0"/>
              <a:t>Read out matrix</a:t>
            </a:r>
          </a:p>
          <a:p>
            <a:pPr lvl="1"/>
            <a:r>
              <a:rPr lang="en-GB" sz="2200" smtClean="0"/>
              <a:t>Operate shutter </a:t>
            </a:r>
          </a:p>
          <a:p>
            <a:r>
              <a:rPr lang="en-GB" sz="2200" smtClean="0"/>
              <a:t>Complex operations</a:t>
            </a:r>
          </a:p>
          <a:p>
            <a:pPr lvl="1"/>
            <a:r>
              <a:rPr lang="en-GB" sz="2200" smtClean="0"/>
              <a:t>Start a run : initialise matrix and read it out upon reception of a trigger, linearise data, write to file</a:t>
            </a:r>
          </a:p>
          <a:p>
            <a:pPr lvl="1"/>
            <a:r>
              <a:rPr lang="en-GB" sz="2200" smtClean="0"/>
              <a:t>Pixel calibration</a:t>
            </a:r>
          </a:p>
          <a:p>
            <a:endParaRPr lang="en-GB" sz="220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Pixel calibration</a:t>
            </a:r>
          </a:p>
        </p:txBody>
      </p:sp>
      <p:sp>
        <p:nvSpPr>
          <p:cNvPr id="26626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2200" smtClean="0"/>
              <a:t>Intercalibrate  all pixels so as to achieve a uniform noise level across the whole of the chip</a:t>
            </a:r>
          </a:p>
          <a:p>
            <a:r>
              <a:rPr lang="en-GB" sz="2200" smtClean="0"/>
              <a:t>Measure noise in TOT mode for a fixed period of time</a:t>
            </a:r>
          </a:p>
          <a:p>
            <a:r>
              <a:rPr lang="en-GB" sz="2200" smtClean="0"/>
              <a:t>Repeat the measurement for </a:t>
            </a:r>
          </a:p>
          <a:p>
            <a:pPr lvl="1"/>
            <a:r>
              <a:rPr lang="en-GB" sz="2200" smtClean="0"/>
              <a:t>All global threshold settings ( 0 to 16383) (THL)</a:t>
            </a:r>
          </a:p>
          <a:p>
            <a:pPr lvl="1"/>
            <a:r>
              <a:rPr lang="en-GB" sz="2200" smtClean="0"/>
              <a:t>All per-pixel threshold corrections (0 to 15)</a:t>
            </a:r>
          </a:p>
          <a:p>
            <a:pPr lvl="1"/>
            <a:r>
              <a:rPr lang="en-GB" sz="2200" smtClean="0"/>
              <a:t>A pre-set correction scale (THS, 0 to 255)</a:t>
            </a:r>
          </a:p>
          <a:p>
            <a:r>
              <a:rPr lang="en-GB" sz="2200" smtClean="0"/>
              <a:t>Calculate optimum per-pixel correction values</a:t>
            </a:r>
          </a:p>
          <a:p>
            <a:pPr>
              <a:buFontTx/>
              <a:buNone/>
            </a:pPr>
            <a:endParaRPr lang="en-GB" sz="2200" smtClean="0"/>
          </a:p>
          <a:p>
            <a:pPr>
              <a:buFontTx/>
              <a:buNone/>
            </a:pPr>
            <a:r>
              <a:rPr lang="en-GB" sz="2200" smtClean="0"/>
              <a:t>Software status: </a:t>
            </a:r>
          </a:p>
          <a:p>
            <a:pPr>
              <a:buFontTx/>
              <a:buNone/>
            </a:pPr>
            <a:r>
              <a:rPr lang="en-GB" sz="2200" smtClean="0"/>
              <a:t>Base functionality and run control done</a:t>
            </a:r>
          </a:p>
          <a:p>
            <a:pPr>
              <a:buFontTx/>
              <a:buNone/>
            </a:pPr>
            <a:r>
              <a:rPr lang="en-GB" sz="2200" smtClean="0"/>
              <a:t>Pixel calibration s/w development under way</a:t>
            </a:r>
          </a:p>
          <a:p>
            <a:pPr>
              <a:buFontTx/>
              <a:buNone/>
            </a:pPr>
            <a:r>
              <a:rPr lang="en-GB" sz="2200" smtClean="0"/>
              <a:t>To do: read back current source data (DAC_OUT)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Tests / Results</a:t>
            </a:r>
          </a:p>
        </p:txBody>
      </p:sp>
      <p:sp>
        <p:nvSpPr>
          <p:cNvPr id="27650" name="Inhaltsplatzhalter 2"/>
          <p:cNvSpPr>
            <a:spLocks noGrp="1"/>
          </p:cNvSpPr>
          <p:nvPr>
            <p:ph idx="1"/>
          </p:nvPr>
        </p:nvSpPr>
        <p:spPr>
          <a:xfrm>
            <a:off x="340822" y="981075"/>
            <a:ext cx="9202189" cy="5400675"/>
          </a:xfrm>
        </p:spPr>
        <p:txBody>
          <a:bodyPr/>
          <a:lstStyle/>
          <a:p>
            <a:r>
              <a:rPr lang="en-GB" dirty="0" err="1" smtClean="0"/>
              <a:t>Timepix</a:t>
            </a:r>
            <a:r>
              <a:rPr lang="en-GB" dirty="0" smtClean="0"/>
              <a:t> and readout wired up in the lab (Mainz)</a:t>
            </a:r>
          </a:p>
          <a:p>
            <a:r>
              <a:rPr lang="en-GB" dirty="0" smtClean="0"/>
              <a:t>Run with TPC in Bonn</a:t>
            </a:r>
          </a:p>
          <a:p>
            <a:r>
              <a:rPr lang="en-GB" dirty="0" smtClean="0">
                <a:sym typeface="Wingdings" pitchFamily="2" charset="2"/>
              </a:rPr>
              <a:t>Readout working at 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Event rates up </a:t>
            </a:r>
            <a:r>
              <a:rPr lang="en-GB" dirty="0" smtClean="0">
                <a:sym typeface="Wingdings" pitchFamily="2" charset="2"/>
              </a:rPr>
              <a:t>to </a:t>
            </a:r>
            <a:r>
              <a:rPr lang="en-GB" dirty="0" smtClean="0">
                <a:sym typeface="Wingdings" pitchFamily="2" charset="2"/>
              </a:rPr>
              <a:t>23 Hz @ 40MHz system </a:t>
            </a:r>
            <a:r>
              <a:rPr lang="en-GB" dirty="0" smtClean="0">
                <a:sym typeface="Wingdings" pitchFamily="2" charset="2"/>
              </a:rPr>
              <a:t>clock </a:t>
            </a:r>
            <a:r>
              <a:rPr lang="en-GB" b="1" dirty="0" smtClean="0">
                <a:solidFill>
                  <a:srgbClr val="00B050"/>
                </a:solidFill>
                <a:sym typeface="Wingdings" pitchFamily="2" charset="2"/>
              </a:rPr>
              <a:t>++</a:t>
            </a:r>
            <a:endParaRPr lang="en-GB" b="1" dirty="0" smtClean="0">
              <a:solidFill>
                <a:srgbClr val="00B050"/>
              </a:solidFill>
              <a:sym typeface="Wingdings" pitchFamily="2" charset="2"/>
            </a:endParaRPr>
          </a:p>
          <a:p>
            <a:pPr lvl="1"/>
            <a:r>
              <a:rPr lang="en-GB" dirty="0" smtClean="0">
                <a:sym typeface="Wingdings" pitchFamily="2" charset="2"/>
              </a:rPr>
              <a:t>Scaling to 33 Hz @ 100MHz clock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Readout rate of bare </a:t>
            </a:r>
            <a:r>
              <a:rPr lang="en-GB" dirty="0" err="1" smtClean="0">
                <a:sym typeface="Wingdings" pitchFamily="2" charset="2"/>
              </a:rPr>
              <a:t>Timepix</a:t>
            </a:r>
            <a:r>
              <a:rPr lang="en-GB" dirty="0" smtClean="0">
                <a:sym typeface="Wingdings" pitchFamily="2" charset="2"/>
              </a:rPr>
              <a:t> would be (100Mbit/s) / 1Mbit = 100Hz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FPGA code pipelined, packet overhead is low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FPGA currently polled by PC, i.e. handshake for each packet transmitted</a:t>
            </a:r>
          </a:p>
          <a:p>
            <a:pPr lvl="1">
              <a:buFontTx/>
              <a:buNone/>
            </a:pPr>
            <a:r>
              <a:rPr lang="en-GB" dirty="0" smtClean="0">
                <a:sym typeface="Wingdings" pitchFamily="2" charset="2"/>
              </a:rPr>
              <a:t> Bottleneck probably due to latency in Linux IP stack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Results: Some basic sanity checks ...</a:t>
            </a:r>
          </a:p>
        </p:txBody>
      </p:sp>
      <p:pic>
        <p:nvPicPr>
          <p:cNvPr id="28674" name="Grafik 5" descr="noise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88" y="858838"/>
            <a:ext cx="309245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Grafik 7" descr="pulsemask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8688" y="3027363"/>
            <a:ext cx="2981325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Grafik 11" descr="japanes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7338" y="3983038"/>
            <a:ext cx="3119437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Inhaltsplatzhalter 10"/>
          <p:cNvSpPr txBox="1">
            <a:spLocks/>
          </p:cNvSpPr>
          <p:nvPr/>
        </p:nvSpPr>
        <p:spPr bwMode="auto">
          <a:xfrm>
            <a:off x="3429000" y="954088"/>
            <a:ext cx="5821363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ß"/>
            </a:pPr>
            <a:r>
              <a:rPr lang="en-GB" sz="2200">
                <a:solidFill>
                  <a:srgbClr val="3333FF"/>
                </a:solidFill>
                <a:latin typeface="Verdana" pitchFamily="34" charset="0"/>
              </a:rPr>
              <a:t>Noise @ threshold THL=290, common stop mode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GB" sz="1400">
              <a:solidFill>
                <a:srgbClr val="3333FF"/>
              </a:solidFill>
              <a:latin typeface="Verdana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GB" sz="2200">
                <a:solidFill>
                  <a:srgbClr val="3333FF"/>
                </a:solidFill>
                <a:latin typeface="Verdana" pitchFamily="34" charset="0"/>
              </a:rPr>
              <a:t>8000 test pulses, counter mode. 17*13 pixel clusters masked out</a:t>
            </a:r>
          </a:p>
        </p:txBody>
      </p:sp>
      <p:sp>
        <p:nvSpPr>
          <p:cNvPr id="14" name="Inhaltsplatzhalter 10"/>
          <p:cNvSpPr txBox="1">
            <a:spLocks/>
          </p:cNvSpPr>
          <p:nvPr/>
        </p:nvSpPr>
        <p:spPr bwMode="auto">
          <a:xfrm rot="16200000">
            <a:off x="4541044" y="2463007"/>
            <a:ext cx="565150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GB" sz="2400" kern="0" dirty="0">
                <a:solidFill>
                  <a:srgbClr val="3333FF"/>
                </a:solidFill>
                <a:latin typeface="+mn-lt"/>
                <a:sym typeface="Wingdings" pitchFamily="2" charset="2"/>
              </a:rPr>
              <a:t></a:t>
            </a:r>
            <a:endParaRPr lang="en-GB" sz="2400" kern="0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8679" name="Inhaltsplatzhalter 10"/>
          <p:cNvSpPr>
            <a:spLocks noGrp="1"/>
          </p:cNvSpPr>
          <p:nvPr>
            <p:ph idx="1"/>
          </p:nvPr>
        </p:nvSpPr>
        <p:spPr>
          <a:xfrm>
            <a:off x="103188" y="5640388"/>
            <a:ext cx="6878637" cy="906462"/>
          </a:xfrm>
        </p:spPr>
        <p:txBody>
          <a:bodyPr/>
          <a:lstStyle/>
          <a:p>
            <a:pPr algn="r">
              <a:buFontTx/>
              <a:buNone/>
            </a:pPr>
            <a:r>
              <a:rPr lang="en-GB" sz="2200" smtClean="0"/>
              <a:t>Locally induced noise, “written” to Timepix sur-face with a pulser and an insulated wire  </a:t>
            </a:r>
            <a:r>
              <a:rPr lang="en-GB" sz="2200" smtClean="0">
                <a:sym typeface="Wingdings" pitchFamily="2" charset="2"/>
              </a:rPr>
              <a:t></a:t>
            </a:r>
            <a:r>
              <a:rPr lang="en-GB" sz="2200" smtClean="0"/>
              <a:t> </a:t>
            </a:r>
          </a:p>
        </p:txBody>
      </p:sp>
      <p:sp>
        <p:nvSpPr>
          <p:cNvPr id="15" name="Inhaltsplatzhalter 10"/>
          <p:cNvSpPr txBox="1">
            <a:spLocks/>
          </p:cNvSpPr>
          <p:nvPr/>
        </p:nvSpPr>
        <p:spPr bwMode="auto">
          <a:xfrm>
            <a:off x="325438" y="3913188"/>
            <a:ext cx="2768600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GB" sz="2200" kern="0" dirty="0" err="1">
                <a:solidFill>
                  <a:srgbClr val="3333FF"/>
                </a:solidFill>
                <a:latin typeface="+mn-lt"/>
              </a:rPr>
              <a:t>Timepix</a:t>
            </a:r>
            <a:r>
              <a:rPr lang="en-GB" sz="2200" kern="0" dirty="0">
                <a:solidFill>
                  <a:srgbClr val="3333FF"/>
                </a:solidFill>
                <a:latin typeface="+mn-lt"/>
              </a:rPr>
              <a:t> pixel matrix 256*256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Results:  muons in the TPC</a:t>
            </a:r>
          </a:p>
        </p:txBody>
      </p:sp>
      <p:pic>
        <p:nvPicPr>
          <p:cNvPr id="29698" name="Grafik 4" descr="track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7563" y="760413"/>
            <a:ext cx="2362200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Grafik 5" descr="track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" y="800100"/>
            <a:ext cx="2332038" cy="571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Inhaltsplatzhalter 2"/>
          <p:cNvSpPr>
            <a:spLocks noGrp="1"/>
          </p:cNvSpPr>
          <p:nvPr>
            <p:ph idx="1"/>
          </p:nvPr>
        </p:nvSpPr>
        <p:spPr>
          <a:xfrm>
            <a:off x="2528888" y="1016000"/>
            <a:ext cx="4624387" cy="873125"/>
          </a:xfrm>
        </p:spPr>
        <p:txBody>
          <a:bodyPr/>
          <a:lstStyle/>
          <a:p>
            <a:pPr algn="ctr">
              <a:buFont typeface="Wingdings" pitchFamily="2" charset="2"/>
              <a:buChar char="ß"/>
            </a:pPr>
            <a:r>
              <a:rPr lang="en-GB" sz="2200" smtClean="0"/>
              <a:t>Energy deposit </a:t>
            </a:r>
            <a:r>
              <a:rPr lang="en-GB" sz="2200" smtClean="0">
                <a:sym typeface="Wingdings" pitchFamily="2" charset="2"/>
              </a:rPr>
              <a:t> </a:t>
            </a:r>
            <a:r>
              <a:rPr lang="en-GB" sz="2200" smtClean="0"/>
              <a:t/>
            </a:r>
            <a:br>
              <a:rPr lang="en-GB" sz="2200" smtClean="0"/>
            </a:br>
            <a:r>
              <a:rPr lang="en-GB" sz="2200" smtClean="0"/>
              <a:t>(TOT mode)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2528888" y="5529263"/>
            <a:ext cx="46243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Wingdings"/>
              <a:buChar char="ß"/>
              <a:defRPr/>
            </a:pPr>
            <a:r>
              <a:rPr lang="en-GB" sz="2200" kern="0" dirty="0">
                <a:solidFill>
                  <a:srgbClr val="3333FF"/>
                </a:solidFill>
                <a:latin typeface="+mn-lt"/>
              </a:rPr>
              <a:t>X-Y-</a:t>
            </a:r>
            <a:r>
              <a:rPr lang="en-GB" sz="2200" kern="0" dirty="0" err="1">
                <a:solidFill>
                  <a:srgbClr val="3333FF"/>
                </a:solidFill>
                <a:latin typeface="+mn-lt"/>
              </a:rPr>
              <a:t>Z</a:t>
            </a:r>
            <a:r>
              <a:rPr lang="en-GB" sz="2200" i="1" kern="0" dirty="0" err="1">
                <a:solidFill>
                  <a:srgbClr val="3333FF"/>
                </a:solidFill>
                <a:latin typeface="+mn-lt"/>
              </a:rPr>
              <a:t>drift</a:t>
            </a:r>
            <a:r>
              <a:rPr lang="en-GB" sz="2200" kern="0" dirty="0">
                <a:solidFill>
                  <a:srgbClr val="3333FF"/>
                </a:solidFill>
                <a:latin typeface="+mn-lt"/>
              </a:rPr>
              <a:t> view </a:t>
            </a:r>
            <a:r>
              <a:rPr lang="en-GB" sz="2200" kern="0" dirty="0">
                <a:solidFill>
                  <a:srgbClr val="3333FF"/>
                </a:solidFill>
                <a:latin typeface="+mn-lt"/>
                <a:sym typeface="Wingdings" pitchFamily="2" charset="2"/>
              </a:rPr>
              <a:t>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GB" sz="2200" kern="0" dirty="0">
                <a:solidFill>
                  <a:srgbClr val="3333FF"/>
                </a:solidFill>
                <a:latin typeface="+mn-lt"/>
              </a:rPr>
              <a:t>(common stop mode)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2597150" y="2111375"/>
            <a:ext cx="4624388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GB" sz="2200" kern="0" dirty="0" err="1">
                <a:solidFill>
                  <a:srgbClr val="3333FF"/>
                </a:solidFill>
                <a:latin typeface="+mn-lt"/>
              </a:rPr>
              <a:t>Muon</a:t>
            </a:r>
            <a:r>
              <a:rPr lang="en-GB" sz="2200" kern="0" dirty="0">
                <a:solidFill>
                  <a:srgbClr val="3333FF"/>
                </a:solidFill>
                <a:latin typeface="+mn-lt"/>
              </a:rPr>
              <a:t> tracks crossing the TPC</a:t>
            </a:r>
            <a:r>
              <a:rPr lang="en-GB" sz="1400" kern="0" dirty="0">
                <a:solidFill>
                  <a:srgbClr val="3333FF"/>
                </a:solidFill>
                <a:latin typeface="+mn-lt"/>
              </a:rPr>
              <a:t/>
            </a:r>
            <a:br>
              <a:rPr lang="en-GB" sz="1400" kern="0" dirty="0">
                <a:solidFill>
                  <a:srgbClr val="3333FF"/>
                </a:solidFill>
                <a:latin typeface="+mn-lt"/>
              </a:rPr>
            </a:br>
            <a:r>
              <a:rPr lang="en-GB" sz="2200" kern="0" dirty="0">
                <a:solidFill>
                  <a:srgbClr val="3333FF"/>
                </a:solidFill>
                <a:latin typeface="+mn-lt"/>
              </a:rPr>
              <a:t> </a:t>
            </a:r>
            <a:r>
              <a:rPr lang="en-GB" sz="2200" kern="0" dirty="0">
                <a:solidFill>
                  <a:srgbClr val="3333FF"/>
                </a:solidFill>
                <a:latin typeface="+mn-lt"/>
                <a:sym typeface="Wingdings" pitchFamily="2" charset="2"/>
              </a:rPr>
              <a:t> </a:t>
            </a:r>
            <a:r>
              <a:rPr lang="en-GB" sz="2200" kern="0" dirty="0">
                <a:solidFill>
                  <a:srgbClr val="3333FF"/>
                </a:solidFill>
                <a:latin typeface="+mn-lt"/>
              </a:rPr>
              <a:t>at 8.9cm   and   2.8cm </a:t>
            </a:r>
            <a:r>
              <a:rPr lang="en-GB" sz="2200" kern="0" dirty="0">
                <a:solidFill>
                  <a:srgbClr val="3333FF"/>
                </a:solidFill>
                <a:latin typeface="+mn-lt"/>
                <a:sym typeface="Wingdings" pitchFamily="2" charset="2"/>
              </a:rPr>
              <a:t></a:t>
            </a:r>
            <a:r>
              <a:rPr lang="en-GB" sz="2200" kern="0" dirty="0">
                <a:solidFill>
                  <a:srgbClr val="3333FF"/>
                </a:solidFill>
                <a:latin typeface="+mn-lt"/>
              </a:rPr>
              <a:t/>
            </a:r>
            <a:br>
              <a:rPr lang="en-GB" sz="2200" kern="0" dirty="0">
                <a:solidFill>
                  <a:srgbClr val="3333FF"/>
                </a:solidFill>
                <a:latin typeface="+mn-lt"/>
              </a:rPr>
            </a:br>
            <a:r>
              <a:rPr lang="en-GB" sz="2200" kern="0" dirty="0">
                <a:solidFill>
                  <a:srgbClr val="3333FF"/>
                </a:solidFill>
                <a:latin typeface="+mn-lt"/>
              </a:rPr>
              <a:t>distance to readout plane.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GB" sz="1000" kern="0" dirty="0">
                <a:solidFill>
                  <a:srgbClr val="3333FF"/>
                </a:solidFill>
                <a:latin typeface="+mn-lt"/>
              </a:rPr>
              <a:t>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GB" sz="2200" kern="0" dirty="0">
                <a:solidFill>
                  <a:srgbClr val="3333FF"/>
                </a:solidFill>
                <a:latin typeface="+mn-lt"/>
              </a:rPr>
              <a:t>Both deposited charge and drift time measured concurrently  by operating every other pixel in TOT or common stop mode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Summary / Outlook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smtClean="0"/>
              <a:t>A readout system for a TPC, with Timepix-based digitisation, has been implemented on a Xilinx ML506 development board (Virtex-5)</a:t>
            </a:r>
          </a:p>
          <a:p>
            <a:pPr>
              <a:lnSpc>
                <a:spcPct val="90000"/>
              </a:lnSpc>
            </a:pPr>
            <a:r>
              <a:rPr lang="de-DE" smtClean="0"/>
              <a:t>Data path off the FPGA into the computer via Gbit Ethernet and UDP protocol </a:t>
            </a:r>
          </a:p>
          <a:p>
            <a:pPr>
              <a:lnSpc>
                <a:spcPct val="90000"/>
              </a:lnSpc>
            </a:pPr>
            <a:r>
              <a:rPr lang="de-DE" smtClean="0"/>
              <a:t>Readout rate currently up to 33 events per second</a:t>
            </a:r>
          </a:p>
          <a:p>
            <a:pPr>
              <a:lnSpc>
                <a:spcPct val="90000"/>
              </a:lnSpc>
            </a:pPr>
            <a:r>
              <a:rPr lang="de-DE" smtClean="0"/>
              <a:t>System successfully operated in the electronics lab and on a TPC</a:t>
            </a:r>
          </a:p>
          <a:p>
            <a:pPr>
              <a:lnSpc>
                <a:spcPct val="90000"/>
              </a:lnSpc>
            </a:pPr>
            <a:r>
              <a:rPr lang="de-DE" smtClean="0"/>
              <a:t>Plans:</a:t>
            </a:r>
          </a:p>
          <a:p>
            <a:pPr lvl="1">
              <a:lnSpc>
                <a:spcPct val="90000"/>
              </a:lnSpc>
            </a:pPr>
            <a:r>
              <a:rPr lang="de-DE" smtClean="0"/>
              <a:t>Re-target to Virtex-6</a:t>
            </a:r>
          </a:p>
          <a:p>
            <a:pPr lvl="1">
              <a:lnSpc>
                <a:spcPct val="90000"/>
              </a:lnSpc>
            </a:pPr>
            <a:r>
              <a:rPr lang="de-DE" smtClean="0"/>
              <a:t>Increase event rate</a:t>
            </a:r>
          </a:p>
          <a:p>
            <a:pPr lvl="1">
              <a:lnSpc>
                <a:spcPct val="90000"/>
              </a:lnSpc>
            </a:pPr>
            <a:r>
              <a:rPr lang="de-DE" smtClean="0"/>
              <a:t>Increase channel count</a:t>
            </a:r>
          </a:p>
          <a:p>
            <a:pPr lvl="1">
              <a:lnSpc>
                <a:spcPct val="90000"/>
              </a:lnSpc>
            </a:pPr>
            <a:r>
              <a:rPr lang="de-DE" smtClean="0"/>
              <a:t>Consider zero-suppression on the FPGA</a:t>
            </a:r>
          </a:p>
          <a:p>
            <a:pPr lvl="1">
              <a:lnSpc>
                <a:spcPct val="90000"/>
              </a:lnSpc>
            </a:pPr>
            <a:r>
              <a:rPr lang="de-DE" smtClean="0"/>
              <a:t>…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TPC readout chain</a:t>
            </a:r>
          </a:p>
        </p:txBody>
      </p:sp>
      <p:sp>
        <p:nvSpPr>
          <p:cNvPr id="17410" name="Inhaltsplatzhalter 2"/>
          <p:cNvSpPr>
            <a:spLocks noGrp="1"/>
          </p:cNvSpPr>
          <p:nvPr>
            <p:ph idx="1"/>
          </p:nvPr>
        </p:nvSpPr>
        <p:spPr>
          <a:xfrm>
            <a:off x="384175" y="692150"/>
            <a:ext cx="9197975" cy="5784850"/>
          </a:xfrm>
        </p:spPr>
        <p:txBody>
          <a:bodyPr/>
          <a:lstStyle/>
          <a:p>
            <a:pPr>
              <a:buFontTx/>
              <a:buNone/>
            </a:pPr>
            <a:r>
              <a:rPr lang="en-GB" sz="2000" smtClean="0"/>
              <a:t>TPC to be read out by one or several pixel sensors (256*256 pixels)</a:t>
            </a:r>
          </a:p>
          <a:p>
            <a:r>
              <a:rPr lang="en-GB" sz="2000" smtClean="0"/>
              <a:t>Timepix chip bonded on a FR4 carrier</a:t>
            </a:r>
          </a:p>
          <a:p>
            <a:pPr lvl="1"/>
            <a:r>
              <a:rPr lang="en-GB" sz="2000" smtClean="0"/>
              <a:t>Amplifier</a:t>
            </a:r>
          </a:p>
          <a:p>
            <a:pPr lvl="1"/>
            <a:r>
              <a:rPr lang="en-GB" sz="2000" smtClean="0"/>
              <a:t>Discriminator</a:t>
            </a:r>
          </a:p>
          <a:p>
            <a:pPr lvl="1"/>
            <a:r>
              <a:rPr lang="en-GB" sz="2000" smtClean="0"/>
              <a:t>TDC</a:t>
            </a:r>
          </a:p>
          <a:p>
            <a:pPr lvl="2"/>
            <a:r>
              <a:rPr lang="en-GB" sz="2000" smtClean="0"/>
              <a:t>Time Over Threshold</a:t>
            </a:r>
          </a:p>
          <a:p>
            <a:pPr lvl="2"/>
            <a:r>
              <a:rPr lang="en-GB" sz="2000" smtClean="0"/>
              <a:t>Common stop</a:t>
            </a:r>
          </a:p>
          <a:p>
            <a:pPr lvl="1"/>
            <a:r>
              <a:rPr lang="en-GB" sz="2000" smtClean="0"/>
              <a:t>Serialiser (LVDS link)</a:t>
            </a:r>
          </a:p>
          <a:p>
            <a:r>
              <a:rPr lang="en-GB" sz="2000" smtClean="0"/>
              <a:t>Flat cable connection (ZIF) to adapter board</a:t>
            </a:r>
          </a:p>
          <a:p>
            <a:pPr lvl="1"/>
            <a:r>
              <a:rPr lang="en-GB" sz="2000" smtClean="0"/>
              <a:t>Trigger, test pulse, voltage monitor</a:t>
            </a:r>
          </a:p>
          <a:p>
            <a:r>
              <a:rPr lang="en-GB" sz="2000" smtClean="0"/>
              <a:t>Flat cable connection to Xilinx ML506 evaluation board</a:t>
            </a:r>
          </a:p>
          <a:p>
            <a:pPr lvl="1"/>
            <a:r>
              <a:rPr lang="en-GB" sz="2000" smtClean="0"/>
              <a:t>FPGA Virtex-5 (XC5VSX50-TFFG1136)</a:t>
            </a:r>
          </a:p>
          <a:p>
            <a:pPr lvl="2"/>
            <a:r>
              <a:rPr lang="en-GB" sz="2000" smtClean="0"/>
              <a:t>Deserialiser</a:t>
            </a:r>
          </a:p>
          <a:p>
            <a:pPr lvl="2"/>
            <a:r>
              <a:rPr lang="en-GB" sz="2000" smtClean="0"/>
              <a:t>Buffer </a:t>
            </a:r>
          </a:p>
          <a:p>
            <a:pPr lvl="2"/>
            <a:r>
              <a:rPr lang="en-GB" sz="2000" smtClean="0"/>
              <a:t>Ethernet / IP packet engine (UDP)</a:t>
            </a:r>
          </a:p>
          <a:p>
            <a:r>
              <a:rPr lang="en-GB" sz="2000" smtClean="0"/>
              <a:t>Ethernet link to computer</a:t>
            </a:r>
          </a:p>
        </p:txBody>
      </p:sp>
      <p:pic>
        <p:nvPicPr>
          <p:cNvPr id="17411" name="Grafik 3" descr="carri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0750" y="1497013"/>
            <a:ext cx="18891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smtClean="0"/>
              <a:t>TPC readout chain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6105525" y="1019175"/>
            <a:ext cx="1533525" cy="1314450"/>
          </a:xfrm>
          <a:solidFill>
            <a:srgbClr val="00B050">
              <a:alpha val="12000"/>
            </a:srgbClr>
          </a:solidFill>
          <a:ln w="38100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ctr">
              <a:buFontTx/>
              <a:buNone/>
              <a:defRPr/>
            </a:pPr>
            <a:r>
              <a:rPr lang="de-DE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TIMEPIX-</a:t>
            </a:r>
          </a:p>
          <a:p>
            <a:pPr algn="ctr">
              <a:buFontTx/>
              <a:buNone/>
              <a:defRPr/>
            </a:pPr>
            <a:r>
              <a:rPr lang="de-DE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ADAPTER-</a:t>
            </a:r>
          </a:p>
          <a:p>
            <a:pPr algn="ctr">
              <a:buFontTx/>
              <a:buNone/>
              <a:defRPr/>
            </a:pPr>
            <a:r>
              <a:rPr lang="de-DE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BOARD</a:t>
            </a:r>
            <a:endParaRPr lang="de-DE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435" name="laptop"/>
          <p:cNvSpPr>
            <a:spLocks noEditPoints="1" noChangeArrowheads="1"/>
          </p:cNvSpPr>
          <p:nvPr/>
        </p:nvSpPr>
        <p:spPr bwMode="auto">
          <a:xfrm>
            <a:off x="7018338" y="5181600"/>
            <a:ext cx="1809750" cy="1362075"/>
          </a:xfrm>
          <a:custGeom>
            <a:avLst/>
            <a:gdLst>
              <a:gd name="T0" fmla="*/ 281684 w 21600"/>
              <a:gd name="T1" fmla="*/ 0 h 21600"/>
              <a:gd name="T2" fmla="*/ 281684 w 21600"/>
              <a:gd name="T3" fmla="*/ 452322 h 21600"/>
              <a:gd name="T4" fmla="*/ 1535523 w 21600"/>
              <a:gd name="T5" fmla="*/ 0 h 21600"/>
              <a:gd name="T6" fmla="*/ 1535523 w 21600"/>
              <a:gd name="T7" fmla="*/ 452322 h 21600"/>
              <a:gd name="T8" fmla="*/ 904875 w 21600"/>
              <a:gd name="T9" fmla="*/ 0 h 21600"/>
              <a:gd name="T10" fmla="*/ 904875 w 21600"/>
              <a:gd name="T11" fmla="*/ 1362075 h 21600"/>
              <a:gd name="T12" fmla="*/ 0 w 21600"/>
              <a:gd name="T13" fmla="*/ 1362075 h 21600"/>
              <a:gd name="T14" fmla="*/ 1809750 w 21600"/>
              <a:gd name="T15" fmla="*/ 136207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 sz="2000"/>
          </a:p>
        </p:txBody>
      </p:sp>
      <p:pic>
        <p:nvPicPr>
          <p:cNvPr id="18436" name="Picture 7" descr="C:\Users\degele\AppData\Local\Microsoft\Windows\Temporary Internet Files\Content.IE5\DU5W79HS\MCj0433867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875" y="3027363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feld 6"/>
          <p:cNvSpPr txBox="1">
            <a:spLocks noChangeArrowheads="1"/>
          </p:cNvSpPr>
          <p:nvPr/>
        </p:nvSpPr>
        <p:spPr bwMode="auto">
          <a:xfrm>
            <a:off x="7091363" y="2917825"/>
            <a:ext cx="954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/>
              <a:t>ML506</a:t>
            </a:r>
          </a:p>
        </p:txBody>
      </p:sp>
      <p:sp>
        <p:nvSpPr>
          <p:cNvPr id="8" name="Nach rechts gekrümmter Pfeil 7"/>
          <p:cNvSpPr/>
          <p:nvPr/>
        </p:nvSpPr>
        <p:spPr>
          <a:xfrm>
            <a:off x="6470650" y="3757613"/>
            <a:ext cx="731838" cy="2227262"/>
          </a:xfrm>
          <a:prstGeom prst="curvedRightArrow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18439" name="Textfeld 8"/>
          <p:cNvSpPr txBox="1">
            <a:spLocks noChangeArrowheads="1"/>
          </p:cNvSpPr>
          <p:nvPr/>
        </p:nvSpPr>
        <p:spPr bwMode="auto">
          <a:xfrm>
            <a:off x="6580188" y="4670425"/>
            <a:ext cx="1512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/>
              <a:t>ETHERNET</a:t>
            </a:r>
          </a:p>
        </p:txBody>
      </p:sp>
      <p:sp>
        <p:nvSpPr>
          <p:cNvPr id="10" name="Pfeil nach links und oben 9"/>
          <p:cNvSpPr/>
          <p:nvPr/>
        </p:nvSpPr>
        <p:spPr>
          <a:xfrm rot="16200000">
            <a:off x="7237412" y="1895476"/>
            <a:ext cx="1763713" cy="887412"/>
          </a:xfrm>
          <a:prstGeom prst="leftUpArrow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 sz="2000"/>
          </a:p>
        </p:txBody>
      </p:sp>
      <p:cxnSp>
        <p:nvCxnSpPr>
          <p:cNvPr id="11" name="Gerade Verbindung mit Pfeil 10"/>
          <p:cNvCxnSpPr/>
          <p:nvPr/>
        </p:nvCxnSpPr>
        <p:spPr>
          <a:xfrm rot="5400000">
            <a:off x="-484981" y="2424907"/>
            <a:ext cx="4673600" cy="2957512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3440113" y="1858963"/>
            <a:ext cx="219075" cy="219075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 sz="2000"/>
          </a:p>
        </p:txBody>
      </p:sp>
      <p:sp>
        <p:nvSpPr>
          <p:cNvPr id="13" name="Ellipse 12"/>
          <p:cNvSpPr/>
          <p:nvPr/>
        </p:nvSpPr>
        <p:spPr>
          <a:xfrm>
            <a:off x="3001963" y="2589213"/>
            <a:ext cx="219075" cy="219075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 sz="2000"/>
          </a:p>
        </p:txBody>
      </p:sp>
      <p:sp>
        <p:nvSpPr>
          <p:cNvPr id="14" name="Ellipse 13"/>
          <p:cNvSpPr/>
          <p:nvPr/>
        </p:nvSpPr>
        <p:spPr>
          <a:xfrm>
            <a:off x="2527300" y="3319463"/>
            <a:ext cx="219075" cy="219075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 sz="2000"/>
          </a:p>
        </p:txBody>
      </p:sp>
      <p:sp>
        <p:nvSpPr>
          <p:cNvPr id="15" name="Ellipse 14"/>
          <p:cNvSpPr/>
          <p:nvPr/>
        </p:nvSpPr>
        <p:spPr>
          <a:xfrm>
            <a:off x="2052638" y="4049713"/>
            <a:ext cx="219075" cy="219075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 sz="2000"/>
          </a:p>
        </p:txBody>
      </p:sp>
      <p:sp>
        <p:nvSpPr>
          <p:cNvPr id="16" name="Ellipse 15"/>
          <p:cNvSpPr/>
          <p:nvPr/>
        </p:nvSpPr>
        <p:spPr>
          <a:xfrm>
            <a:off x="1651000" y="4743450"/>
            <a:ext cx="219075" cy="219075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 sz="2000"/>
          </a:p>
        </p:txBody>
      </p:sp>
      <p:sp>
        <p:nvSpPr>
          <p:cNvPr id="17" name="Ellipse 16"/>
          <p:cNvSpPr/>
          <p:nvPr/>
        </p:nvSpPr>
        <p:spPr>
          <a:xfrm>
            <a:off x="665163" y="4743450"/>
            <a:ext cx="219075" cy="2190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1577975" y="3319463"/>
            <a:ext cx="219075" cy="2190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1103313" y="4049713"/>
            <a:ext cx="219075" cy="2190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2016125" y="2589213"/>
            <a:ext cx="219075" cy="2190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2490788" y="1858963"/>
            <a:ext cx="219075" cy="2190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608513" y="1019142"/>
            <a:ext cx="401643" cy="5513463"/>
          </a:xfrm>
          <a:prstGeom prst="rect">
            <a:avLst/>
          </a:prstGeom>
          <a:solidFill>
            <a:srgbClr val="FF0000">
              <a:alpha val="10000"/>
            </a:srgbClr>
          </a:solidFill>
          <a:ln w="25400">
            <a:solidFill>
              <a:srgbClr val="FF0000"/>
            </a:solidFill>
          </a:ln>
        </p:spPr>
        <p:txBody>
          <a:bodyPr vert="vert270" anchor="ctr"/>
          <a:lstStyle/>
          <a:p>
            <a:pPr algn="ctr" eaLnBrk="0" hangingPunct="0">
              <a:defRPr/>
            </a:pPr>
            <a:r>
              <a:rPr lang="de-DE" sz="2000" dirty="0" err="1">
                <a:latin typeface="+mn-lt"/>
              </a:rPr>
              <a:t>Timepix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chip</a:t>
            </a:r>
            <a:endParaRPr lang="de-DE" sz="2000" dirty="0">
              <a:latin typeface="+mn-lt"/>
            </a:endParaRPr>
          </a:p>
        </p:txBody>
      </p:sp>
      <p:sp>
        <p:nvSpPr>
          <p:cNvPr id="23" name="Pfeil nach links und rechts 22"/>
          <p:cNvSpPr/>
          <p:nvPr/>
        </p:nvSpPr>
        <p:spPr>
          <a:xfrm>
            <a:off x="5010150" y="1420813"/>
            <a:ext cx="1095375" cy="484187"/>
          </a:xfrm>
          <a:prstGeom prst="leftRightArrow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 sz="2000"/>
          </a:p>
        </p:txBody>
      </p:sp>
      <p:cxnSp>
        <p:nvCxnSpPr>
          <p:cNvPr id="24" name="Gerade Verbindung mit Pfeil 23"/>
          <p:cNvCxnSpPr>
            <a:stCxn id="12" idx="6"/>
          </p:cNvCxnSpPr>
          <p:nvPr/>
        </p:nvCxnSpPr>
        <p:spPr>
          <a:xfrm>
            <a:off x="3659188" y="1968500"/>
            <a:ext cx="255587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13" idx="6"/>
          </p:cNvCxnSpPr>
          <p:nvPr/>
        </p:nvCxnSpPr>
        <p:spPr>
          <a:xfrm>
            <a:off x="3221038" y="2698750"/>
            <a:ext cx="255587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stCxn id="14" idx="6"/>
          </p:cNvCxnSpPr>
          <p:nvPr/>
        </p:nvCxnSpPr>
        <p:spPr>
          <a:xfrm>
            <a:off x="2746375" y="3429000"/>
            <a:ext cx="2921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15" idx="6"/>
          </p:cNvCxnSpPr>
          <p:nvPr/>
        </p:nvCxnSpPr>
        <p:spPr>
          <a:xfrm>
            <a:off x="2271713" y="4159250"/>
            <a:ext cx="2921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16" idx="6"/>
          </p:cNvCxnSpPr>
          <p:nvPr/>
        </p:nvCxnSpPr>
        <p:spPr>
          <a:xfrm>
            <a:off x="1870075" y="4852988"/>
            <a:ext cx="292100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21" idx="2"/>
          </p:cNvCxnSpPr>
          <p:nvPr/>
        </p:nvCxnSpPr>
        <p:spPr>
          <a:xfrm rot="10800000">
            <a:off x="2198688" y="1968500"/>
            <a:ext cx="2921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20" idx="2"/>
          </p:cNvCxnSpPr>
          <p:nvPr/>
        </p:nvCxnSpPr>
        <p:spPr>
          <a:xfrm rot="10800000">
            <a:off x="1724025" y="2698750"/>
            <a:ext cx="2921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stCxn id="18" idx="2"/>
          </p:cNvCxnSpPr>
          <p:nvPr/>
        </p:nvCxnSpPr>
        <p:spPr>
          <a:xfrm rot="10800000">
            <a:off x="1285875" y="3429000"/>
            <a:ext cx="2921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19" idx="2"/>
          </p:cNvCxnSpPr>
          <p:nvPr/>
        </p:nvCxnSpPr>
        <p:spPr>
          <a:xfrm rot="10800000">
            <a:off x="811213" y="4159250"/>
            <a:ext cx="2921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17" idx="2"/>
          </p:cNvCxnSpPr>
          <p:nvPr/>
        </p:nvCxnSpPr>
        <p:spPr>
          <a:xfrm rot="10800000">
            <a:off x="373063" y="4852988"/>
            <a:ext cx="292100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4170357" y="1019142"/>
            <a:ext cx="388639" cy="5513463"/>
          </a:xfrm>
          <a:prstGeom prst="rect">
            <a:avLst/>
          </a:prstGeom>
          <a:solidFill>
            <a:srgbClr val="FFFF00">
              <a:alpha val="10000"/>
            </a:srgbClr>
          </a:solidFill>
          <a:ln w="28575">
            <a:solidFill>
              <a:srgbClr val="FFFF00"/>
            </a:solidFill>
          </a:ln>
        </p:spPr>
        <p:txBody>
          <a:bodyPr vert="vert270" anchor="ctr"/>
          <a:lstStyle/>
          <a:p>
            <a:pPr algn="ctr" eaLnBrk="0" hangingPunct="0">
              <a:defRPr/>
            </a:pPr>
            <a:r>
              <a:rPr lang="de-DE" sz="2000" dirty="0">
                <a:latin typeface="+mn-lt"/>
              </a:rPr>
              <a:t>GEM</a:t>
            </a:r>
          </a:p>
        </p:txBody>
      </p:sp>
      <p:sp>
        <p:nvSpPr>
          <p:cNvPr id="35" name="Rechteck 34"/>
          <p:cNvSpPr/>
          <p:nvPr/>
        </p:nvSpPr>
        <p:spPr>
          <a:xfrm>
            <a:off x="117475" y="1019175"/>
            <a:ext cx="4454525" cy="55133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 sz="2000"/>
          </a:p>
        </p:txBody>
      </p:sp>
      <p:sp>
        <p:nvSpPr>
          <p:cNvPr id="18466" name="Textfeld 35"/>
          <p:cNvSpPr txBox="1">
            <a:spLocks noChangeArrowheads="1"/>
          </p:cNvSpPr>
          <p:nvPr/>
        </p:nvSpPr>
        <p:spPr bwMode="auto">
          <a:xfrm>
            <a:off x="628650" y="5656263"/>
            <a:ext cx="1966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/>
              <a:t>Ionizing particles</a:t>
            </a:r>
          </a:p>
        </p:txBody>
      </p:sp>
      <p:sp>
        <p:nvSpPr>
          <p:cNvPr id="38" name="Rechteck 37"/>
          <p:cNvSpPr/>
          <p:nvPr/>
        </p:nvSpPr>
        <p:spPr>
          <a:xfrm>
            <a:off x="117475" y="6423025"/>
            <a:ext cx="4016375" cy="109538"/>
          </a:xfrm>
          <a:prstGeom prst="rect">
            <a:avLst/>
          </a:prstGeom>
          <a:solidFill>
            <a:schemeClr val="accent6">
              <a:lumMod val="5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 sz="2000"/>
          </a:p>
        </p:txBody>
      </p:sp>
      <p:sp>
        <p:nvSpPr>
          <p:cNvPr id="39" name="Rechteck 38"/>
          <p:cNvSpPr/>
          <p:nvPr/>
        </p:nvSpPr>
        <p:spPr>
          <a:xfrm>
            <a:off x="117475" y="1019175"/>
            <a:ext cx="4016375" cy="109538"/>
          </a:xfrm>
          <a:prstGeom prst="rect">
            <a:avLst/>
          </a:prstGeom>
          <a:solidFill>
            <a:schemeClr val="accent6">
              <a:lumMod val="5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 sz="2000"/>
          </a:p>
        </p:txBody>
      </p:sp>
      <p:sp>
        <p:nvSpPr>
          <p:cNvPr id="40" name="Rechteck 39"/>
          <p:cNvSpPr/>
          <p:nvPr/>
        </p:nvSpPr>
        <p:spPr>
          <a:xfrm>
            <a:off x="190500" y="1238250"/>
            <a:ext cx="46038" cy="5075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 sz="2000"/>
          </a:p>
        </p:txBody>
      </p:sp>
      <p:sp>
        <p:nvSpPr>
          <p:cNvPr id="41" name="Textfeld 40"/>
          <p:cNvSpPr txBox="1"/>
          <p:nvPr/>
        </p:nvSpPr>
        <p:spPr>
          <a:xfrm>
            <a:off x="317071" y="1261528"/>
            <a:ext cx="219078" cy="2263806"/>
          </a:xfrm>
          <a:prstGeom prst="rect">
            <a:avLst/>
          </a:prstGeom>
          <a:noFill/>
        </p:spPr>
        <p:txBody>
          <a:bodyPr vert="vert270" anchor="ctr"/>
          <a:lstStyle/>
          <a:p>
            <a:pPr algn="ctr" eaLnBrk="0" hangingPunct="0">
              <a:defRPr/>
            </a:pPr>
            <a:r>
              <a:rPr lang="de-DE" sz="2000" dirty="0" err="1"/>
              <a:t>cathode</a:t>
            </a:r>
            <a:endParaRPr lang="de-DE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syste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7538" y="768350"/>
            <a:ext cx="8243887" cy="5541963"/>
          </a:xfrm>
        </p:spPr>
      </p:pic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Lab test setup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766763" y="817563"/>
            <a:ext cx="2898775" cy="3825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de-DE" sz="1800">
                <a:latin typeface="Verdana" pitchFamily="34" charset="0"/>
              </a:rPr>
              <a:t>Programmer 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6211888" y="825500"/>
            <a:ext cx="2898775" cy="676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de-DE" sz="1800">
                <a:latin typeface="Verdana" pitchFamily="34" charset="0"/>
              </a:rPr>
              <a:t>Flat cable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2351088" y="1608138"/>
            <a:ext cx="3217862" cy="414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de-DE" sz="1800">
                <a:latin typeface="Verdana" pitchFamily="34" charset="0"/>
              </a:rPr>
              <a:t>Xilinx ML506 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7234238" y="3094038"/>
            <a:ext cx="1665287" cy="3825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de-DE" sz="1800">
                <a:latin typeface="Verdana" pitchFamily="34" charset="0"/>
              </a:rPr>
              <a:t>Adapter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6654800" y="5462588"/>
            <a:ext cx="2187575" cy="3825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de-DE" sz="1800">
                <a:latin typeface="Verdana" pitchFamily="34" charset="0"/>
              </a:rPr>
              <a:t>Flat cable 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1722438" y="5943600"/>
            <a:ext cx="2997200" cy="293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de-DE" sz="1800">
                <a:latin typeface="Verdana" pitchFamily="34" charset="0"/>
              </a:rPr>
              <a:t>Timepix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439738" y="4810125"/>
            <a:ext cx="2130425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de-DE" sz="1800">
                <a:latin typeface="Verdana" pitchFamily="34" charset="0"/>
              </a:rPr>
              <a:t>Ethernet to computer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Timepix</a:t>
            </a:r>
          </a:p>
        </p:txBody>
      </p:sp>
      <p:sp>
        <p:nvSpPr>
          <p:cNvPr id="19458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200" smtClean="0"/>
              <a:t>256*256 channel matrix</a:t>
            </a:r>
          </a:p>
          <a:p>
            <a:r>
              <a:rPr lang="en-GB" sz="2200" smtClean="0"/>
              <a:t>55µm * 55µm pitch</a:t>
            </a:r>
          </a:p>
          <a:p>
            <a:r>
              <a:rPr lang="en-GB" sz="2200" smtClean="0"/>
              <a:t>Analogue input stage with per-pixel threshold adjust</a:t>
            </a:r>
          </a:p>
          <a:p>
            <a:r>
              <a:rPr lang="en-GB" sz="2200" smtClean="0"/>
              <a:t>Digital TDC w. 14-bit LFSR counters @ up to 100MHz</a:t>
            </a:r>
          </a:p>
          <a:p>
            <a:r>
              <a:rPr lang="en-GB" sz="2200" smtClean="0"/>
              <a:t>Several conversion modes incl. TOT and common stop</a:t>
            </a:r>
          </a:p>
          <a:p>
            <a:pPr lvl="1"/>
            <a:r>
              <a:rPr lang="en-GB" sz="2200" smtClean="0"/>
              <a:t>shutter input</a:t>
            </a:r>
          </a:p>
          <a:p>
            <a:r>
              <a:rPr lang="en-GB" sz="2200" smtClean="0"/>
              <a:t>No zero suppression</a:t>
            </a:r>
          </a:p>
          <a:p>
            <a:r>
              <a:rPr lang="en-GB" sz="2200" smtClean="0"/>
              <a:t>Serialisation of matrix data (~1Mbit) into LVDS output</a:t>
            </a:r>
          </a:p>
          <a:p>
            <a:r>
              <a:rPr lang="en-GB" sz="2200" smtClean="0"/>
              <a:t>Auxiliary controls:</a:t>
            </a:r>
          </a:p>
          <a:p>
            <a:pPr lvl="1"/>
            <a:r>
              <a:rPr lang="en-GB" sz="2200" smtClean="0"/>
              <a:t>Test pulse in</a:t>
            </a:r>
          </a:p>
          <a:p>
            <a:pPr lvl="1"/>
            <a:r>
              <a:rPr lang="en-GB" sz="2200" smtClean="0"/>
              <a:t>Diagnostics : analogue monitor for internal current sources (DAC_OUT)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Timepix</a:t>
            </a:r>
          </a:p>
        </p:txBody>
      </p:sp>
      <p:pic>
        <p:nvPicPr>
          <p:cNvPr id="20482" name="Picture 2" descr="P:\browsable\Meeting\2009\TimepixNov2009\Sources\a_Page_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5213" y="1285875"/>
            <a:ext cx="7254875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hteck 3"/>
          <p:cNvSpPr>
            <a:spLocks noChangeArrowheads="1"/>
          </p:cNvSpPr>
          <p:nvPr/>
        </p:nvSpPr>
        <p:spPr bwMode="auto">
          <a:xfrm>
            <a:off x="412750" y="1892300"/>
            <a:ext cx="2016125" cy="3279775"/>
          </a:xfrm>
          <a:prstGeom prst="rect">
            <a:avLst/>
          </a:prstGeom>
          <a:noFill/>
          <a:ln w="28575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20484" name="Achteck 4"/>
          <p:cNvSpPr>
            <a:spLocks noChangeArrowheads="1"/>
          </p:cNvSpPr>
          <p:nvPr/>
        </p:nvSpPr>
        <p:spPr bwMode="auto">
          <a:xfrm>
            <a:off x="849313" y="2265363"/>
            <a:ext cx="449262" cy="428625"/>
          </a:xfrm>
          <a:prstGeom prst="octagon">
            <a:avLst>
              <a:gd name="adj" fmla="val 29287"/>
            </a:avLst>
          </a:prstGeom>
          <a:solidFill>
            <a:srgbClr val="FFC000"/>
          </a:solidFill>
          <a:ln w="1905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20485" name="Achteck 5"/>
          <p:cNvSpPr>
            <a:spLocks noChangeArrowheads="1"/>
          </p:cNvSpPr>
          <p:nvPr/>
        </p:nvSpPr>
        <p:spPr bwMode="auto">
          <a:xfrm>
            <a:off x="1616075" y="2259013"/>
            <a:ext cx="449263" cy="428625"/>
          </a:xfrm>
          <a:prstGeom prst="octagon">
            <a:avLst>
              <a:gd name="adj" fmla="val 29287"/>
            </a:avLst>
          </a:prstGeom>
          <a:solidFill>
            <a:srgbClr val="FFC000"/>
          </a:solidFill>
          <a:ln w="1905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20486" name="Achteck 6"/>
          <p:cNvSpPr>
            <a:spLocks noChangeArrowheads="1"/>
          </p:cNvSpPr>
          <p:nvPr/>
        </p:nvSpPr>
        <p:spPr bwMode="auto">
          <a:xfrm>
            <a:off x="1619250" y="3708400"/>
            <a:ext cx="447675" cy="428625"/>
          </a:xfrm>
          <a:prstGeom prst="octagon">
            <a:avLst>
              <a:gd name="adj" fmla="val 29287"/>
            </a:avLst>
          </a:prstGeom>
          <a:solidFill>
            <a:srgbClr val="FFC000"/>
          </a:solidFill>
          <a:ln w="1905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20487" name="Achteck 7"/>
          <p:cNvSpPr>
            <a:spLocks noChangeArrowheads="1"/>
          </p:cNvSpPr>
          <p:nvPr/>
        </p:nvSpPr>
        <p:spPr bwMode="auto">
          <a:xfrm>
            <a:off x="862013" y="2987675"/>
            <a:ext cx="447675" cy="428625"/>
          </a:xfrm>
          <a:prstGeom prst="octagon">
            <a:avLst>
              <a:gd name="adj" fmla="val 29287"/>
            </a:avLst>
          </a:prstGeom>
          <a:solidFill>
            <a:srgbClr val="FFC000"/>
          </a:solidFill>
          <a:ln w="1905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20488" name="Achteck 8"/>
          <p:cNvSpPr>
            <a:spLocks noChangeArrowheads="1"/>
          </p:cNvSpPr>
          <p:nvPr/>
        </p:nvSpPr>
        <p:spPr bwMode="auto">
          <a:xfrm>
            <a:off x="1619250" y="2990850"/>
            <a:ext cx="447675" cy="428625"/>
          </a:xfrm>
          <a:prstGeom prst="octagon">
            <a:avLst>
              <a:gd name="adj" fmla="val 29287"/>
            </a:avLst>
          </a:prstGeom>
          <a:solidFill>
            <a:srgbClr val="FFC000"/>
          </a:solidFill>
          <a:ln w="1905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20489" name="Achteck 9"/>
          <p:cNvSpPr>
            <a:spLocks noChangeArrowheads="1"/>
          </p:cNvSpPr>
          <p:nvPr/>
        </p:nvSpPr>
        <p:spPr bwMode="auto">
          <a:xfrm>
            <a:off x="1620838" y="4429125"/>
            <a:ext cx="449262" cy="428625"/>
          </a:xfrm>
          <a:prstGeom prst="octagon">
            <a:avLst>
              <a:gd name="adj" fmla="val 29287"/>
            </a:avLst>
          </a:prstGeom>
          <a:solidFill>
            <a:srgbClr val="FFC000"/>
          </a:solidFill>
          <a:ln w="1905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20490" name="Achteck 10"/>
          <p:cNvSpPr>
            <a:spLocks noChangeArrowheads="1"/>
          </p:cNvSpPr>
          <p:nvPr/>
        </p:nvSpPr>
        <p:spPr bwMode="auto">
          <a:xfrm>
            <a:off x="858838" y="4430713"/>
            <a:ext cx="449262" cy="428625"/>
          </a:xfrm>
          <a:prstGeom prst="octagon">
            <a:avLst>
              <a:gd name="adj" fmla="val 29287"/>
            </a:avLst>
          </a:prstGeom>
          <a:solidFill>
            <a:srgbClr val="FFC000"/>
          </a:solidFill>
          <a:ln w="1905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20491" name="Achteck 11"/>
          <p:cNvSpPr>
            <a:spLocks noChangeArrowheads="1"/>
          </p:cNvSpPr>
          <p:nvPr/>
        </p:nvSpPr>
        <p:spPr bwMode="auto">
          <a:xfrm>
            <a:off x="866775" y="3709988"/>
            <a:ext cx="447675" cy="428625"/>
          </a:xfrm>
          <a:prstGeom prst="octagon">
            <a:avLst>
              <a:gd name="adj" fmla="val 29287"/>
            </a:avLst>
          </a:prstGeom>
          <a:solidFill>
            <a:srgbClr val="FFC000"/>
          </a:solidFill>
          <a:ln w="1905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cxnSp>
        <p:nvCxnSpPr>
          <p:cNvPr id="20492" name="Gerade Verbindung mit Pfeil 12"/>
          <p:cNvCxnSpPr>
            <a:cxnSpLocks noChangeShapeType="1"/>
          </p:cNvCxnSpPr>
          <p:nvPr/>
        </p:nvCxnSpPr>
        <p:spPr bwMode="auto">
          <a:xfrm rot="16200000" flipH="1">
            <a:off x="1462881" y="2842420"/>
            <a:ext cx="765175" cy="4762"/>
          </a:xfrm>
          <a:prstGeom prst="straightConnector1">
            <a:avLst/>
          </a:prstGeom>
          <a:noFill/>
          <a:ln w="12700" algn="ctr">
            <a:solidFill>
              <a:srgbClr val="3333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0493" name="Gerade Verbindung mit Pfeil 13"/>
          <p:cNvCxnSpPr>
            <a:cxnSpLocks noChangeShapeType="1"/>
          </p:cNvCxnSpPr>
          <p:nvPr/>
        </p:nvCxnSpPr>
        <p:spPr bwMode="auto">
          <a:xfrm rot="16200000" flipH="1">
            <a:off x="700881" y="2847182"/>
            <a:ext cx="765175" cy="4762"/>
          </a:xfrm>
          <a:prstGeom prst="straightConnector1">
            <a:avLst/>
          </a:prstGeom>
          <a:noFill/>
          <a:ln w="12700" algn="ctr">
            <a:solidFill>
              <a:srgbClr val="3333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0494" name="Gerade Verbindung mit Pfeil 14"/>
          <p:cNvCxnSpPr>
            <a:cxnSpLocks noChangeShapeType="1"/>
          </p:cNvCxnSpPr>
          <p:nvPr/>
        </p:nvCxnSpPr>
        <p:spPr bwMode="auto">
          <a:xfrm flipH="1">
            <a:off x="1084263" y="3222625"/>
            <a:ext cx="765175" cy="4763"/>
          </a:xfrm>
          <a:prstGeom prst="straightConnector1">
            <a:avLst/>
          </a:prstGeom>
          <a:noFill/>
          <a:ln w="12700" algn="ctr">
            <a:solidFill>
              <a:srgbClr val="333300"/>
            </a:solidFill>
            <a:round/>
            <a:headEnd type="arrow" w="med" len="med"/>
            <a:tailEnd type="arrow" w="med" len="med"/>
          </a:ln>
        </p:spPr>
      </p:cxnSp>
      <p:sp>
        <p:nvSpPr>
          <p:cNvPr id="20495" name="Textfeld 15"/>
          <p:cNvSpPr txBox="1">
            <a:spLocks noChangeArrowheads="1"/>
          </p:cNvSpPr>
          <p:nvPr/>
        </p:nvSpPr>
        <p:spPr bwMode="auto">
          <a:xfrm>
            <a:off x="1239838" y="3038475"/>
            <a:ext cx="431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800" b="1"/>
              <a:t>55µm</a:t>
            </a:r>
            <a:endParaRPr lang="de-DE" sz="600" b="1"/>
          </a:p>
        </p:txBody>
      </p:sp>
      <p:cxnSp>
        <p:nvCxnSpPr>
          <p:cNvPr id="20496" name="Gerade Verbindung 16"/>
          <p:cNvCxnSpPr>
            <a:cxnSpLocks noChangeShapeType="1"/>
            <a:stCxn id="20484" idx="1"/>
          </p:cNvCxnSpPr>
          <p:nvPr/>
        </p:nvCxnSpPr>
        <p:spPr bwMode="auto">
          <a:xfrm rot="10800000">
            <a:off x="842963" y="2105025"/>
            <a:ext cx="6350" cy="46196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497" name="Gerade Verbindung 17"/>
          <p:cNvCxnSpPr>
            <a:cxnSpLocks noChangeShapeType="1"/>
          </p:cNvCxnSpPr>
          <p:nvPr/>
        </p:nvCxnSpPr>
        <p:spPr bwMode="auto">
          <a:xfrm rot="10800000">
            <a:off x="1300163" y="2108200"/>
            <a:ext cx="6350" cy="46196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498" name="Gerade Verbindung mit Pfeil 18"/>
          <p:cNvCxnSpPr>
            <a:cxnSpLocks noChangeShapeType="1"/>
          </p:cNvCxnSpPr>
          <p:nvPr/>
        </p:nvCxnSpPr>
        <p:spPr bwMode="auto">
          <a:xfrm flipV="1">
            <a:off x="857250" y="2143125"/>
            <a:ext cx="431800" cy="31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20499" name="Textfeld 19"/>
          <p:cNvSpPr txBox="1">
            <a:spLocks noChangeArrowheads="1"/>
          </p:cNvSpPr>
          <p:nvPr/>
        </p:nvSpPr>
        <p:spPr bwMode="auto">
          <a:xfrm>
            <a:off x="858838" y="1973263"/>
            <a:ext cx="39687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 sz="800" b="1"/>
              <a:t>20µm</a:t>
            </a:r>
          </a:p>
        </p:txBody>
      </p:sp>
      <p:cxnSp>
        <p:nvCxnSpPr>
          <p:cNvPr id="20500" name="Gerade Verbindung 20"/>
          <p:cNvCxnSpPr>
            <a:cxnSpLocks noChangeShapeType="1"/>
            <a:stCxn id="20485" idx="0"/>
          </p:cNvCxnSpPr>
          <p:nvPr/>
        </p:nvCxnSpPr>
        <p:spPr bwMode="auto">
          <a:xfrm rot="16200000" flipV="1">
            <a:off x="1662113" y="2179638"/>
            <a:ext cx="155575" cy="31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1" name="Gerade Verbindung 21"/>
          <p:cNvCxnSpPr>
            <a:cxnSpLocks noChangeShapeType="1"/>
          </p:cNvCxnSpPr>
          <p:nvPr/>
        </p:nvCxnSpPr>
        <p:spPr bwMode="auto">
          <a:xfrm rot="16200000" flipV="1">
            <a:off x="1860550" y="2176463"/>
            <a:ext cx="152400" cy="63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2" name="Gerade Verbindung 22"/>
          <p:cNvCxnSpPr>
            <a:cxnSpLocks noChangeShapeType="1"/>
          </p:cNvCxnSpPr>
          <p:nvPr/>
        </p:nvCxnSpPr>
        <p:spPr bwMode="auto">
          <a:xfrm flipV="1">
            <a:off x="1555750" y="2130425"/>
            <a:ext cx="558800" cy="793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3" name="Gerade Verbindung mit Pfeil 23"/>
          <p:cNvCxnSpPr>
            <a:cxnSpLocks noChangeShapeType="1"/>
          </p:cNvCxnSpPr>
          <p:nvPr/>
        </p:nvCxnSpPr>
        <p:spPr bwMode="auto">
          <a:xfrm flipV="1">
            <a:off x="1579563" y="2133600"/>
            <a:ext cx="153987" cy="31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504" name="Gerade Verbindung mit Pfeil 24"/>
          <p:cNvCxnSpPr>
            <a:cxnSpLocks noChangeShapeType="1"/>
          </p:cNvCxnSpPr>
          <p:nvPr/>
        </p:nvCxnSpPr>
        <p:spPr bwMode="auto">
          <a:xfrm rot="10800000" flipV="1">
            <a:off x="1938338" y="2132013"/>
            <a:ext cx="155575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0505" name="Textfeld 25"/>
          <p:cNvSpPr txBox="1">
            <a:spLocks noChangeArrowheads="1"/>
          </p:cNvSpPr>
          <p:nvPr/>
        </p:nvSpPr>
        <p:spPr bwMode="auto">
          <a:xfrm>
            <a:off x="1600200" y="1966913"/>
            <a:ext cx="39687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 sz="800" b="1"/>
              <a:t>10µm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793750" y="3457575"/>
            <a:ext cx="6921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1050" b="1" dirty="0"/>
              <a:t>Pixel </a:t>
            </a:r>
            <a:r>
              <a:rPr lang="de-DE" sz="1050" b="1" dirty="0" err="1"/>
              <a:t>cell</a:t>
            </a:r>
            <a:endParaRPr lang="de-DE" sz="105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Timepix – a few particularities</a:t>
            </a:r>
          </a:p>
        </p:txBody>
      </p:sp>
      <p:sp>
        <p:nvSpPr>
          <p:cNvPr id="21506" name="Inhaltsplatzhalter 2"/>
          <p:cNvSpPr>
            <a:spLocks noGrp="1"/>
          </p:cNvSpPr>
          <p:nvPr>
            <p:ph idx="1"/>
          </p:nvPr>
        </p:nvSpPr>
        <p:spPr>
          <a:xfrm>
            <a:off x="400050" y="981075"/>
            <a:ext cx="9029700" cy="5400675"/>
          </a:xfrm>
        </p:spPr>
        <p:txBody>
          <a:bodyPr/>
          <a:lstStyle/>
          <a:p>
            <a:r>
              <a:rPr lang="en-GB" sz="2100" smtClean="0"/>
              <a:t>There exists a global threshold setting (THL, 14-bit)</a:t>
            </a:r>
          </a:p>
          <a:p>
            <a:r>
              <a:rPr lang="en-GB" sz="2100" smtClean="0"/>
              <a:t>Pixels can be threshold-corrected individually by a 4-bit value.</a:t>
            </a:r>
          </a:p>
          <a:p>
            <a:r>
              <a:rPr lang="en-GB" sz="2100" smtClean="0"/>
              <a:t>Range of threshold correction is set globally (THS)</a:t>
            </a:r>
          </a:p>
          <a:p>
            <a:r>
              <a:rPr lang="en-GB" sz="2100" smtClean="0"/>
              <a:t>Above global settings and other current source settings can be read back as analogue voltages via DAC_OUT pin for diagnostic purposes</a:t>
            </a:r>
          </a:p>
          <a:p>
            <a:r>
              <a:rPr lang="en-GB" sz="2100" smtClean="0"/>
              <a:t>Counters are 14-bit Linear Feedback Shift Registers = Pseudo Random Number Generators </a:t>
            </a:r>
          </a:p>
          <a:p>
            <a:pPr lvl="1"/>
            <a:r>
              <a:rPr lang="en-GB" sz="2100" smtClean="0"/>
              <a:t>Require linearisation so as to recover the time/amplitude information </a:t>
            </a:r>
          </a:p>
          <a:p>
            <a:pPr lvl="1"/>
            <a:r>
              <a:rPr lang="en-GB" sz="2100" smtClean="0"/>
              <a:t>Require special consideration if zero suppression or thresholding are to be done</a:t>
            </a:r>
          </a:p>
          <a:p>
            <a:r>
              <a:rPr lang="en-GB" sz="2100" smtClean="0"/>
              <a:t>Serial communication done by a simple clock/data/enable interface, through shift register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Adapter board</a:t>
            </a:r>
          </a:p>
        </p:txBody>
      </p:sp>
      <p:sp>
        <p:nvSpPr>
          <p:cNvPr id="4" name="Rechteck 3"/>
          <p:cNvSpPr/>
          <p:nvPr/>
        </p:nvSpPr>
        <p:spPr>
          <a:xfrm>
            <a:off x="3316284" y="5222880"/>
            <a:ext cx="2214578" cy="714380"/>
          </a:xfrm>
          <a:prstGeom prst="rect">
            <a:avLst/>
          </a:prstGeom>
          <a:noFill/>
          <a:ln w="38100">
            <a:solidFill>
              <a:srgbClr val="3503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lvl="5" indent="-342900" algn="ctr">
              <a:defRPr/>
            </a:pPr>
            <a:r>
              <a:rPr lang="de-DE" sz="1400" dirty="0">
                <a:solidFill>
                  <a:schemeClr val="tx1"/>
                </a:solidFill>
              </a:rPr>
              <a:t>Testpulse </a:t>
            </a:r>
            <a:r>
              <a:rPr lang="de-DE" sz="1400" dirty="0" err="1">
                <a:solidFill>
                  <a:schemeClr val="tx1"/>
                </a:solidFill>
              </a:rPr>
              <a:t>generator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2531" name="Textfeld 4"/>
          <p:cNvSpPr txBox="1">
            <a:spLocks noChangeArrowheads="1"/>
          </p:cNvSpPr>
          <p:nvPr/>
        </p:nvSpPr>
        <p:spPr bwMode="auto">
          <a:xfrm>
            <a:off x="3286125" y="2698750"/>
            <a:ext cx="928688" cy="985838"/>
          </a:xfrm>
          <a:prstGeom prst="rect">
            <a:avLst/>
          </a:prstGeom>
          <a:noFill/>
          <a:ln w="38100">
            <a:solidFill>
              <a:srgbClr val="3503ED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1400"/>
              <a:t>ADC</a:t>
            </a:r>
          </a:p>
          <a:p>
            <a:pPr algn="ctr" eaLnBrk="0" hangingPunct="0"/>
            <a:r>
              <a:rPr lang="de-DE" sz="1400"/>
              <a:t>4-Channel</a:t>
            </a:r>
          </a:p>
          <a:p>
            <a:pPr algn="ctr" eaLnBrk="0" hangingPunct="0"/>
            <a:r>
              <a:rPr lang="de-DE" sz="1400"/>
              <a:t>24-Bit</a:t>
            </a:r>
          </a:p>
        </p:txBody>
      </p:sp>
      <p:sp>
        <p:nvSpPr>
          <p:cNvPr id="22532" name="Textfeld 5"/>
          <p:cNvSpPr txBox="1">
            <a:spLocks noChangeArrowheads="1"/>
          </p:cNvSpPr>
          <p:nvPr/>
        </p:nvSpPr>
        <p:spPr bwMode="auto">
          <a:xfrm>
            <a:off x="3187700" y="4049713"/>
            <a:ext cx="1035050" cy="768350"/>
          </a:xfrm>
          <a:prstGeom prst="rect">
            <a:avLst/>
          </a:prstGeom>
          <a:noFill/>
          <a:ln w="38100">
            <a:solidFill>
              <a:srgbClr val="3503ED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1400"/>
              <a:t>Voltage</a:t>
            </a:r>
          </a:p>
          <a:p>
            <a:pPr algn="ctr" eaLnBrk="0" hangingPunct="0"/>
            <a:r>
              <a:rPr lang="de-DE" sz="1400"/>
              <a:t>Reference</a:t>
            </a:r>
          </a:p>
          <a:p>
            <a:pPr algn="ctr" eaLnBrk="0" hangingPunct="0"/>
            <a:r>
              <a:rPr lang="de-DE" sz="1400"/>
              <a:t>2V5</a:t>
            </a:r>
          </a:p>
        </p:txBody>
      </p:sp>
      <p:sp>
        <p:nvSpPr>
          <p:cNvPr id="22533" name="Rectangle 10"/>
          <p:cNvSpPr>
            <a:spLocks noChangeArrowheads="1"/>
          </p:cNvSpPr>
          <p:nvPr/>
        </p:nvSpPr>
        <p:spPr bwMode="auto">
          <a:xfrm>
            <a:off x="0" y="-153988"/>
            <a:ext cx="184150" cy="30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de-DE" sz="1400"/>
          </a:p>
        </p:txBody>
      </p:sp>
      <p:sp>
        <p:nvSpPr>
          <p:cNvPr id="8" name="Textfeld 7"/>
          <p:cNvSpPr txBox="1"/>
          <p:nvPr/>
        </p:nvSpPr>
        <p:spPr>
          <a:xfrm>
            <a:off x="8004222" y="1019142"/>
            <a:ext cx="717552" cy="5513463"/>
          </a:xfrm>
          <a:prstGeom prst="rect">
            <a:avLst/>
          </a:prstGeom>
          <a:noFill/>
          <a:ln w="38100">
            <a:solidFill>
              <a:srgbClr val="3503ED"/>
            </a:solidFill>
          </a:ln>
        </p:spPr>
        <p:txBody>
          <a:bodyPr vert="vert270" anchor="ctr"/>
          <a:lstStyle/>
          <a:p>
            <a:pPr algn="ctr" eaLnBrk="0" hangingPunct="0">
              <a:defRPr/>
            </a:pPr>
            <a:r>
              <a:rPr lang="de-DE" sz="2000" dirty="0">
                <a:latin typeface="+mn-lt"/>
              </a:rPr>
              <a:t>Connector </a:t>
            </a:r>
            <a:r>
              <a:rPr lang="de-DE" sz="2000" dirty="0" err="1">
                <a:latin typeface="+mn-lt"/>
              </a:rPr>
              <a:t>to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Xilinx</a:t>
            </a:r>
            <a:r>
              <a:rPr lang="de-DE" sz="2000" dirty="0">
                <a:latin typeface="+mn-lt"/>
              </a:rPr>
              <a:t> ML506</a:t>
            </a:r>
          </a:p>
        </p:txBody>
      </p:sp>
      <p:sp>
        <p:nvSpPr>
          <p:cNvPr id="22535" name="Textfeld 8"/>
          <p:cNvSpPr txBox="1">
            <a:spLocks noChangeArrowheads="1"/>
          </p:cNvSpPr>
          <p:nvPr/>
        </p:nvSpPr>
        <p:spPr bwMode="auto">
          <a:xfrm>
            <a:off x="811213" y="5861050"/>
            <a:ext cx="896937" cy="739775"/>
          </a:xfrm>
          <a:prstGeom prst="rect">
            <a:avLst/>
          </a:prstGeom>
          <a:noFill/>
          <a:ln w="38100">
            <a:solidFill>
              <a:srgbClr val="3503ED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1400"/>
              <a:t>Trigger</a:t>
            </a:r>
          </a:p>
          <a:p>
            <a:pPr algn="ctr" eaLnBrk="0" hangingPunct="0"/>
            <a:r>
              <a:rPr lang="de-DE" sz="1400"/>
              <a:t>RJ45</a:t>
            </a:r>
          </a:p>
          <a:p>
            <a:pPr algn="ctr" eaLnBrk="0" hangingPunct="0"/>
            <a:r>
              <a:rPr lang="de-DE" sz="1400"/>
              <a:t>(TLU)</a:t>
            </a:r>
          </a:p>
        </p:txBody>
      </p:sp>
      <p:sp>
        <p:nvSpPr>
          <p:cNvPr id="22536" name="Textfeld 9"/>
          <p:cNvSpPr txBox="1">
            <a:spLocks noChangeArrowheads="1"/>
          </p:cNvSpPr>
          <p:nvPr/>
        </p:nvSpPr>
        <p:spPr bwMode="auto">
          <a:xfrm>
            <a:off x="5995988" y="1092200"/>
            <a:ext cx="1435100" cy="307975"/>
          </a:xfrm>
          <a:prstGeom prst="rect">
            <a:avLst/>
          </a:prstGeom>
          <a:noFill/>
          <a:ln w="38100">
            <a:solidFill>
              <a:srgbClr val="3503ED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400">
                <a:solidFill>
                  <a:srgbClr val="00B050"/>
                </a:solidFill>
              </a:rPr>
              <a:t>ID -NUMBER</a:t>
            </a:r>
          </a:p>
        </p:txBody>
      </p:sp>
      <p:cxnSp>
        <p:nvCxnSpPr>
          <p:cNvPr id="11" name="Gerade Verbindung mit Pfeil 10"/>
          <p:cNvCxnSpPr>
            <a:stCxn id="22558" idx="3"/>
          </p:cNvCxnSpPr>
          <p:nvPr/>
        </p:nvCxnSpPr>
        <p:spPr>
          <a:xfrm>
            <a:off x="1671638" y="1222375"/>
            <a:ext cx="4359275" cy="158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cxnSpLocks noChangeShapeType="1"/>
            <a:stCxn id="22532" idx="0"/>
            <a:endCxn id="22531" idx="2"/>
          </p:cNvCxnSpPr>
          <p:nvPr/>
        </p:nvCxnSpPr>
        <p:spPr bwMode="auto">
          <a:xfrm flipV="1">
            <a:off x="3705225" y="3703638"/>
            <a:ext cx="46038" cy="327025"/>
          </a:xfrm>
          <a:prstGeom prst="straightConnector1">
            <a:avLst/>
          </a:prstGeom>
          <a:noFill/>
          <a:ln w="28575" algn="ctr">
            <a:solidFill>
              <a:srgbClr val="00CC98"/>
            </a:solidFill>
            <a:round/>
            <a:headEnd/>
            <a:tailEnd type="arrow" w="med" len="med"/>
          </a:ln>
        </p:spPr>
      </p:cxnSp>
      <p:cxnSp>
        <p:nvCxnSpPr>
          <p:cNvPr id="13" name="Gerade Verbindung mit Pfeil 12"/>
          <p:cNvCxnSpPr>
            <a:stCxn id="22532" idx="2"/>
          </p:cNvCxnSpPr>
          <p:nvPr/>
        </p:nvCxnSpPr>
        <p:spPr>
          <a:xfrm rot="16200000" flipH="1">
            <a:off x="3495676" y="5046662"/>
            <a:ext cx="430212" cy="111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winkelte Verbindung 13"/>
          <p:cNvCxnSpPr>
            <a:endCxn id="22532" idx="3"/>
          </p:cNvCxnSpPr>
          <p:nvPr/>
        </p:nvCxnSpPr>
        <p:spPr>
          <a:xfrm rot="10800000" flipV="1">
            <a:off x="4241800" y="4429125"/>
            <a:ext cx="203200" cy="4763"/>
          </a:xfrm>
          <a:prstGeom prst="bentConnector3">
            <a:avLst>
              <a:gd name="adj1" fmla="val 4299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30"/>
          <p:cNvCxnSpPr>
            <a:stCxn id="4" idx="1"/>
            <a:endCxn id="34" idx="2"/>
          </p:cNvCxnSpPr>
          <p:nvPr/>
        </p:nvCxnSpPr>
        <p:spPr>
          <a:xfrm rot="10800000">
            <a:off x="1341438" y="4621213"/>
            <a:ext cx="1974850" cy="95885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22536" idx="3"/>
          </p:cNvCxnSpPr>
          <p:nvPr/>
        </p:nvCxnSpPr>
        <p:spPr>
          <a:xfrm>
            <a:off x="7431088" y="1246188"/>
            <a:ext cx="568325" cy="15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winkelte Verbindung 174"/>
          <p:cNvCxnSpPr>
            <a:endCxn id="22531" idx="0"/>
          </p:cNvCxnSpPr>
          <p:nvPr/>
        </p:nvCxnSpPr>
        <p:spPr>
          <a:xfrm>
            <a:off x="1687513" y="1457325"/>
            <a:ext cx="2062162" cy="1241425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3732213" y="1457325"/>
            <a:ext cx="693737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winkelte Verbindung 20"/>
          <p:cNvCxnSpPr>
            <a:endCxn id="4" idx="0"/>
          </p:cNvCxnSpPr>
          <p:nvPr/>
        </p:nvCxnSpPr>
        <p:spPr>
          <a:xfrm rot="5400000">
            <a:off x="2542382" y="3339306"/>
            <a:ext cx="3765550" cy="1587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feil nach links und rechts 21"/>
          <p:cNvSpPr/>
          <p:nvPr/>
        </p:nvSpPr>
        <p:spPr>
          <a:xfrm>
            <a:off x="1724025" y="6057900"/>
            <a:ext cx="6280150" cy="484188"/>
          </a:xfrm>
          <a:prstGeom prst="left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de-DE" sz="1400" dirty="0"/>
              <a:t>TRIGGER, BUSY, RESET, DATA CLOCK</a:t>
            </a:r>
          </a:p>
        </p:txBody>
      </p:sp>
      <p:sp>
        <p:nvSpPr>
          <p:cNvPr id="23" name="Pfeil nach links 22"/>
          <p:cNvSpPr/>
          <p:nvPr/>
        </p:nvSpPr>
        <p:spPr>
          <a:xfrm>
            <a:off x="5557838" y="5327650"/>
            <a:ext cx="2438400" cy="484188"/>
          </a:xfrm>
          <a:prstGeom prst="leftArrow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de-DE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control</a:t>
            </a:r>
            <a:endParaRPr lang="de-DE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548" name="Textfeld 23"/>
          <p:cNvSpPr txBox="1">
            <a:spLocks noChangeArrowheads="1"/>
          </p:cNvSpPr>
          <p:nvPr/>
        </p:nvSpPr>
        <p:spPr bwMode="auto">
          <a:xfrm>
            <a:off x="1943100" y="2808288"/>
            <a:ext cx="992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400"/>
              <a:t>DAC-OUT</a:t>
            </a:r>
          </a:p>
        </p:txBody>
      </p:sp>
      <p:sp>
        <p:nvSpPr>
          <p:cNvPr id="22549" name="Textfeld 24"/>
          <p:cNvSpPr txBox="1">
            <a:spLocks noChangeArrowheads="1"/>
          </p:cNvSpPr>
          <p:nvPr/>
        </p:nvSpPr>
        <p:spPr bwMode="auto">
          <a:xfrm>
            <a:off x="1979613" y="5218113"/>
            <a:ext cx="89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400"/>
              <a:t>TEST_IN</a:t>
            </a:r>
          </a:p>
        </p:txBody>
      </p:sp>
      <p:sp>
        <p:nvSpPr>
          <p:cNvPr id="22550" name="Textfeld 25"/>
          <p:cNvSpPr txBox="1">
            <a:spLocks noChangeArrowheads="1"/>
          </p:cNvSpPr>
          <p:nvPr/>
        </p:nvSpPr>
        <p:spPr bwMode="auto">
          <a:xfrm>
            <a:off x="1797050" y="982663"/>
            <a:ext cx="404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400"/>
              <a:t>3V</a:t>
            </a:r>
          </a:p>
        </p:txBody>
      </p:sp>
      <p:sp>
        <p:nvSpPr>
          <p:cNvPr id="22551" name="Textfeld 26"/>
          <p:cNvSpPr txBox="1">
            <a:spLocks noChangeArrowheads="1"/>
          </p:cNvSpPr>
          <p:nvPr/>
        </p:nvSpPr>
        <p:spPr bwMode="auto">
          <a:xfrm>
            <a:off x="2928938" y="1201738"/>
            <a:ext cx="690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400"/>
              <a:t>3V, 5V</a:t>
            </a:r>
          </a:p>
        </p:txBody>
      </p:sp>
      <p:sp>
        <p:nvSpPr>
          <p:cNvPr id="22552" name="Textfeld 27"/>
          <p:cNvSpPr txBox="1">
            <a:spLocks noChangeArrowheads="1"/>
          </p:cNvSpPr>
          <p:nvPr/>
        </p:nvSpPr>
        <p:spPr bwMode="auto">
          <a:xfrm>
            <a:off x="4425950" y="4852988"/>
            <a:ext cx="404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400"/>
              <a:t>5V</a:t>
            </a:r>
          </a:p>
        </p:txBody>
      </p:sp>
      <p:sp>
        <p:nvSpPr>
          <p:cNvPr id="22553" name="Textfeld 28"/>
          <p:cNvSpPr txBox="1">
            <a:spLocks noChangeArrowheads="1"/>
          </p:cNvSpPr>
          <p:nvPr/>
        </p:nvSpPr>
        <p:spPr bwMode="auto">
          <a:xfrm>
            <a:off x="7419975" y="946150"/>
            <a:ext cx="463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400"/>
              <a:t>S/N</a:t>
            </a:r>
          </a:p>
        </p:txBody>
      </p:sp>
      <p:sp>
        <p:nvSpPr>
          <p:cNvPr id="22554" name="Textfeld 29"/>
          <p:cNvSpPr txBox="1">
            <a:spLocks noChangeArrowheads="1"/>
          </p:cNvSpPr>
          <p:nvPr/>
        </p:nvSpPr>
        <p:spPr bwMode="auto">
          <a:xfrm>
            <a:off x="676275" y="1481138"/>
            <a:ext cx="754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400"/>
              <a:t>2V2</a:t>
            </a:r>
          </a:p>
        </p:txBody>
      </p:sp>
      <p:cxnSp>
        <p:nvCxnSpPr>
          <p:cNvPr id="31" name="Gerade Verbindung mit Pfeil 30"/>
          <p:cNvCxnSpPr>
            <a:endCxn id="22558" idx="1"/>
          </p:cNvCxnSpPr>
          <p:nvPr/>
        </p:nvCxnSpPr>
        <p:spPr>
          <a:xfrm flipV="1">
            <a:off x="325438" y="1222375"/>
            <a:ext cx="449262" cy="793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6" name="Textfeld 31"/>
          <p:cNvSpPr txBox="1">
            <a:spLocks noChangeArrowheads="1"/>
          </p:cNvSpPr>
          <p:nvPr/>
        </p:nvSpPr>
        <p:spPr bwMode="auto">
          <a:xfrm>
            <a:off x="227013" y="1219200"/>
            <a:ext cx="508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400"/>
              <a:t>7V</a:t>
            </a:r>
          </a:p>
        </p:txBody>
      </p:sp>
      <p:sp>
        <p:nvSpPr>
          <p:cNvPr id="33" name="Pfeil nach links 32"/>
          <p:cNvSpPr/>
          <p:nvPr/>
        </p:nvSpPr>
        <p:spPr>
          <a:xfrm>
            <a:off x="4243388" y="3136900"/>
            <a:ext cx="3716337" cy="484188"/>
          </a:xfrm>
          <a:prstGeom prst="leftArrow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de-D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CONTROL, CLK, ADDRESS</a:t>
            </a:r>
          </a:p>
        </p:txBody>
      </p:sp>
      <p:sp>
        <p:nvSpPr>
          <p:cNvPr id="22558" name="Textfeld 34"/>
          <p:cNvSpPr txBox="1">
            <a:spLocks noChangeArrowheads="1"/>
          </p:cNvSpPr>
          <p:nvPr/>
        </p:nvSpPr>
        <p:spPr bwMode="auto">
          <a:xfrm>
            <a:off x="774700" y="939800"/>
            <a:ext cx="896938" cy="563563"/>
          </a:xfrm>
          <a:prstGeom prst="rect">
            <a:avLst/>
          </a:prstGeom>
          <a:noFill/>
          <a:ln w="38100">
            <a:solidFill>
              <a:srgbClr val="3503ED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1400"/>
              <a:t>Power supply</a:t>
            </a:r>
          </a:p>
        </p:txBody>
      </p:sp>
      <p:cxnSp>
        <p:nvCxnSpPr>
          <p:cNvPr id="36" name="Gewinkelte Verbindung 35"/>
          <p:cNvCxnSpPr/>
          <p:nvPr/>
        </p:nvCxnSpPr>
        <p:spPr>
          <a:xfrm>
            <a:off x="4206875" y="2954338"/>
            <a:ext cx="3797300" cy="1587"/>
          </a:xfrm>
          <a:prstGeom prst="bentConnector3">
            <a:avLst>
              <a:gd name="adj1" fmla="val -41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60" name="Textfeld 36"/>
          <p:cNvSpPr txBox="1">
            <a:spLocks noChangeArrowheads="1"/>
          </p:cNvSpPr>
          <p:nvPr/>
        </p:nvSpPr>
        <p:spPr bwMode="auto">
          <a:xfrm>
            <a:off x="5156200" y="2625725"/>
            <a:ext cx="1746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400"/>
              <a:t>DAC-OUT DIGITAL</a:t>
            </a:r>
          </a:p>
        </p:txBody>
      </p:sp>
      <p:sp>
        <p:nvSpPr>
          <p:cNvPr id="38" name="Pfeil nach links 37"/>
          <p:cNvSpPr/>
          <p:nvPr/>
        </p:nvSpPr>
        <p:spPr>
          <a:xfrm>
            <a:off x="1724025" y="1566863"/>
            <a:ext cx="6280150" cy="484187"/>
          </a:xfrm>
          <a:prstGeom prst="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de-DE" sz="1400" dirty="0"/>
              <a:t>TIMEPIX-CONTROL</a:t>
            </a:r>
          </a:p>
        </p:txBody>
      </p:sp>
      <p:sp>
        <p:nvSpPr>
          <p:cNvPr id="39" name="Pfeil nach rechts 38"/>
          <p:cNvSpPr/>
          <p:nvPr/>
        </p:nvSpPr>
        <p:spPr>
          <a:xfrm>
            <a:off x="1687513" y="2078038"/>
            <a:ext cx="6280150" cy="48418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de-DE" sz="1400" dirty="0"/>
              <a:t>TIMEPIX-DATA (LVDS)</a:t>
            </a:r>
          </a:p>
        </p:txBody>
      </p:sp>
      <p:cxnSp>
        <p:nvCxnSpPr>
          <p:cNvPr id="80" name="Gerade Verbindung mit Pfeil 79"/>
          <p:cNvCxnSpPr/>
          <p:nvPr/>
        </p:nvCxnSpPr>
        <p:spPr>
          <a:xfrm rot="16200000" flipH="1">
            <a:off x="1162051" y="1614487"/>
            <a:ext cx="239712" cy="174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winkelte Verbindung 99"/>
          <p:cNvCxnSpPr>
            <a:stCxn id="34" idx="3"/>
            <a:endCxn id="22531" idx="1"/>
          </p:cNvCxnSpPr>
          <p:nvPr/>
        </p:nvCxnSpPr>
        <p:spPr>
          <a:xfrm>
            <a:off x="1700213" y="3182938"/>
            <a:ext cx="1585912" cy="7937"/>
          </a:xfrm>
          <a:prstGeom prst="bentConnector3">
            <a:avLst>
              <a:gd name="adj1" fmla="val -13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ad 103"/>
          <p:cNvSpPr/>
          <p:nvPr/>
        </p:nvSpPr>
        <p:spPr bwMode="auto">
          <a:xfrm>
            <a:off x="4965700" y="4675188"/>
            <a:ext cx="255588" cy="247650"/>
          </a:xfrm>
          <a:prstGeom prst="donut">
            <a:avLst>
              <a:gd name="adj" fmla="val 14189"/>
            </a:avLst>
          </a:prstGeom>
          <a:noFill/>
          <a:ln w="412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de-DE"/>
          </a:p>
        </p:txBody>
      </p:sp>
      <p:cxnSp>
        <p:nvCxnSpPr>
          <p:cNvPr id="105" name="Gerade Verbindung mit Pfeil 104"/>
          <p:cNvCxnSpPr/>
          <p:nvPr/>
        </p:nvCxnSpPr>
        <p:spPr>
          <a:xfrm rot="16200000" flipH="1">
            <a:off x="4948238" y="5076825"/>
            <a:ext cx="279400" cy="95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67" name="Textfeld 106"/>
          <p:cNvSpPr txBox="1">
            <a:spLocks noChangeArrowheads="1"/>
          </p:cNvSpPr>
          <p:nvPr/>
        </p:nvSpPr>
        <p:spPr bwMode="auto">
          <a:xfrm>
            <a:off x="5243513" y="4586288"/>
            <a:ext cx="673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400"/>
              <a:t>TP_IN</a:t>
            </a:r>
          </a:p>
        </p:txBody>
      </p:sp>
      <p:sp>
        <p:nvSpPr>
          <p:cNvPr id="34" name="Inhaltsplatzhalter 3"/>
          <p:cNvSpPr>
            <a:spLocks noGrp="1"/>
          </p:cNvSpPr>
          <p:nvPr>
            <p:ph idx="1"/>
          </p:nvPr>
        </p:nvSpPr>
        <p:spPr>
          <a:xfrm>
            <a:off x="982766" y="1743342"/>
            <a:ext cx="717846" cy="2877872"/>
          </a:xfrm>
          <a:ln w="38100">
            <a:solidFill>
              <a:srgbClr val="3503ED"/>
            </a:solidFill>
          </a:ln>
        </p:spPr>
        <p:txBody>
          <a:bodyPr vert="vert270" anchor="ctr">
            <a:noAutofit/>
          </a:bodyPr>
          <a:lstStyle/>
          <a:p>
            <a:pPr algn="ctr">
              <a:buFontTx/>
              <a:buNone/>
              <a:defRPr/>
            </a:pPr>
            <a:r>
              <a:rPr lang="de-DE" sz="2000" dirty="0" smtClean="0">
                <a:solidFill>
                  <a:schemeClr val="tx1"/>
                </a:solidFill>
              </a:rPr>
              <a:t>Connector </a:t>
            </a:r>
            <a:r>
              <a:rPr lang="de-DE" sz="2000" dirty="0" err="1" smtClean="0">
                <a:solidFill>
                  <a:schemeClr val="tx1"/>
                </a:solidFill>
              </a:rPr>
              <a:t>to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Timepix</a:t>
            </a:r>
            <a:endParaRPr lang="de-DE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Adapter board</a:t>
            </a:r>
          </a:p>
        </p:txBody>
      </p:sp>
      <p:pic>
        <p:nvPicPr>
          <p:cNvPr id="32772" name="Picture 4" descr="adapt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33463" y="1562100"/>
            <a:ext cx="7200900" cy="3895725"/>
          </a:xfrm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641475" y="1289050"/>
            <a:ext cx="1019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>
                <a:solidFill>
                  <a:srgbClr val="0000CC"/>
                </a:solidFill>
                <a:latin typeface="Verdana" pitchFamily="34" charset="0"/>
              </a:rPr>
              <a:t>Trigger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5838825" y="1150938"/>
            <a:ext cx="1019175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>
                <a:solidFill>
                  <a:srgbClr val="0000CC"/>
                </a:solidFill>
                <a:latin typeface="Verdana" pitchFamily="34" charset="0"/>
              </a:rPr>
              <a:t>To ML506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5446713" y="5411788"/>
            <a:ext cx="1019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>
                <a:solidFill>
                  <a:srgbClr val="0000CC"/>
                </a:solidFill>
                <a:latin typeface="Verdana" pitchFamily="34" charset="0"/>
              </a:rPr>
              <a:t>To  ML506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7650163" y="2074863"/>
            <a:ext cx="1289050" cy="1065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de-DE" sz="1800">
              <a:solidFill>
                <a:srgbClr val="0000CC"/>
              </a:solidFill>
              <a:latin typeface="Verdana" pitchFamily="34" charset="0"/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7920038" y="2620963"/>
            <a:ext cx="1289050" cy="1065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de-DE" sz="1800">
                <a:solidFill>
                  <a:srgbClr val="0000CC"/>
                </a:solidFill>
                <a:latin typeface="Verdana" pitchFamily="34" charset="0"/>
              </a:rPr>
              <a:t>To Timepix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295275" y="5054600"/>
            <a:ext cx="10191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>
                <a:solidFill>
                  <a:srgbClr val="0000CC"/>
                </a:solidFill>
                <a:latin typeface="Verdana" pitchFamily="34" charset="0"/>
              </a:rPr>
              <a:t>Power 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7897813" y="4597400"/>
            <a:ext cx="1019175" cy="915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>
                <a:solidFill>
                  <a:srgbClr val="0000CC"/>
                </a:solidFill>
                <a:latin typeface="Verdana" pitchFamily="34" charset="0"/>
              </a:rPr>
              <a:t>Test pulse in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ere Prä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Office\Vorlagen\Leere Präsentation.pot</Template>
  <TotalTime>0</TotalTime>
  <Words>936</Words>
  <Application>Microsoft Office PowerPoint</Application>
  <PresentationFormat>Benutzerdefiniert</PresentationFormat>
  <Paragraphs>191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Leere Präsentation</vt:lpstr>
      <vt:lpstr>Ethernet-driven control and data acquisition scheme for the Timepix-based TPC readout</vt:lpstr>
      <vt:lpstr>TPC readout chain</vt:lpstr>
      <vt:lpstr>TPC readout chain</vt:lpstr>
      <vt:lpstr>Lab test setup</vt:lpstr>
      <vt:lpstr>Timepix</vt:lpstr>
      <vt:lpstr>Timepix</vt:lpstr>
      <vt:lpstr>Timepix – a few particularities</vt:lpstr>
      <vt:lpstr>Adapter board</vt:lpstr>
      <vt:lpstr>Adapter board</vt:lpstr>
      <vt:lpstr>FPGA module : Xilinx ML506</vt:lpstr>
      <vt:lpstr>FPGA Firmware</vt:lpstr>
      <vt:lpstr>Firmware : Data transport to computer</vt:lpstr>
      <vt:lpstr>Control software</vt:lpstr>
      <vt:lpstr>Pixel calibration</vt:lpstr>
      <vt:lpstr>Tests / Results</vt:lpstr>
      <vt:lpstr>Results: Some basic sanity checks ...</vt:lpstr>
      <vt:lpstr>Results:  muons in the TPC</vt:lpstr>
      <vt:lpstr>Summary / Outlook</vt:lpstr>
    </vt:vector>
  </TitlesOfParts>
  <Company>Uni Mainz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JEP</dc:title>
  <dc:creator>Uli Schaefer</dc:creator>
  <cp:lastModifiedBy>uschaefe</cp:lastModifiedBy>
  <cp:revision>1421</cp:revision>
  <cp:lastPrinted>2000-06-29T11:13:00Z</cp:lastPrinted>
  <dcterms:created xsi:type="dcterms:W3CDTF">1999-09-30T14:46:19Z</dcterms:created>
  <dcterms:modified xsi:type="dcterms:W3CDTF">2009-11-22T15:17:02Z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1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I:\LHCC1910\HTMLV2</vt:lpwstr>
  </property>
</Properties>
</file>