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61" r:id="rId5"/>
    <p:sldId id="259" r:id="rId6"/>
    <p:sldId id="258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AFC44"/>
    <a:srgbClr val="0F01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09.12.2009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Hardware status 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err="1" smtClean="0"/>
              <a:t>Opto</a:t>
            </a:r>
            <a:r>
              <a:rPr lang="en-GB" dirty="0" smtClean="0"/>
              <a:t> Link Demonstrator</a:t>
            </a:r>
          </a:p>
          <a:p>
            <a:endParaRPr lang="en-GB" dirty="0" smtClean="0"/>
          </a:p>
          <a:p>
            <a:r>
              <a:rPr lang="en-GB" dirty="0" smtClean="0"/>
              <a:t>Assess the use of optical backplane connectivity for use on L1Calo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8" name="Inhaltsplatzhalter 7" descr="GOLD_Pla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142852"/>
            <a:ext cx="5645427" cy="6572296"/>
          </a:xfrm>
          <a:ln w="127000">
            <a:noFill/>
          </a:ln>
        </p:spPr>
      </p:pic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 * SNAP12 receiver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Fanout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6.5Gb/s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Control/Merger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285984" y="1142984"/>
            <a:ext cx="2071702" cy="107157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571868" y="2571744"/>
            <a:ext cx="2214578" cy="42862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92933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50004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2714612" y="3786190"/>
            <a:ext cx="3571900" cy="92869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3143240" y="4572008"/>
            <a:ext cx="714380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2714612" y="5429264"/>
            <a:ext cx="2214578" cy="28575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1785918" y="6072206"/>
            <a:ext cx="1571636" cy="14287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00010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Freihandform 21"/>
          <p:cNvSpPr/>
          <p:nvPr/>
        </p:nvSpPr>
        <p:spPr>
          <a:xfrm>
            <a:off x="6267450" y="554832"/>
            <a:ext cx="2286000" cy="1047749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92935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Data concentrator scheme : many in, few out</a:t>
            </a:r>
          </a:p>
          <a:p>
            <a:r>
              <a:rPr lang="en-GB" dirty="0" smtClean="0"/>
              <a:t>ATCA form factor </a:t>
            </a:r>
          </a:p>
          <a:p>
            <a:pPr lvl="1"/>
            <a:r>
              <a:rPr lang="en-GB" dirty="0" smtClean="0"/>
              <a:t>8U x 280 mm</a:t>
            </a:r>
          </a:p>
          <a:p>
            <a:pPr lvl="1"/>
            <a:r>
              <a:rPr lang="en-GB" dirty="0" smtClean="0"/>
              <a:t>Standard Zone1 connectivity (2*-48V supply scheme)</a:t>
            </a:r>
          </a:p>
          <a:p>
            <a:pPr lvl="1"/>
            <a:r>
              <a:rPr lang="en-GB" dirty="0" smtClean="0"/>
              <a:t>Currently no plans for use of Zone2 electrical connectivity</a:t>
            </a:r>
          </a:p>
          <a:p>
            <a:pPr lvl="1"/>
            <a:r>
              <a:rPr lang="en-GB" dirty="0" smtClean="0"/>
              <a:t>Zone3 (RTMs) 6.5Gb/s optical links</a:t>
            </a:r>
          </a:p>
          <a:p>
            <a:r>
              <a:rPr lang="en-GB" dirty="0" smtClean="0"/>
              <a:t>8 processor FPGAs, 1 control/merger FPGA </a:t>
            </a:r>
            <a:br>
              <a:rPr lang="en-GB" dirty="0" smtClean="0"/>
            </a:br>
            <a:r>
              <a:rPr lang="en-GB" dirty="0" smtClean="0"/>
              <a:t>XC6VLX240T/550T-FFG1759 (24/36 * GTX link)</a:t>
            </a:r>
          </a:p>
          <a:p>
            <a:r>
              <a:rPr lang="en-GB" dirty="0" smtClean="0"/>
              <a:t>Optical inputs from backplane via bare fibre ribbons, 144 fibres</a:t>
            </a:r>
          </a:p>
          <a:p>
            <a:r>
              <a:rPr lang="en-GB" dirty="0" smtClean="0"/>
              <a:t>12 * SNAP12 optical receivers (standard pin-out, not </a:t>
            </a:r>
            <a:r>
              <a:rPr lang="en-GB" dirty="0" err="1" smtClean="0"/>
              <a:t>Avago</a:t>
            </a:r>
            <a:r>
              <a:rPr lang="en-GB" dirty="0" smtClean="0"/>
              <a:t>)</a:t>
            </a:r>
          </a:p>
          <a:p>
            <a:r>
              <a:rPr lang="en-GB" dirty="0" smtClean="0"/>
              <a:t>Electrical link fan-out (*2) with CML buffers (SY58011 or similar)</a:t>
            </a:r>
          </a:p>
          <a:p>
            <a:pPr lvl="1"/>
            <a:r>
              <a:rPr lang="en-GB" dirty="0" err="1" smtClean="0"/>
              <a:t>Fanout</a:t>
            </a:r>
            <a:r>
              <a:rPr lang="en-GB" dirty="0" smtClean="0"/>
              <a:t> scheme not yet defined. </a:t>
            </a:r>
          </a:p>
          <a:p>
            <a:pPr lvl="1"/>
            <a:r>
              <a:rPr lang="en-GB" dirty="0" smtClean="0"/>
              <a:t>‘Realistic’ scheme would require knowledge of algorithms</a:t>
            </a:r>
          </a:p>
          <a:p>
            <a:pPr lvl="1"/>
            <a:r>
              <a:rPr lang="en-GB" dirty="0" smtClean="0"/>
              <a:t>Consider daughter connectors for half of the high speed links</a:t>
            </a:r>
          </a:p>
          <a:p>
            <a:pPr lvl="2"/>
            <a:r>
              <a:rPr lang="en-GB" dirty="0" smtClean="0"/>
              <a:t>AMC daughters not useful due to lack of optical connectivity</a:t>
            </a:r>
          </a:p>
          <a:p>
            <a:pPr lvl="2"/>
            <a:r>
              <a:rPr lang="en-GB" dirty="0" smtClean="0"/>
              <a:t>Use FMC daughters carrying SNAP12 modules and </a:t>
            </a:r>
            <a:r>
              <a:rPr lang="en-GB" dirty="0" err="1" smtClean="0"/>
              <a:t>fanout</a:t>
            </a:r>
            <a:r>
              <a:rPr lang="en-GB" dirty="0" smtClean="0"/>
              <a:t> chips</a:t>
            </a:r>
          </a:p>
          <a:p>
            <a:pPr lvl="1"/>
            <a:r>
              <a:rPr lang="en-GB" dirty="0" smtClean="0"/>
              <a:t>In case of problems the daughters could be re-designed for </a:t>
            </a:r>
            <a:r>
              <a:rPr lang="en-GB" dirty="0" err="1" smtClean="0"/>
              <a:t>Avago</a:t>
            </a:r>
            <a:r>
              <a:rPr lang="en-GB" dirty="0" smtClean="0"/>
              <a:t> transceivers</a:t>
            </a:r>
          </a:p>
          <a:p>
            <a:r>
              <a:rPr lang="en-GB" dirty="0" smtClean="0"/>
              <a:t>2 GTX outputs per processor into merger FPGA</a:t>
            </a:r>
          </a:p>
          <a:p>
            <a:r>
              <a:rPr lang="en-GB" dirty="0" smtClean="0"/>
              <a:t>1*SNAP12 out from control/merger FPGA </a:t>
            </a:r>
          </a:p>
          <a:p>
            <a:r>
              <a:rPr lang="en-GB" dirty="0" smtClean="0"/>
              <a:t>Couple of SFP </a:t>
            </a:r>
            <a:r>
              <a:rPr lang="en-GB" dirty="0" err="1" smtClean="0"/>
              <a:t>opto</a:t>
            </a:r>
            <a:r>
              <a:rPr lang="en-GB" dirty="0" smtClean="0"/>
              <a:t> links </a:t>
            </a:r>
            <a:r>
              <a:rPr lang="en-GB" dirty="0" smtClean="0"/>
              <a:t>for control purposes (incl. serialised VME)</a:t>
            </a:r>
          </a:p>
          <a:p>
            <a:r>
              <a:rPr lang="en-GB" dirty="0" smtClean="0"/>
              <a:t>Clock recovery, jitter cleaner and clock </a:t>
            </a:r>
            <a:r>
              <a:rPr lang="en-GB" dirty="0" err="1" smtClean="0"/>
              <a:t>fanout</a:t>
            </a:r>
            <a:r>
              <a:rPr lang="en-GB" dirty="0" smtClean="0"/>
              <a:t> as on BLT</a:t>
            </a:r>
          </a:p>
          <a:p>
            <a:r>
              <a:rPr lang="en-GB" dirty="0" smtClean="0"/>
              <a:t>Parallel connectivity (up to 1Gb/s) via differential lanes only</a:t>
            </a:r>
          </a:p>
          <a:p>
            <a:pPr lvl="1"/>
            <a:r>
              <a:rPr lang="en-GB" dirty="0" smtClean="0"/>
              <a:t>20 lanes to/from control/merger</a:t>
            </a:r>
          </a:p>
          <a:p>
            <a:pPr lvl="1"/>
            <a:r>
              <a:rPr lang="en-GB" dirty="0" smtClean="0"/>
              <a:t>Two blocks of 4 FPGAs linked locally </a:t>
            </a:r>
            <a:br>
              <a:rPr lang="en-GB" dirty="0" smtClean="0"/>
            </a:br>
            <a:r>
              <a:rPr lang="en-GB" dirty="0" smtClean="0"/>
              <a:t>~ 120 lanes to  each neighbour</a:t>
            </a:r>
          </a:p>
          <a:p>
            <a:r>
              <a:rPr lang="en-GB" dirty="0" smtClean="0"/>
              <a:t>Configuration via </a:t>
            </a:r>
            <a:r>
              <a:rPr lang="en-GB" dirty="0" err="1" smtClean="0"/>
              <a:t>SystemACE</a:t>
            </a:r>
            <a:r>
              <a:rPr lang="en-GB" dirty="0" smtClean="0"/>
              <a:t> (</a:t>
            </a:r>
            <a:r>
              <a:rPr lang="en-GB" dirty="0" err="1" smtClean="0"/>
              <a:t>CompactFlash</a:t>
            </a:r>
            <a:r>
              <a:rPr lang="en-GB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Inhaltsplatzhalter 7" descr="GOLD_Pla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178603"/>
            <a:ext cx="5645427" cy="650079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Optical backplane connectors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Available from a couple of manufacturers</a:t>
            </a:r>
          </a:p>
          <a:p>
            <a:r>
              <a:rPr lang="en-GB" dirty="0" smtClean="0"/>
              <a:t>Individual or 4-connector housings available</a:t>
            </a:r>
          </a:p>
          <a:p>
            <a:r>
              <a:rPr lang="en-GB" dirty="0" smtClean="0"/>
              <a:t>MT connectors for 12-36 fibres each, dependent on manufacturer (proprietary)</a:t>
            </a:r>
          </a:p>
          <a:p>
            <a:pPr lvl="1"/>
            <a:r>
              <a:rPr lang="en-GB" dirty="0" smtClean="0"/>
              <a:t>MT-to-MTP cable assemblies available from manufacturer only</a:t>
            </a:r>
          </a:p>
          <a:p>
            <a:pPr lvl="1"/>
            <a:r>
              <a:rPr lang="en-GB" dirty="0" smtClean="0"/>
              <a:t>expensive</a:t>
            </a:r>
          </a:p>
          <a:p>
            <a:r>
              <a:rPr lang="en-GB" dirty="0" smtClean="0"/>
              <a:t>MTP/MPO connectors for 12-72 fibres in single-connector housing</a:t>
            </a:r>
          </a:p>
          <a:p>
            <a:pPr lvl="1"/>
            <a:r>
              <a:rPr lang="en-GB" dirty="0" smtClean="0"/>
              <a:t>Takes more space than proprietary approach</a:t>
            </a:r>
          </a:p>
          <a:p>
            <a:pPr lvl="1"/>
            <a:r>
              <a:rPr lang="en-GB" dirty="0" smtClean="0"/>
              <a:t>12-fibre ribbon will yield insufficient connection density on ATCA RTM boards</a:t>
            </a:r>
          </a:p>
          <a:p>
            <a:pPr lvl="1"/>
            <a:r>
              <a:rPr lang="en-GB" dirty="0" smtClean="0"/>
              <a:t>24-fibre ribbons starting to become popular</a:t>
            </a:r>
          </a:p>
          <a:p>
            <a:pPr lvl="1"/>
            <a:r>
              <a:rPr lang="en-GB" dirty="0" smtClean="0"/>
              <a:t>Have a local supplier for custom made MTP 24-fibre ribbons and </a:t>
            </a:r>
            <a:r>
              <a:rPr lang="en-GB" dirty="0" err="1" smtClean="0"/>
              <a:t>fanout</a:t>
            </a:r>
            <a:r>
              <a:rPr lang="en-GB" dirty="0" smtClean="0"/>
              <a:t> cords (from January?)</a:t>
            </a:r>
          </a:p>
          <a:p>
            <a:r>
              <a:rPr lang="en-GB" dirty="0" smtClean="0"/>
              <a:t>Decide on baseline design very soon and order components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/PCB purely mechanical interface only, allow for change of concept later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status / outlook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Components have been identified, including optical backplane connectors</a:t>
            </a:r>
          </a:p>
          <a:p>
            <a:r>
              <a:rPr lang="en-GB" dirty="0" smtClean="0"/>
              <a:t>Floor planning under way</a:t>
            </a:r>
          </a:p>
          <a:p>
            <a:r>
              <a:rPr lang="en-GB" dirty="0" smtClean="0"/>
              <a:t>Schematic capture started</a:t>
            </a:r>
          </a:p>
          <a:p>
            <a:r>
              <a:rPr lang="en-GB" dirty="0" smtClean="0"/>
              <a:t>Design along the lines of Xilinx ML605 (V6 specific) and BLT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Build module according to ATCA standard and with baseline backplane </a:t>
            </a:r>
            <a:r>
              <a:rPr lang="en-GB" dirty="0" err="1" smtClean="0"/>
              <a:t>opto</a:t>
            </a:r>
            <a:r>
              <a:rPr lang="en-GB" dirty="0" smtClean="0"/>
              <a:t> connector</a:t>
            </a:r>
          </a:p>
          <a:p>
            <a:r>
              <a:rPr lang="en-GB" dirty="0" smtClean="0"/>
              <a:t>Should provide input to L1Calo prototyping </a:t>
            </a:r>
          </a:p>
          <a:p>
            <a:r>
              <a:rPr lang="en-GB" dirty="0" smtClean="0"/>
              <a:t>Reconsider module size and optical interface upon transition from demonstrator to prototyping phase.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Bildschirmpräsentation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Hardware status GOLD</vt:lpstr>
      <vt:lpstr>Gold floor plan</vt:lpstr>
      <vt:lpstr>GOLD</vt:lpstr>
      <vt:lpstr>Gold floor plan</vt:lpstr>
      <vt:lpstr>Optical backplane connectors</vt:lpstr>
      <vt:lpstr>GOLD status / outlook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78</cp:revision>
  <dcterms:created xsi:type="dcterms:W3CDTF">2009-12-08T11:59:40Z</dcterms:created>
  <dcterms:modified xsi:type="dcterms:W3CDTF">2009-12-09T14:19:41Z</dcterms:modified>
</cp:coreProperties>
</file>