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7" r:id="rId3"/>
    <p:sldId id="266" r:id="rId4"/>
    <p:sldId id="262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1BF"/>
    <a:srgbClr val="4A7EBB"/>
    <a:srgbClr val="FF7C80"/>
    <a:srgbClr val="48C489"/>
    <a:srgbClr val="FFFFCC"/>
    <a:srgbClr val="0AFC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02.02.2010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Hardware status GOLD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Update 02 Feb. 2010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 design changes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64360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dirty="0" smtClean="0"/>
              <a:t>Availability of high performance components :</a:t>
            </a:r>
          </a:p>
          <a:p>
            <a:r>
              <a:rPr lang="en-GB" dirty="0" smtClean="0"/>
              <a:t>Xilinx XC6VHX380T will become available during lifetime of GOLD</a:t>
            </a:r>
          </a:p>
          <a:p>
            <a:pPr algn="ctr">
              <a:buNone/>
            </a:pPr>
            <a:r>
              <a:rPr lang="en-GB" dirty="0" smtClean="0">
                <a:solidFill>
                  <a:srgbClr val="FF0000"/>
                </a:solidFill>
              </a:rPr>
              <a:t>This more than doubles </a:t>
            </a:r>
            <a:r>
              <a:rPr lang="en-GB" smtClean="0">
                <a:solidFill>
                  <a:srgbClr val="FF0000"/>
                </a:solidFill>
              </a:rPr>
              <a:t>xGb</a:t>
            </a:r>
            <a:r>
              <a:rPr lang="en-GB" dirty="0" smtClean="0">
                <a:solidFill>
                  <a:srgbClr val="FF0000"/>
                </a:solidFill>
              </a:rPr>
              <a:t>/s link </a:t>
            </a:r>
            <a:r>
              <a:rPr lang="en-GB" dirty="0" smtClean="0">
                <a:solidFill>
                  <a:srgbClr val="FF0000"/>
                </a:solidFill>
              </a:rPr>
              <a:t>bandwidth per FPGA / Module</a:t>
            </a:r>
          </a:p>
          <a:p>
            <a:pPr algn="ctr">
              <a:buNone/>
            </a:pPr>
            <a:r>
              <a:rPr lang="en-GB" dirty="0" smtClean="0"/>
              <a:t>(higher aggregate bandwidth than on single ended I/O)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New non-SNAP12 parallel </a:t>
            </a:r>
            <a:r>
              <a:rPr lang="en-GB" dirty="0" err="1" smtClean="0"/>
              <a:t>opto</a:t>
            </a:r>
            <a:r>
              <a:rPr lang="en-GB" dirty="0" smtClean="0"/>
              <a:t> transmitters and receivers (</a:t>
            </a:r>
            <a:r>
              <a:rPr lang="en-GB" dirty="0" err="1" smtClean="0"/>
              <a:t>Avago</a:t>
            </a:r>
            <a:r>
              <a:rPr lang="en-GB" dirty="0" smtClean="0"/>
              <a:t>) </a:t>
            </a:r>
          </a:p>
          <a:p>
            <a:pPr lvl="1"/>
            <a:r>
              <a:rPr lang="en-GB" dirty="0" smtClean="0"/>
              <a:t>exhibit better signal integrity </a:t>
            </a:r>
          </a:p>
          <a:p>
            <a:pPr lvl="2"/>
            <a:r>
              <a:rPr lang="en-GB" dirty="0" smtClean="0"/>
              <a:t>Modified </a:t>
            </a:r>
            <a:r>
              <a:rPr lang="en-GB" dirty="0" err="1" smtClean="0"/>
              <a:t>pinout</a:t>
            </a:r>
            <a:r>
              <a:rPr lang="en-GB" dirty="0" smtClean="0"/>
              <a:t> </a:t>
            </a:r>
            <a:r>
              <a:rPr lang="en-GB" dirty="0" err="1" smtClean="0"/>
              <a:t>wrt</a:t>
            </a:r>
            <a:r>
              <a:rPr lang="en-GB" dirty="0" smtClean="0"/>
              <a:t> SNAP12</a:t>
            </a:r>
          </a:p>
          <a:p>
            <a:pPr lvl="2"/>
            <a:r>
              <a:rPr lang="en-GB" dirty="0" smtClean="0"/>
              <a:t>pre-emphasis on receiver electrical interface</a:t>
            </a:r>
          </a:p>
          <a:p>
            <a:pPr lvl="2"/>
            <a:r>
              <a:rPr lang="en-GB" dirty="0" smtClean="0"/>
              <a:t>equalization on transmitter electrical interface</a:t>
            </a:r>
          </a:p>
          <a:p>
            <a:pPr lvl="1"/>
            <a:r>
              <a:rPr lang="en-GB" dirty="0" smtClean="0"/>
              <a:t>Seem to be cost effective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smtClean="0"/>
              <a:t>Modify GOLD design</a:t>
            </a:r>
          </a:p>
          <a:p>
            <a:r>
              <a:rPr lang="en-GB" dirty="0" smtClean="0"/>
              <a:t>Keep half the GOLD as shown in Heidelberg</a:t>
            </a:r>
          </a:p>
          <a:p>
            <a:r>
              <a:rPr lang="en-GB" dirty="0" smtClean="0"/>
              <a:t>Equip the other half with XC6VHXT rather than XC6VLXT </a:t>
            </a:r>
          </a:p>
          <a:p>
            <a:r>
              <a:rPr lang="en-GB" dirty="0" smtClean="0"/>
              <a:t>Wire the added </a:t>
            </a:r>
            <a:r>
              <a:rPr lang="en-GB" dirty="0" err="1" smtClean="0"/>
              <a:t>xGB</a:t>
            </a:r>
            <a:r>
              <a:rPr lang="en-GB" dirty="0" smtClean="0"/>
              <a:t>/s connectivity to ATCA backplane</a:t>
            </a:r>
          </a:p>
          <a:p>
            <a:r>
              <a:rPr lang="en-GB" dirty="0" smtClean="0"/>
              <a:t>Build additional </a:t>
            </a:r>
            <a:r>
              <a:rPr lang="en-GB" dirty="0" err="1" smtClean="0"/>
              <a:t>opto</a:t>
            </a:r>
            <a:r>
              <a:rPr lang="en-GB" dirty="0" smtClean="0"/>
              <a:t> module for </a:t>
            </a:r>
            <a:r>
              <a:rPr lang="en-GB" dirty="0" err="1" smtClean="0"/>
              <a:t>Avago</a:t>
            </a:r>
            <a:r>
              <a:rPr lang="en-GB" dirty="0" smtClean="0"/>
              <a:t> receivers</a:t>
            </a:r>
          </a:p>
          <a:p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pPr algn="l"/>
            <a:r>
              <a:rPr lang="en-GB" dirty="0" smtClean="0"/>
              <a:t>GOLD floor plan </a:t>
            </a:r>
            <a:endParaRPr lang="en-GB" dirty="0"/>
          </a:p>
        </p:txBody>
      </p:sp>
      <p:pic>
        <p:nvPicPr>
          <p:cNvPr id="68" name="Grafik 67" descr="GOLD_Place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500042"/>
            <a:ext cx="5786446" cy="5912481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7" name="Inhaltsplatzhalter 2"/>
          <p:cNvSpPr txBox="1">
            <a:spLocks/>
          </p:cNvSpPr>
          <p:nvPr/>
        </p:nvSpPr>
        <p:spPr>
          <a:xfrm>
            <a:off x="8572496" y="571501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Inhaltsplatzhalter 2"/>
          <p:cNvSpPr txBox="1">
            <a:spLocks/>
          </p:cNvSpPr>
          <p:nvPr/>
        </p:nvSpPr>
        <p:spPr>
          <a:xfrm>
            <a:off x="8572496" y="321468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Inhaltsplatzhalter 2"/>
          <p:cNvSpPr txBox="1">
            <a:spLocks/>
          </p:cNvSpPr>
          <p:nvPr/>
        </p:nvSpPr>
        <p:spPr>
          <a:xfrm>
            <a:off x="8572496" y="785794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" name="Inhaltsplatzhalter 2"/>
          <p:cNvSpPr txBox="1">
            <a:spLocks/>
          </p:cNvSpPr>
          <p:nvPr/>
        </p:nvSpPr>
        <p:spPr>
          <a:xfrm>
            <a:off x="8286744" y="1714488"/>
            <a:ext cx="857256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Opto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4857752" y="642918"/>
            <a:ext cx="2214578" cy="464347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ihandform 21"/>
          <p:cNvSpPr/>
          <p:nvPr/>
        </p:nvSpPr>
        <p:spPr>
          <a:xfrm>
            <a:off x="6286512" y="1142984"/>
            <a:ext cx="2071702" cy="1143008"/>
          </a:xfrm>
          <a:custGeom>
            <a:avLst/>
            <a:gdLst>
              <a:gd name="connsiteX0" fmla="*/ 2286000 w 2286000"/>
              <a:gd name="connsiteY0" fmla="*/ 1026318 h 1047749"/>
              <a:gd name="connsiteX1" fmla="*/ 2100263 w 2286000"/>
              <a:gd name="connsiteY1" fmla="*/ 1026318 h 1047749"/>
              <a:gd name="connsiteX2" fmla="*/ 1619250 w 2286000"/>
              <a:gd name="connsiteY2" fmla="*/ 931068 h 1047749"/>
              <a:gd name="connsiteX3" fmla="*/ 1114425 w 2286000"/>
              <a:gd name="connsiteY3" fmla="*/ 326231 h 1047749"/>
              <a:gd name="connsiteX4" fmla="*/ 666750 w 2286000"/>
              <a:gd name="connsiteY4" fmla="*/ 50006 h 1047749"/>
              <a:gd name="connsiteX5" fmla="*/ 209550 w 2286000"/>
              <a:gd name="connsiteY5" fmla="*/ 26193 h 1047749"/>
              <a:gd name="connsiteX6" fmla="*/ 0 w 2286000"/>
              <a:gd name="connsiteY6" fmla="*/ 30956 h 104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047749">
                <a:moveTo>
                  <a:pt x="2286000" y="1026318"/>
                </a:moveTo>
                <a:cubicBezTo>
                  <a:pt x="2248694" y="1034255"/>
                  <a:pt x="2211388" y="1042193"/>
                  <a:pt x="2100263" y="1026318"/>
                </a:cubicBezTo>
                <a:cubicBezTo>
                  <a:pt x="1989138" y="1010443"/>
                  <a:pt x="1783556" y="1047749"/>
                  <a:pt x="1619250" y="931068"/>
                </a:cubicBezTo>
                <a:cubicBezTo>
                  <a:pt x="1454944" y="814387"/>
                  <a:pt x="1273175" y="473075"/>
                  <a:pt x="1114425" y="326231"/>
                </a:cubicBezTo>
                <a:cubicBezTo>
                  <a:pt x="955675" y="179387"/>
                  <a:pt x="817562" y="100012"/>
                  <a:pt x="666750" y="50006"/>
                </a:cubicBezTo>
                <a:cubicBezTo>
                  <a:pt x="515938" y="0"/>
                  <a:pt x="320675" y="29368"/>
                  <a:pt x="209550" y="26193"/>
                </a:cubicBezTo>
                <a:cubicBezTo>
                  <a:pt x="98425" y="23018"/>
                  <a:pt x="49212" y="26987"/>
                  <a:pt x="0" y="30956"/>
                </a:cubicBezTo>
              </a:path>
            </a:pathLst>
          </a:custGeom>
          <a:ln w="7302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" name="Gruppieren 43"/>
          <p:cNvGrpSpPr/>
          <p:nvPr/>
        </p:nvGrpSpPr>
        <p:grpSpPr>
          <a:xfrm>
            <a:off x="5000628" y="1000108"/>
            <a:ext cx="1928826" cy="1500198"/>
            <a:chOff x="5000628" y="1000108"/>
            <a:chExt cx="1928826" cy="1500198"/>
          </a:xfrm>
        </p:grpSpPr>
        <p:sp>
          <p:nvSpPr>
            <p:cNvPr id="34" name="Rechteck 33"/>
            <p:cNvSpPr/>
            <p:nvPr/>
          </p:nvSpPr>
          <p:spPr>
            <a:xfrm>
              <a:off x="5000628" y="1000108"/>
              <a:ext cx="1928826" cy="1500198"/>
            </a:xfrm>
            <a:prstGeom prst="rect">
              <a:avLst/>
            </a:prstGeom>
            <a:noFill/>
            <a:ln w="174625">
              <a:solidFill>
                <a:schemeClr val="tx2">
                  <a:lumMod val="60000"/>
                  <a:lumOff val="40000"/>
                  <a:alpha val="5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7" name="Gerade Verbindung 36"/>
            <p:cNvCxnSpPr/>
            <p:nvPr/>
          </p:nvCxnSpPr>
          <p:spPr>
            <a:xfrm>
              <a:off x="5072066" y="1071546"/>
              <a:ext cx="1785950" cy="1357322"/>
            </a:xfrm>
            <a:prstGeom prst="line">
              <a:avLst/>
            </a:prstGeom>
            <a:ln w="168275">
              <a:solidFill>
                <a:srgbClr val="4A7EBB">
                  <a:alpha val="5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>
            <a:xfrm flipV="1">
              <a:off x="5072066" y="1071546"/>
              <a:ext cx="1785950" cy="1357322"/>
            </a:xfrm>
            <a:prstGeom prst="line">
              <a:avLst/>
            </a:prstGeom>
            <a:ln w="168275">
              <a:solidFill>
                <a:srgbClr val="4A7EBB">
                  <a:alpha val="5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Gerade Verbindung 46"/>
          <p:cNvCxnSpPr/>
          <p:nvPr/>
        </p:nvCxnSpPr>
        <p:spPr>
          <a:xfrm>
            <a:off x="5143504" y="4857760"/>
            <a:ext cx="1643074" cy="0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>
            <a:off x="5143504" y="3429000"/>
            <a:ext cx="1714512" cy="0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rot="5400000">
            <a:off x="3464711" y="3821909"/>
            <a:ext cx="1643074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 rot="10800000">
            <a:off x="4286248" y="3571876"/>
            <a:ext cx="142876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rot="10800000">
            <a:off x="4286248" y="4643446"/>
            <a:ext cx="142876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rot="5400000">
            <a:off x="6858016" y="3786190"/>
            <a:ext cx="1714512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 rot="10800000">
            <a:off x="7572396" y="3571876"/>
            <a:ext cx="142876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 rot="10800000">
            <a:off x="7572396" y="4643446"/>
            <a:ext cx="142876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/>
          <p:nvPr/>
        </p:nvCxnSpPr>
        <p:spPr>
          <a:xfrm rot="10800000">
            <a:off x="7572396" y="4857760"/>
            <a:ext cx="714380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mit Pfeil 68"/>
          <p:cNvCxnSpPr/>
          <p:nvPr/>
        </p:nvCxnSpPr>
        <p:spPr>
          <a:xfrm rot="10800000">
            <a:off x="4643438" y="4143380"/>
            <a:ext cx="3643338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/>
          <p:nvPr/>
        </p:nvCxnSpPr>
        <p:spPr>
          <a:xfrm rot="5400000">
            <a:off x="4606925" y="4179099"/>
            <a:ext cx="72232" cy="794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/>
          <p:nvPr/>
        </p:nvCxnSpPr>
        <p:spPr>
          <a:xfrm rot="10800000">
            <a:off x="7786710" y="4143380"/>
            <a:ext cx="428628" cy="1588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/>
          <p:nvPr/>
        </p:nvCxnSpPr>
        <p:spPr>
          <a:xfrm rot="10800000">
            <a:off x="7786710" y="4857760"/>
            <a:ext cx="428628" cy="1588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/>
          <p:nvPr/>
        </p:nvCxnSpPr>
        <p:spPr>
          <a:xfrm rot="10800000">
            <a:off x="5214942" y="3857628"/>
            <a:ext cx="142876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/>
          <p:nvPr/>
        </p:nvCxnSpPr>
        <p:spPr>
          <a:xfrm rot="10800000">
            <a:off x="6572264" y="3857628"/>
            <a:ext cx="214314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Inhaltsplatzhalter 2"/>
          <p:cNvSpPr txBox="1">
            <a:spLocks/>
          </p:cNvSpPr>
          <p:nvPr/>
        </p:nvSpPr>
        <p:spPr>
          <a:xfrm>
            <a:off x="4429124" y="121442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7" name="Inhaltsplatzhalter 2"/>
          <p:cNvSpPr txBox="1">
            <a:spLocks/>
          </p:cNvSpPr>
          <p:nvPr/>
        </p:nvSpPr>
        <p:spPr>
          <a:xfrm>
            <a:off x="4429124" y="214311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8" name="Inhaltsplatzhalter 2"/>
          <p:cNvSpPr txBox="1">
            <a:spLocks/>
          </p:cNvSpPr>
          <p:nvPr/>
        </p:nvSpPr>
        <p:spPr>
          <a:xfrm>
            <a:off x="7072330" y="214311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9" name="Inhaltsplatzhalter 2"/>
          <p:cNvSpPr txBox="1">
            <a:spLocks/>
          </p:cNvSpPr>
          <p:nvPr/>
        </p:nvSpPr>
        <p:spPr>
          <a:xfrm>
            <a:off x="7143768" y="92867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0" name="Inhaltsplatzhalter 2"/>
          <p:cNvSpPr txBox="1">
            <a:spLocks/>
          </p:cNvSpPr>
          <p:nvPr/>
        </p:nvSpPr>
        <p:spPr>
          <a:xfrm>
            <a:off x="4429124" y="335756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1" name="Inhaltsplatzhalter 2"/>
          <p:cNvSpPr txBox="1">
            <a:spLocks/>
          </p:cNvSpPr>
          <p:nvPr/>
        </p:nvSpPr>
        <p:spPr>
          <a:xfrm>
            <a:off x="7000892" y="335756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2" name="Inhaltsplatzhalter 2"/>
          <p:cNvSpPr txBox="1">
            <a:spLocks/>
          </p:cNvSpPr>
          <p:nvPr/>
        </p:nvSpPr>
        <p:spPr>
          <a:xfrm>
            <a:off x="4429124" y="442913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3" name="Inhaltsplatzhalter 2"/>
          <p:cNvSpPr txBox="1">
            <a:spLocks/>
          </p:cNvSpPr>
          <p:nvPr/>
        </p:nvSpPr>
        <p:spPr>
          <a:xfrm>
            <a:off x="7072330" y="442913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2500298" y="2357430"/>
            <a:ext cx="2071702" cy="1428760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nhaltsplatzhalter 2"/>
          <p:cNvSpPr txBox="1">
            <a:spLocks/>
          </p:cNvSpPr>
          <p:nvPr/>
        </p:nvSpPr>
        <p:spPr>
          <a:xfrm>
            <a:off x="0" y="1214422"/>
            <a:ext cx="3428992" cy="54292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F01B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Modification: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Discard bottom four XC6VLX and replace by XC6VHX (</a:t>
            </a: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 silicon of 72-link devices expected to be available soon (48*6.5+24*11)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Gb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/s 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Add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multigigabit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links in zone 2 (equiv. 22300 bit / BC)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standard Z2 connectors have been reported to support 10Gb/s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9" name="Inhaltsplatzhalter 2"/>
          <p:cNvSpPr txBox="1">
            <a:spLocks/>
          </p:cNvSpPr>
          <p:nvPr/>
        </p:nvSpPr>
        <p:spPr>
          <a:xfrm>
            <a:off x="5857884" y="271462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0" name="Inhaltsplatzhalter 2"/>
          <p:cNvSpPr txBox="1">
            <a:spLocks/>
          </p:cNvSpPr>
          <p:nvPr/>
        </p:nvSpPr>
        <p:spPr>
          <a:xfrm>
            <a:off x="7786710" y="4286256"/>
            <a:ext cx="1357290" cy="57150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890Gb/s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total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pPr algn="l"/>
            <a:r>
              <a:rPr lang="en-GB" dirty="0" smtClean="0"/>
              <a:t>Test daughter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0" y="1214422"/>
            <a:ext cx="4286248" cy="5357850"/>
          </a:xfrm>
          <a:prstGeom prst="rect">
            <a:avLst/>
          </a:prstGeom>
          <a:solidFill>
            <a:srgbClr val="FFFF00">
              <a:alpha val="11000"/>
            </a:srgbClr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Build two versions:</a:t>
            </a:r>
            <a:b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SNAP12 and AVAGO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Half size module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3*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opto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receive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36 *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fanout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(*2, CML)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 FMC connectors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 *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opto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transmit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control CPLD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6" name="Grafik 25" descr="Test Daugh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38041" y="71415"/>
            <a:ext cx="4778346" cy="6500858"/>
          </a:xfrm>
          <a:prstGeom prst="rect">
            <a:avLst/>
          </a:prstGeom>
        </p:spPr>
      </p:pic>
      <p:cxnSp>
        <p:nvCxnSpPr>
          <p:cNvPr id="9" name="Gerade Verbindung mit Pfeil 8"/>
          <p:cNvCxnSpPr/>
          <p:nvPr/>
        </p:nvCxnSpPr>
        <p:spPr>
          <a:xfrm flipV="1">
            <a:off x="3214678" y="2285992"/>
            <a:ext cx="2286016" cy="1428760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V="1">
            <a:off x="3143240" y="4143380"/>
            <a:ext cx="2928958" cy="1285884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flipV="1">
            <a:off x="2786050" y="500042"/>
            <a:ext cx="3643338" cy="2643206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 flipV="1">
            <a:off x="2428860" y="6072206"/>
            <a:ext cx="2357454" cy="71438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 flipV="1">
            <a:off x="3143240" y="3786190"/>
            <a:ext cx="1143008" cy="785818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ihandform 21"/>
          <p:cNvSpPr/>
          <p:nvPr/>
        </p:nvSpPr>
        <p:spPr>
          <a:xfrm>
            <a:off x="8215338" y="714357"/>
            <a:ext cx="928662" cy="714380"/>
          </a:xfrm>
          <a:custGeom>
            <a:avLst/>
            <a:gdLst>
              <a:gd name="connsiteX0" fmla="*/ 2286000 w 2286000"/>
              <a:gd name="connsiteY0" fmla="*/ 1026318 h 1047749"/>
              <a:gd name="connsiteX1" fmla="*/ 2100263 w 2286000"/>
              <a:gd name="connsiteY1" fmla="*/ 1026318 h 1047749"/>
              <a:gd name="connsiteX2" fmla="*/ 1619250 w 2286000"/>
              <a:gd name="connsiteY2" fmla="*/ 931068 h 1047749"/>
              <a:gd name="connsiteX3" fmla="*/ 1114425 w 2286000"/>
              <a:gd name="connsiteY3" fmla="*/ 326231 h 1047749"/>
              <a:gd name="connsiteX4" fmla="*/ 666750 w 2286000"/>
              <a:gd name="connsiteY4" fmla="*/ 50006 h 1047749"/>
              <a:gd name="connsiteX5" fmla="*/ 209550 w 2286000"/>
              <a:gd name="connsiteY5" fmla="*/ 26193 h 1047749"/>
              <a:gd name="connsiteX6" fmla="*/ 0 w 2286000"/>
              <a:gd name="connsiteY6" fmla="*/ 30956 h 104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047749">
                <a:moveTo>
                  <a:pt x="2286000" y="1026318"/>
                </a:moveTo>
                <a:cubicBezTo>
                  <a:pt x="2248694" y="1034255"/>
                  <a:pt x="2211388" y="1042193"/>
                  <a:pt x="2100263" y="1026318"/>
                </a:cubicBezTo>
                <a:cubicBezTo>
                  <a:pt x="1989138" y="1010443"/>
                  <a:pt x="1783556" y="1047749"/>
                  <a:pt x="1619250" y="931068"/>
                </a:cubicBezTo>
                <a:cubicBezTo>
                  <a:pt x="1454944" y="814387"/>
                  <a:pt x="1273175" y="473075"/>
                  <a:pt x="1114425" y="326231"/>
                </a:cubicBezTo>
                <a:cubicBezTo>
                  <a:pt x="955675" y="179387"/>
                  <a:pt x="817562" y="100012"/>
                  <a:pt x="666750" y="50006"/>
                </a:cubicBezTo>
                <a:cubicBezTo>
                  <a:pt x="515938" y="0"/>
                  <a:pt x="320675" y="29368"/>
                  <a:pt x="209550" y="26193"/>
                </a:cubicBezTo>
                <a:cubicBezTo>
                  <a:pt x="98425" y="23018"/>
                  <a:pt x="49212" y="26987"/>
                  <a:pt x="0" y="30956"/>
                </a:cubicBezTo>
              </a:path>
            </a:pathLst>
          </a:custGeom>
          <a:ln w="12700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ihandform 13"/>
          <p:cNvSpPr/>
          <p:nvPr/>
        </p:nvSpPr>
        <p:spPr>
          <a:xfrm>
            <a:off x="8215338" y="1857364"/>
            <a:ext cx="928662" cy="357190"/>
          </a:xfrm>
          <a:custGeom>
            <a:avLst/>
            <a:gdLst>
              <a:gd name="connsiteX0" fmla="*/ 2286000 w 2286000"/>
              <a:gd name="connsiteY0" fmla="*/ 1026318 h 1047749"/>
              <a:gd name="connsiteX1" fmla="*/ 2100263 w 2286000"/>
              <a:gd name="connsiteY1" fmla="*/ 1026318 h 1047749"/>
              <a:gd name="connsiteX2" fmla="*/ 1619250 w 2286000"/>
              <a:gd name="connsiteY2" fmla="*/ 931068 h 1047749"/>
              <a:gd name="connsiteX3" fmla="*/ 1114425 w 2286000"/>
              <a:gd name="connsiteY3" fmla="*/ 326231 h 1047749"/>
              <a:gd name="connsiteX4" fmla="*/ 666750 w 2286000"/>
              <a:gd name="connsiteY4" fmla="*/ 50006 h 1047749"/>
              <a:gd name="connsiteX5" fmla="*/ 209550 w 2286000"/>
              <a:gd name="connsiteY5" fmla="*/ 26193 h 1047749"/>
              <a:gd name="connsiteX6" fmla="*/ 0 w 2286000"/>
              <a:gd name="connsiteY6" fmla="*/ 30956 h 104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047749">
                <a:moveTo>
                  <a:pt x="2286000" y="1026318"/>
                </a:moveTo>
                <a:cubicBezTo>
                  <a:pt x="2248694" y="1034255"/>
                  <a:pt x="2211388" y="1042193"/>
                  <a:pt x="2100263" y="1026318"/>
                </a:cubicBezTo>
                <a:cubicBezTo>
                  <a:pt x="1989138" y="1010443"/>
                  <a:pt x="1783556" y="1047749"/>
                  <a:pt x="1619250" y="931068"/>
                </a:cubicBezTo>
                <a:cubicBezTo>
                  <a:pt x="1454944" y="814387"/>
                  <a:pt x="1273175" y="473075"/>
                  <a:pt x="1114425" y="326231"/>
                </a:cubicBezTo>
                <a:cubicBezTo>
                  <a:pt x="955675" y="179387"/>
                  <a:pt x="817562" y="100012"/>
                  <a:pt x="666750" y="50006"/>
                </a:cubicBezTo>
                <a:cubicBezTo>
                  <a:pt x="515938" y="0"/>
                  <a:pt x="320675" y="29368"/>
                  <a:pt x="209550" y="26193"/>
                </a:cubicBezTo>
                <a:cubicBezTo>
                  <a:pt x="98425" y="23018"/>
                  <a:pt x="49212" y="26987"/>
                  <a:pt x="0" y="30956"/>
                </a:cubicBezTo>
              </a:path>
            </a:pathLst>
          </a:custGeom>
          <a:ln w="12700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ihandform 14"/>
          <p:cNvSpPr/>
          <p:nvPr/>
        </p:nvSpPr>
        <p:spPr>
          <a:xfrm rot="10800000" flipV="1">
            <a:off x="8215338" y="2643182"/>
            <a:ext cx="928662" cy="285752"/>
          </a:xfrm>
          <a:custGeom>
            <a:avLst/>
            <a:gdLst>
              <a:gd name="connsiteX0" fmla="*/ 2286000 w 2286000"/>
              <a:gd name="connsiteY0" fmla="*/ 1026318 h 1047749"/>
              <a:gd name="connsiteX1" fmla="*/ 2100263 w 2286000"/>
              <a:gd name="connsiteY1" fmla="*/ 1026318 h 1047749"/>
              <a:gd name="connsiteX2" fmla="*/ 1619250 w 2286000"/>
              <a:gd name="connsiteY2" fmla="*/ 931068 h 1047749"/>
              <a:gd name="connsiteX3" fmla="*/ 1114425 w 2286000"/>
              <a:gd name="connsiteY3" fmla="*/ 326231 h 1047749"/>
              <a:gd name="connsiteX4" fmla="*/ 666750 w 2286000"/>
              <a:gd name="connsiteY4" fmla="*/ 50006 h 1047749"/>
              <a:gd name="connsiteX5" fmla="*/ 209550 w 2286000"/>
              <a:gd name="connsiteY5" fmla="*/ 26193 h 1047749"/>
              <a:gd name="connsiteX6" fmla="*/ 0 w 2286000"/>
              <a:gd name="connsiteY6" fmla="*/ 30956 h 104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047749">
                <a:moveTo>
                  <a:pt x="2286000" y="1026318"/>
                </a:moveTo>
                <a:cubicBezTo>
                  <a:pt x="2248694" y="1034255"/>
                  <a:pt x="2211388" y="1042193"/>
                  <a:pt x="2100263" y="1026318"/>
                </a:cubicBezTo>
                <a:cubicBezTo>
                  <a:pt x="1989138" y="1010443"/>
                  <a:pt x="1783556" y="1047749"/>
                  <a:pt x="1619250" y="931068"/>
                </a:cubicBezTo>
                <a:cubicBezTo>
                  <a:pt x="1454944" y="814387"/>
                  <a:pt x="1273175" y="473075"/>
                  <a:pt x="1114425" y="326231"/>
                </a:cubicBezTo>
                <a:cubicBezTo>
                  <a:pt x="955675" y="179387"/>
                  <a:pt x="817562" y="100012"/>
                  <a:pt x="666750" y="50006"/>
                </a:cubicBezTo>
                <a:cubicBezTo>
                  <a:pt x="515938" y="0"/>
                  <a:pt x="320675" y="29368"/>
                  <a:pt x="209550" y="26193"/>
                </a:cubicBezTo>
                <a:cubicBezTo>
                  <a:pt x="98425" y="23018"/>
                  <a:pt x="49212" y="26987"/>
                  <a:pt x="0" y="30956"/>
                </a:cubicBezTo>
              </a:path>
            </a:pathLst>
          </a:custGeom>
          <a:ln w="127000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Bildschirmpräsentation (4:3)</PresentationFormat>
  <Paragraphs>69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Hardware status GOLD</vt:lpstr>
      <vt:lpstr>GOLD design changes</vt:lpstr>
      <vt:lpstr>GOLD floor plan </vt:lpstr>
      <vt:lpstr>Test daughter</vt:lpstr>
    </vt:vector>
  </TitlesOfParts>
  <Company>Johannes Gutenberg-Universität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uschaefe</cp:lastModifiedBy>
  <cp:revision>148</cp:revision>
  <dcterms:created xsi:type="dcterms:W3CDTF">2009-12-08T11:59:40Z</dcterms:created>
  <dcterms:modified xsi:type="dcterms:W3CDTF">2010-02-02T15:46:06Z</dcterms:modified>
</cp:coreProperties>
</file>