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7" r:id="rId4"/>
    <p:sldId id="280" r:id="rId5"/>
    <p:sldId id="279" r:id="rId6"/>
    <p:sldId id="281" r:id="rId7"/>
    <p:sldId id="301" r:id="rId8"/>
    <p:sldId id="302" r:id="rId9"/>
    <p:sldId id="303" r:id="rId10"/>
    <p:sldId id="304" r:id="rId11"/>
    <p:sldId id="305" r:id="rId12"/>
    <p:sldId id="283" r:id="rId13"/>
    <p:sldId id="286" r:id="rId14"/>
    <p:sldId id="288" r:id="rId15"/>
    <p:sldId id="284" r:id="rId16"/>
    <p:sldId id="269" r:id="rId17"/>
    <p:sldId id="266" r:id="rId18"/>
    <p:sldId id="274" r:id="rId19"/>
    <p:sldId id="291" r:id="rId20"/>
    <p:sldId id="289" r:id="rId21"/>
    <p:sldId id="306" r:id="rId22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  <a:srgbClr val="0EDC30"/>
    <a:srgbClr val="D703DC"/>
    <a:srgbClr val="48C489"/>
    <a:srgbClr val="BC03C1"/>
    <a:srgbClr val="0F01BF"/>
    <a:srgbClr val="4A7EBB"/>
    <a:srgbClr val="FF7C80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7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04.10.2010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fs02\uschaefe$\Bilder\JGU-Logo_farbe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61949"/>
            <a:ext cx="1870348" cy="9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/>
          <a:lstStyle/>
          <a:p>
            <a:r>
              <a:rPr lang="sv-SE" dirty="0"/>
              <a:t>ATLAS L1 </a:t>
            </a:r>
            <a:r>
              <a:rPr lang="sv-SE" dirty="0" smtClean="0"/>
              <a:t>Calorimeter </a:t>
            </a:r>
            <a:r>
              <a:rPr lang="sv-SE" dirty="0"/>
              <a:t>Trigger </a:t>
            </a:r>
            <a:r>
              <a:rPr lang="sv-SE" dirty="0" smtClean="0"/>
              <a:t>Upgrade</a:t>
            </a:r>
            <a:br>
              <a:rPr lang="sv-SE" dirty="0" smtClean="0"/>
            </a:b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800" dirty="0" smtClean="0"/>
              <a:t>- Uli Schäfer, MZ -</a:t>
            </a:r>
            <a:endParaRPr lang="en-GB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4286256"/>
            <a:ext cx="8424936" cy="1352544"/>
          </a:xfrm>
        </p:spPr>
        <p:txBody>
          <a:bodyPr/>
          <a:lstStyle/>
          <a:p>
            <a:r>
              <a:rPr lang="en-GB" dirty="0" smtClean="0"/>
              <a:t>The ATLAS L1Calo collaboration</a:t>
            </a:r>
          </a:p>
          <a:p>
            <a:r>
              <a:rPr lang="en-GB" dirty="0" smtClean="0"/>
              <a:t>Argonne, Birmingham, Cambridge, Heidelberg, </a:t>
            </a:r>
            <a:br>
              <a:rPr lang="en-GB" dirty="0" smtClean="0"/>
            </a:br>
            <a:r>
              <a:rPr lang="en-GB" dirty="0" smtClean="0"/>
              <a:t>Mainz, MSU, QMUL, RAL, Stockholm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\\fs02\uschaefe$\Bilder\l1ca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928369" cy="9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02\uschaefe$\Bilder\ATLAS_logo_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65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2\uschaefe$\Bilder\PhysicsAtTerascaleLogo_Far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" y="5560502"/>
            <a:ext cx="969627" cy="9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fs02\uschaefe$\Bilder\FSPAtlas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963922"/>
            <a:ext cx="3824311" cy="5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PprASIC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081" y="951940"/>
            <a:ext cx="8897760" cy="714315"/>
          </a:xfrm>
          <a:prstGeom prst="rect">
            <a:avLst/>
          </a:prstGeom>
          <a:noFill/>
        </p:spPr>
        <p:txBody>
          <a:bodyPr vert="horz" lIns="91440" tIns="13715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mtClean="0"/>
              <a:t>PprASIC (including serializers) verilog code is adopted and synthesized for the Spartan-6 FGPA.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1" y="1633132"/>
            <a:ext cx="89294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1040" y="5164383"/>
            <a:ext cx="8897760" cy="11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572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8636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95000"/>
              </a:lnSpc>
              <a:spcAft>
                <a:spcPts val="1293"/>
              </a:spcAft>
            </a:pPr>
            <a:r>
              <a:rPr lang="en-US" sz="2000" dirty="0">
                <a:solidFill>
                  <a:srgbClr val="000000"/>
                </a:solidFill>
                <a:latin typeface="Utopia" pitchFamily="16" charset="0"/>
              </a:rPr>
              <a:t>Estimated power consumption:</a:t>
            </a:r>
          </a:p>
          <a:p>
            <a:pPr lvl="1" eaLnBrk="1">
              <a:lnSpc>
                <a:spcPct val="95000"/>
              </a:lnSpc>
              <a:spcAft>
                <a:spcPts val="1032"/>
              </a:spcAft>
              <a:buSzPct val="45000"/>
              <a:buFont typeface="Wingdings" pitchFamily="2" charset="2"/>
              <a:buChar char=""/>
            </a:pPr>
            <a:r>
              <a:rPr lang="en-US" sz="2000" dirty="0">
                <a:solidFill>
                  <a:srgbClr val="000000"/>
                </a:solidFill>
                <a:latin typeface="Utopia" pitchFamily="16" charset="0"/>
              </a:rPr>
              <a:t>FPGA: ~200 </a:t>
            </a:r>
            <a:r>
              <a:rPr lang="en-US" sz="2000" dirty="0" err="1">
                <a:solidFill>
                  <a:srgbClr val="000000"/>
                </a:solidFill>
                <a:latin typeface="Utopia" pitchFamily="16" charset="0"/>
              </a:rPr>
              <a:t>mW</a:t>
            </a:r>
            <a:endParaRPr lang="en-US" sz="2000" dirty="0">
              <a:solidFill>
                <a:srgbClr val="000000"/>
              </a:solidFill>
              <a:latin typeface="Utopia" pitchFamily="16" charset="0"/>
            </a:endParaRPr>
          </a:p>
          <a:p>
            <a:pPr lvl="1" eaLnBrk="1">
              <a:lnSpc>
                <a:spcPct val="95000"/>
              </a:lnSpc>
              <a:spcAft>
                <a:spcPts val="1032"/>
              </a:spcAft>
              <a:buSzPct val="45000"/>
              <a:buFont typeface="Wingdings" pitchFamily="2" charset="2"/>
              <a:buChar char=""/>
            </a:pPr>
            <a:r>
              <a:rPr lang="en-US" sz="2000" dirty="0">
                <a:solidFill>
                  <a:srgbClr val="000000"/>
                </a:solidFill>
                <a:latin typeface="Utopia" pitchFamily="16" charset="0"/>
              </a:rPr>
              <a:t>ADC: ~275 </a:t>
            </a:r>
            <a:r>
              <a:rPr lang="en-US" sz="2000" dirty="0" err="1">
                <a:solidFill>
                  <a:srgbClr val="000000"/>
                </a:solidFill>
                <a:latin typeface="Utopia" pitchFamily="16" charset="0"/>
              </a:rPr>
              <a:t>mW</a:t>
            </a:r>
            <a:r>
              <a:rPr lang="en-US" sz="2000" dirty="0">
                <a:solidFill>
                  <a:srgbClr val="000000"/>
                </a:solidFill>
                <a:latin typeface="Utopia" pitchFamily="16" charset="0"/>
              </a:rPr>
              <a:t> per channel at 105MHz; ~1W on module</a:t>
            </a:r>
          </a:p>
        </p:txBody>
      </p:sp>
      <p:pic>
        <p:nvPicPr>
          <p:cNvPr id="9" name="Picture 2" descr="\\fs02\uschaefe$\Bilder\k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7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nMCM</a:t>
            </a:r>
            <a:r>
              <a:rPr lang="en-US" dirty="0"/>
              <a:t> PCB Layout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5201" y="4801464"/>
            <a:ext cx="8897760" cy="1273094"/>
          </a:xfrm>
          <a:prstGeom prst="rect">
            <a:avLst/>
          </a:prstGeom>
          <a:noFill/>
        </p:spPr>
        <p:txBody>
          <a:bodyPr vert="horz" lIns="91440" tIns="16001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smtClean="0"/>
              <a:t>10 layers design</a:t>
            </a: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smtClean="0"/>
              <a:t>Aim is to keep  production technology as ''standard-and-simple'' as possible</a:t>
            </a:r>
            <a:endParaRPr lang="en-US" sz="25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1186685"/>
            <a:ext cx="8824320" cy="32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\\fs02\uschaefe$\Bilder\k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2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399"/>
            <a:ext cx="8495928" cy="714356"/>
          </a:xfrm>
        </p:spPr>
        <p:txBody>
          <a:bodyPr/>
          <a:lstStyle/>
          <a:p>
            <a:r>
              <a:rPr lang="en-GB" dirty="0" smtClean="0"/>
              <a:t>and the digital processors : Topology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 far topology of identified objects not propagated through </a:t>
            </a:r>
            <a:br>
              <a:rPr lang="en-GB" dirty="0" smtClean="0"/>
            </a:b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level trigger real-time data path for bandwidth reason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Increase RTDP bandwidth and send (almost) full ROI information to a </a:t>
            </a:r>
            <a:r>
              <a:rPr lang="en-GB" dirty="0" smtClean="0">
                <a:sym typeface="Wingdings" pitchFamily="2" charset="2"/>
              </a:rPr>
              <a:t>single processor stage where topology cuts are applied and double counting is suppressed by jet/electron/... matching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: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Increase backplane </a:t>
            </a:r>
            <a:r>
              <a:rPr lang="en-GB" dirty="0">
                <a:sym typeface="Wingdings" pitchFamily="2" charset="2"/>
              </a:rPr>
              <a:t>bandwidth </a:t>
            </a:r>
            <a:r>
              <a:rPr lang="en-GB" dirty="0" smtClean="0">
                <a:sym typeface="Wingdings" pitchFamily="2" charset="2"/>
              </a:rPr>
              <a:t>of existent </a:t>
            </a:r>
            <a:r>
              <a:rPr lang="en-GB" dirty="0">
                <a:sym typeface="Wingdings" pitchFamily="2" charset="2"/>
              </a:rPr>
              <a:t>processor </a:t>
            </a:r>
            <a:r>
              <a:rPr lang="en-GB" dirty="0" smtClean="0">
                <a:sym typeface="Wingdings" pitchFamily="2" charset="2"/>
              </a:rPr>
              <a:t>modules 4-fold (40Mb/s160Mb/s) with modification to FPGA code only</a:t>
            </a:r>
          </a:p>
          <a:p>
            <a:r>
              <a:rPr lang="en-GB" dirty="0" smtClean="0">
                <a:sym typeface="Wingdings" pitchFamily="2" charset="2"/>
              </a:rPr>
              <a:t>Replace the merger modules by “CMM++” modules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Single FPGA processor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16*25bit*160Mb/s (=64Gb/s)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parallel </a:t>
            </a:r>
            <a:r>
              <a:rPr lang="en-GB" dirty="0" smtClean="0">
                <a:solidFill>
                  <a:srgbClr val="BC03C1"/>
                </a:solidFill>
                <a:sym typeface="Wingdings" pitchFamily="2" charset="2"/>
              </a:rPr>
              <a:t>input</a:t>
            </a:r>
            <a:r>
              <a:rPr lang="en-GB" dirty="0" smtClean="0">
                <a:sym typeface="Wingdings" pitchFamily="2" charset="2"/>
              </a:rPr>
              <a:t> capability </a:t>
            </a:r>
            <a:r>
              <a:rPr lang="en-GB" dirty="0" smtClean="0">
                <a:solidFill>
                  <a:srgbClr val="D703DC"/>
                </a:solidFill>
                <a:sym typeface="Wingdings" pitchFamily="2" charset="2"/>
              </a:rPr>
              <a:t>      </a:t>
            </a:r>
            <a:r>
              <a:rPr lang="en-GB" dirty="0" smtClean="0">
                <a:sym typeface="Wingdings" pitchFamily="2" charset="2"/>
              </a:rPr>
              <a:t> 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Possibly up to ~400Gb/s </a:t>
            </a:r>
            <a:r>
              <a:rPr lang="en-GB" dirty="0" smtClean="0">
                <a:solidFill>
                  <a:srgbClr val="0CB428"/>
                </a:solidFill>
                <a:sym typeface="Wingdings" pitchFamily="2" charset="2"/>
              </a:rPr>
              <a:t>optical I/O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Backward compatible to current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merger modules so as to allow for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staged installation scenario</a:t>
            </a:r>
          </a:p>
          <a:p>
            <a:r>
              <a:rPr lang="en-GB" dirty="0" smtClean="0">
                <a:sym typeface="Wingdings" pitchFamily="2" charset="2"/>
              </a:rPr>
              <a:t>Daisy-chain CMM++s electrically or optically similar to current scheme</a:t>
            </a:r>
          </a:p>
          <a:p>
            <a:r>
              <a:rPr lang="en-GB" dirty="0" smtClean="0">
                <a:sym typeface="Wingdings" pitchFamily="2" charset="2"/>
              </a:rPr>
              <a:t>Star-couple all CMM++s into topological processor for maximum performance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809" y="3212976"/>
            <a:ext cx="2736304" cy="11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8244408" y="4315548"/>
            <a:ext cx="0" cy="43204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\\fs02\uschaefe$\Bilder\l1ca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43899" cy="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4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merger module: CMM++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09800" y="1447800"/>
            <a:ext cx="3733800" cy="4572000"/>
          </a:xfrm>
          <a:prstGeom prst="rect">
            <a:avLst/>
          </a:prstGeom>
          <a:solidFill>
            <a:srgbClr val="B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dirty="0">
              <a:solidFill>
                <a:srgbClr val="191919"/>
              </a:solidFill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33600" y="1905000"/>
            <a:ext cx="152400" cy="12192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33600" y="4419600"/>
            <a:ext cx="152400" cy="15240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46200" y="1871339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371600" y="4722813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14800" y="1828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14800" y="2209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37302" y="1524000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cs typeface="Arial" charset="0"/>
              </a:rPr>
              <a:t>Legacy DAQ, ROI readout</a:t>
            </a:r>
          </a:p>
          <a:p>
            <a:r>
              <a:rPr lang="en-US" sz="1800" dirty="0">
                <a:cs typeface="Arial" charset="0"/>
              </a:rPr>
              <a:t>(</a:t>
            </a:r>
            <a:r>
              <a:rPr lang="en-US" sz="1800" dirty="0" err="1">
                <a:cs typeface="Arial" charset="0"/>
              </a:rPr>
              <a:t>Glink</a:t>
            </a:r>
            <a:r>
              <a:rPr lang="en-US" sz="1800" dirty="0">
                <a:cs typeface="Arial" charset="0"/>
              </a:rPr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3000" y="25908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53000" y="3124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53000" y="3657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791200" y="45720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791200" y="52578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58000" y="2667000"/>
            <a:ext cx="1985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Topological</a:t>
            </a:r>
            <a:br>
              <a:rPr lang="en-US" sz="1800">
                <a:cs typeface="Arial" charset="0"/>
              </a:rPr>
            </a:br>
            <a:r>
              <a:rPr lang="en-US" sz="1800">
                <a:cs typeface="Arial" charset="0"/>
              </a:rPr>
              <a:t>processor links:</a:t>
            </a:r>
          </a:p>
          <a:p>
            <a:pPr algn="l"/>
            <a:r>
              <a:rPr lang="en-US" sz="1800">
                <a:cs typeface="Arial" charset="0"/>
              </a:rPr>
              <a:t>12-fiber bundles,</a:t>
            </a:r>
          </a:p>
          <a:p>
            <a:pPr algn="l"/>
            <a:r>
              <a:rPr lang="en-US" sz="1800">
                <a:cs typeface="Arial" charset="0"/>
              </a:rPr>
              <a:t>6.4/10 Gbit/s/fiber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6172200" y="45720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172200" y="5257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934200" y="47228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Legacy</a:t>
            </a:r>
          </a:p>
          <a:p>
            <a:pPr algn="l"/>
            <a:r>
              <a:rPr lang="en-US" sz="1800">
                <a:cs typeface="Arial" charset="0"/>
              </a:rPr>
              <a:t>LVDS outputs </a:t>
            </a:r>
          </a:p>
          <a:p>
            <a:pPr algn="l"/>
            <a:r>
              <a:rPr lang="en-US" sz="1800">
                <a:cs typeface="Arial" charset="0"/>
              </a:rPr>
              <a:t>to CTP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971800" y="2819400"/>
            <a:ext cx="1371600" cy="1371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>
                <a:cs typeface="Arial" charset="0"/>
              </a:rPr>
              <a:t>Virtex 6</a:t>
            </a:r>
          </a:p>
          <a:p>
            <a:r>
              <a:rPr lang="en-US">
                <a:cs typeface="Arial" charset="0"/>
              </a:rPr>
              <a:t>HX565T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133600" y="3200400"/>
            <a:ext cx="1524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17290" y="4601369"/>
            <a:ext cx="1565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cs typeface="Arial" charset="0"/>
              </a:rPr>
              <a:t>Backplane</a:t>
            </a:r>
          </a:p>
          <a:p>
            <a:pPr algn="l"/>
            <a:r>
              <a:rPr lang="en-US" sz="1800" dirty="0">
                <a:cs typeface="Arial" charset="0"/>
              </a:rPr>
              <a:t>data from</a:t>
            </a:r>
          </a:p>
          <a:p>
            <a:pPr algn="l"/>
            <a:r>
              <a:rPr lang="en-US" sz="1800" dirty="0">
                <a:cs typeface="Arial" charset="0"/>
              </a:rPr>
              <a:t>JEM/CPM</a:t>
            </a:r>
          </a:p>
          <a:p>
            <a:pPr algn="l"/>
            <a:r>
              <a:rPr lang="en-US" sz="1800" dirty="0">
                <a:cs typeface="Arial" charset="0"/>
              </a:rPr>
              <a:t>modules</a:t>
            </a:r>
          </a:p>
          <a:p>
            <a:pPr algn="l"/>
            <a:r>
              <a:rPr lang="en-US" sz="1800" dirty="0">
                <a:cs typeface="Arial" charset="0"/>
              </a:rPr>
              <a:t>(</a:t>
            </a:r>
            <a:r>
              <a:rPr lang="en-US" sz="1800" b="1" dirty="0">
                <a:cs typeface="Arial" charset="0"/>
              </a:rPr>
              <a:t>160</a:t>
            </a:r>
            <a:r>
              <a:rPr lang="en-US" sz="1800" dirty="0">
                <a:cs typeface="Arial" charset="0"/>
              </a:rPr>
              <a:t> MHz)</a:t>
            </a:r>
            <a:endParaRPr lang="en-US" sz="2000" dirty="0">
              <a:cs typeface="Arial" charset="0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838200" y="3276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838200" y="3657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838200" y="4038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28600" y="28638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LVDS merger links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4800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419600" y="53340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819400" y="1524000"/>
            <a:ext cx="762000" cy="609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600">
                <a:cs typeface="Arial" charset="0"/>
              </a:rPr>
              <a:t>VME</a:t>
            </a:r>
          </a:p>
          <a:p>
            <a:r>
              <a:rPr lang="en-US" sz="1600">
                <a:cs typeface="Arial" charset="0"/>
              </a:rPr>
              <a:t>CPLD</a:t>
            </a:r>
            <a:endParaRPr lang="en-US">
              <a:cs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133600" y="1447800"/>
            <a:ext cx="152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219200" y="1447800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VME --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2286000" y="167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V="1">
            <a:off x="3276600" y="2133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4114800" y="1828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5943600" y="2590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flipH="1">
            <a:off x="5943600" y="31242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603262" y="5481244"/>
            <a:ext cx="13206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b="1" i="1" dirty="0" smtClean="0">
                <a:solidFill>
                  <a:srgbClr val="191919"/>
                </a:solidFill>
                <a:cs typeface="Arial" charset="0"/>
              </a:rPr>
              <a:t>9U × 40 cm</a:t>
            </a:r>
            <a:endParaRPr lang="en-US" sz="1800" b="1" i="1" dirty="0">
              <a:solidFill>
                <a:srgbClr val="19191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074" name="Picture 2" descr="E:\temp\cm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6" y="836712"/>
            <a:ext cx="5672848" cy="3001308"/>
          </a:xfrm>
          <a:prstGeom prst="rect">
            <a:avLst/>
          </a:prstGeom>
          <a:noFill/>
        </p:spPr>
      </p:pic>
      <p:pic>
        <p:nvPicPr>
          <p:cNvPr id="3075" name="Picture 3" descr="E:\temp\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0082"/>
            <a:ext cx="7651877" cy="23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07504" y="4077072"/>
            <a:ext cx="8948021" cy="0"/>
          </a:xfrm>
          <a:prstGeom prst="line">
            <a:avLst/>
          </a:prstGeom>
          <a:ln w="127000" cap="rnd"/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6012160" y="980728"/>
            <a:ext cx="3043365" cy="2592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Daisy chained</a:t>
            </a:r>
          </a:p>
          <a:p>
            <a:r>
              <a:rPr lang="en-GB" dirty="0" smtClean="0"/>
              <a:t>Combination of low-latency LVDS + high bandwidth </a:t>
            </a:r>
            <a:r>
              <a:rPr lang="en-GB" dirty="0" err="1" smtClean="0"/>
              <a:t>opto</a:t>
            </a:r>
            <a:r>
              <a:rPr lang="en-GB" dirty="0" smtClean="0"/>
              <a:t> </a:t>
            </a:r>
            <a:r>
              <a:rPr lang="en-GB" dirty="0" smtClean="0"/>
              <a:t>links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CMM++</a:t>
            </a:r>
            <a:endParaRPr lang="en-GB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107504" y="4261127"/>
            <a:ext cx="3456384" cy="15441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Full system w.</a:t>
            </a:r>
            <a:br>
              <a:rPr lang="en-GB" dirty="0" smtClean="0"/>
            </a:br>
            <a:r>
              <a:rPr lang="en-GB" dirty="0" err="1" smtClean="0"/>
              <a:t>topo</a:t>
            </a:r>
            <a:r>
              <a:rPr lang="en-GB" dirty="0" smtClean="0"/>
              <a:t> processor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287603" y="4775005"/>
            <a:ext cx="1460861" cy="5240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ingle crate</a:t>
            </a:r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436096" y="3068960"/>
            <a:ext cx="576064" cy="7200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8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Demonstrators / </a:t>
            </a:r>
            <a:r>
              <a:rPr lang="en-GB" dirty="0" smtClean="0"/>
              <a:t>Prototypes </a:t>
            </a:r>
            <a:r>
              <a:rPr lang="en-GB" dirty="0" smtClean="0"/>
              <a:t>so far…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83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Work on </a:t>
            </a:r>
            <a:r>
              <a:rPr lang="en-GB" b="1" dirty="0" smtClean="0"/>
              <a:t>CMM++</a:t>
            </a:r>
            <a:r>
              <a:rPr lang="en-GB" dirty="0" smtClean="0"/>
              <a:t> prototype has </a:t>
            </a:r>
            <a:r>
              <a:rPr lang="en-GB" dirty="0"/>
              <a:t>started </a:t>
            </a:r>
            <a:r>
              <a:rPr lang="en-GB" dirty="0" smtClean="0"/>
              <a:t>recently. Currently at specifications stage. VHDL system modelling started at MSU. </a:t>
            </a:r>
          </a:p>
          <a:p>
            <a:endParaRPr lang="en-GB" sz="1100" dirty="0" smtClean="0"/>
          </a:p>
          <a:p>
            <a:r>
              <a:rPr lang="en-GB" dirty="0" smtClean="0"/>
              <a:t>“</a:t>
            </a:r>
            <a:r>
              <a:rPr lang="en-GB" b="1" dirty="0"/>
              <a:t>GOLD</a:t>
            </a:r>
            <a:r>
              <a:rPr lang="en-GB" dirty="0"/>
              <a:t>” demonstrator </a:t>
            </a:r>
            <a:r>
              <a:rPr lang="en-GB" dirty="0" smtClean="0"/>
              <a:t>(not just) for a topological </a:t>
            </a:r>
            <a:r>
              <a:rPr lang="en-GB" dirty="0"/>
              <a:t>processor currently being developed in </a:t>
            </a:r>
            <a:r>
              <a:rPr lang="en-GB" dirty="0" smtClean="0"/>
              <a:t>Mainz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Latency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data replication schemes</a:t>
            </a:r>
            <a:br>
              <a:rPr lang="en-GB" dirty="0" smtClean="0">
                <a:sym typeface="Wingdings" pitchFamily="2" charset="2"/>
              </a:rPr>
            </a:br>
            <a:r>
              <a:rPr lang="en-GB" b="1" dirty="0" smtClean="0">
                <a:sym typeface="Wingdings" pitchFamily="2" charset="2"/>
              </a:rPr>
              <a:t>Density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processing power, connectivity</a:t>
            </a:r>
          </a:p>
          <a:p>
            <a:endParaRPr lang="en-GB" sz="9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Bild 109" descr="Backplanete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915" b="2170"/>
          <a:stretch>
            <a:fillRect/>
          </a:stretch>
        </p:blipFill>
        <p:spPr bwMode="auto">
          <a:xfrm rot="10800000">
            <a:off x="6012160" y="836712"/>
            <a:ext cx="3072804" cy="27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20072" y="2278227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7308304" y="1973427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20072" y="977716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836712"/>
            <a:ext cx="4968552" cy="2808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Mainz-built “</a:t>
            </a:r>
            <a:r>
              <a:rPr lang="en-GB" b="1" dirty="0" smtClean="0"/>
              <a:t>BLT</a:t>
            </a:r>
            <a:r>
              <a:rPr lang="en-GB" dirty="0" smtClean="0"/>
              <a:t>” </a:t>
            </a:r>
            <a:br>
              <a:rPr lang="en-GB" dirty="0" smtClean="0"/>
            </a:br>
            <a:r>
              <a:rPr lang="en-GB" dirty="0" smtClean="0"/>
              <a:t>backplane and link tester successfully verified 160Mb/s data reception on the processor backplane. Equipped with SNAP12 </a:t>
            </a:r>
            <a:r>
              <a:rPr lang="en-GB" dirty="0" err="1" smtClean="0"/>
              <a:t>opto</a:t>
            </a:r>
            <a:r>
              <a:rPr lang="en-GB" dirty="0" smtClean="0"/>
              <a:t>-link interface and LHC bunch clock jitter cleaning hardware required on CMM++</a:t>
            </a:r>
            <a:br>
              <a:rPr lang="en-GB" dirty="0" smtClean="0"/>
            </a:b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68299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285860"/>
            <a:ext cx="4741698" cy="49292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400" b="1" dirty="0"/>
              <a:t>«data concentrator</a:t>
            </a:r>
            <a:r>
              <a:rPr lang="en-GB" sz="2400" b="1" dirty="0" smtClean="0"/>
              <a:t>» scheme:</a:t>
            </a:r>
            <a:br>
              <a:rPr lang="en-GB" sz="2400" b="1" dirty="0" smtClean="0"/>
            </a:br>
            <a:r>
              <a:rPr lang="en-GB" sz="2400" b="1" dirty="0" smtClean="0"/>
              <a:t>many in – few out</a:t>
            </a:r>
          </a:p>
          <a:p>
            <a:r>
              <a:rPr lang="en-GB" sz="2400" b="1" dirty="0" smtClean="0"/>
              <a:t>Advanced TCA form factor</a:t>
            </a:r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10Gb/s </a:t>
            </a:r>
            <a:r>
              <a:rPr lang="en-GB" sz="2400" b="1" dirty="0" err="1" smtClean="0"/>
              <a:t>opto</a:t>
            </a:r>
            <a:r>
              <a:rPr lang="en-GB" sz="2400" b="1" dirty="0" smtClean="0"/>
              <a:t> modules on daughter card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r>
              <a:rPr lang="de-DE" sz="2400" b="1" dirty="0" smtClean="0"/>
              <a:t>Power </a:t>
            </a:r>
            <a:r>
              <a:rPr lang="de-DE" sz="2400" b="1" dirty="0" err="1" smtClean="0"/>
              <a:t>budget</a:t>
            </a:r>
            <a:r>
              <a:rPr lang="de-DE" sz="2400" b="1" dirty="0" smtClean="0"/>
              <a:t> ~400W</a:t>
            </a:r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0" y="2500306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0" y="2928934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122464" y="1643050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0" y="3214686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0" y="3500438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Inhaltsplatzhalter 2"/>
          <p:cNvSpPr txBox="1">
            <a:spLocks/>
          </p:cNvSpPr>
          <p:nvPr/>
        </p:nvSpPr>
        <p:spPr>
          <a:xfrm>
            <a:off x="7572396" y="3141445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4" y="750075"/>
            <a:ext cx="5804552" cy="5857916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285860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699792" y="1785926"/>
            <a:ext cx="1800770" cy="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FPGAs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merger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FPGAs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843808" y="3284984"/>
            <a:ext cx="1442440" cy="644082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5500702"/>
            <a:ext cx="2214578" cy="9286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Optics</a:t>
            </a:r>
            <a:r>
              <a:rPr lang="de-DE" dirty="0" smtClean="0"/>
              <a:t> &amp;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0465"/>
            <a:ext cx="5957515" cy="59368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268760"/>
            <a:ext cx="2428875" cy="1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724128" y="4005064"/>
            <a:ext cx="3312368" cy="2448272"/>
          </a:xfrm>
        </p:spPr>
        <p:txBody>
          <a:bodyPr>
            <a:normAutofit/>
          </a:bodyPr>
          <a:lstStyle/>
          <a:p>
            <a:r>
              <a:rPr lang="en-GB" dirty="0" smtClean="0"/>
              <a:t>Module currently being hand-routed (~ 400 differential pairs per FPGA)</a:t>
            </a:r>
          </a:p>
          <a:p>
            <a:r>
              <a:rPr lang="en-GB" dirty="0"/>
              <a:t>D</a:t>
            </a:r>
            <a:r>
              <a:rPr lang="en-GB" dirty="0" smtClean="0"/>
              <a:t>aughter modules yet to be designed</a:t>
            </a:r>
          </a:p>
        </p:txBody>
      </p:sp>
      <p:sp>
        <p:nvSpPr>
          <p:cNvPr id="3" name="Ellipse 2"/>
          <p:cNvSpPr/>
          <p:nvPr/>
        </p:nvSpPr>
        <p:spPr>
          <a:xfrm>
            <a:off x="5148064" y="944724"/>
            <a:ext cx="1008112" cy="648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182605" y="1376772"/>
            <a:ext cx="667221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6351322" y="2420889"/>
            <a:ext cx="2758661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i="1" dirty="0" err="1"/>
              <a:t>u</a:t>
            </a:r>
            <a:r>
              <a:rPr lang="de-DE" sz="1800" i="1" dirty="0" err="1" smtClean="0"/>
              <a:t>p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to</a:t>
            </a:r>
            <a:r>
              <a:rPr lang="de-DE" sz="1800" i="1" smtClean="0"/>
              <a:t> 72 </a:t>
            </a:r>
            <a:r>
              <a:rPr lang="de-DE" sz="1800" i="1" dirty="0" err="1" smtClean="0"/>
              <a:t>fibres</a:t>
            </a:r>
            <a:r>
              <a:rPr lang="de-DE" sz="1800" i="1" dirty="0" smtClean="0"/>
              <a:t> per </a:t>
            </a:r>
            <a:r>
              <a:rPr lang="de-DE" sz="1800" i="1" dirty="0" err="1" smtClean="0"/>
              <a:t>connector</a:t>
            </a:r>
            <a:r>
              <a:rPr lang="de-DE" sz="1800" i="1" dirty="0" smtClean="0"/>
              <a:t> (MPO/MTP</a:t>
            </a:r>
            <a:r>
              <a:rPr lang="de-DE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064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3-d model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19"/>
            <a:ext cx="5643570" cy="360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932040" cy="41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Current L1 Calorimeter Trigger</a:t>
            </a:r>
          </a:p>
          <a:p>
            <a:r>
              <a:rPr lang="en-GB" sz="2800" dirty="0" smtClean="0"/>
              <a:t>Phase 1</a:t>
            </a:r>
          </a:p>
          <a:p>
            <a:pPr lvl="1"/>
            <a:r>
              <a:rPr lang="en-GB" sz="2800" dirty="0" smtClean="0"/>
              <a:t>Pre-Processor upgrade</a:t>
            </a:r>
          </a:p>
          <a:p>
            <a:pPr lvl="1"/>
            <a:r>
              <a:rPr lang="en-GB" sz="2800" dirty="0" smtClean="0"/>
              <a:t>Digital processors / topological </a:t>
            </a:r>
            <a:r>
              <a:rPr lang="en-GB" sz="2800" dirty="0" smtClean="0"/>
              <a:t>trigger</a:t>
            </a:r>
          </a:p>
          <a:p>
            <a:r>
              <a:rPr lang="en-GB" sz="2800" dirty="0" smtClean="0"/>
              <a:t>Towards Phase 2</a:t>
            </a: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0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eventually …   Phase 2 !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pic>
        <p:nvPicPr>
          <p:cNvPr id="6" name="Picture 8" descr="Murrough_ph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0848"/>
            <a:ext cx="8056017" cy="45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« Once the calorimeter readout is replaced … in 20xx … »</a:t>
            </a:r>
          </a:p>
          <a:p>
            <a:r>
              <a:rPr lang="en-GB" sz="2000" dirty="0" smtClean="0"/>
              <a:t>High granularity trigger data provided on optical links</a:t>
            </a:r>
          </a:p>
          <a:p>
            <a:r>
              <a:rPr lang="en-GB" sz="2000" dirty="0" smtClean="0"/>
              <a:t>New sliding windows processor with optical interfaces only</a:t>
            </a:r>
          </a:p>
          <a:p>
            <a:r>
              <a:rPr lang="en-GB" sz="2000" dirty="0" smtClean="0"/>
              <a:t>Synchronous low-latency L0 plus asynchronous L1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287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for substantial improvement of trigger algorithms indicated by initial simulation results</a:t>
            </a:r>
          </a:p>
          <a:p>
            <a:r>
              <a:rPr lang="de-DE" dirty="0" smtClean="0"/>
              <a:t>Timeline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upgrade not </a:t>
            </a:r>
            <a:r>
              <a:rPr lang="de-DE" dirty="0" err="1" smtClean="0"/>
              <a:t>strictly</a:t>
            </a:r>
            <a:r>
              <a:rPr lang="de-DE" dirty="0"/>
              <a:t> </a:t>
            </a:r>
            <a:r>
              <a:rPr lang="de-DE" dirty="0" err="1" smtClean="0"/>
              <a:t>dependent</a:t>
            </a:r>
            <a:r>
              <a:rPr lang="de-DE" dirty="0" smtClean="0"/>
              <a:t> on LHC upgrade </a:t>
            </a:r>
            <a:r>
              <a:rPr lang="de-DE" dirty="0" err="1" smtClean="0"/>
              <a:t>phases</a:t>
            </a:r>
            <a:endParaRPr lang="en-GB" dirty="0" smtClean="0"/>
          </a:p>
          <a:p>
            <a:r>
              <a:rPr lang="de-DE" dirty="0" smtClean="0"/>
              <a:t>Work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on </a:t>
            </a:r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designs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demonstrators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upgrade </a:t>
            </a:r>
            <a:r>
              <a:rPr lang="de-DE" dirty="0" err="1" smtClean="0"/>
              <a:t>phases</a:t>
            </a:r>
            <a:r>
              <a:rPr lang="de-DE" dirty="0" smtClean="0"/>
              <a:t> 1 </a:t>
            </a:r>
            <a:r>
              <a:rPr lang="de-DE" dirty="0" err="1" smtClean="0"/>
              <a:t>and</a:t>
            </a:r>
            <a:r>
              <a:rPr lang="de-DE" dirty="0" smtClean="0"/>
              <a:t> 2</a:t>
            </a:r>
          </a:p>
          <a:p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phase</a:t>
            </a:r>
            <a:r>
              <a:rPr lang="de-DE" dirty="0"/>
              <a:t>-</a:t>
            </a:r>
            <a:r>
              <a:rPr lang="de-DE" dirty="0" smtClean="0"/>
              <a:t>1 </a:t>
            </a:r>
            <a:r>
              <a:rPr lang="de-DE" dirty="0" err="1" smtClean="0"/>
              <a:t>and</a:t>
            </a:r>
            <a:r>
              <a:rPr lang="de-DE" dirty="0" smtClean="0"/>
              <a:t> phase-2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concurrently</a:t>
            </a:r>
            <a:r>
              <a:rPr lang="de-DE" dirty="0" smtClean="0"/>
              <a:t>  </a:t>
            </a:r>
            <a:r>
              <a:rPr lang="de-DE" dirty="0" smtClean="0">
                <a:sym typeface="Wingdings"/>
              </a:rPr>
              <a:t></a:t>
            </a:r>
          </a:p>
          <a:p>
            <a:r>
              <a:rPr lang="de-DE" dirty="0" err="1" smtClean="0">
                <a:sym typeface="Wingdings"/>
              </a:rPr>
              <a:t>Benefit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similar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requirements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phase</a:t>
            </a:r>
            <a:r>
              <a:rPr lang="de-DE" dirty="0" smtClean="0">
                <a:sym typeface="Wingdings"/>
              </a:rPr>
              <a:t> 1 </a:t>
            </a:r>
            <a:r>
              <a:rPr lang="de-DE" dirty="0" err="1" smtClean="0">
                <a:sym typeface="Wingdings"/>
              </a:rPr>
              <a:t>and</a:t>
            </a:r>
            <a:r>
              <a:rPr lang="de-DE" dirty="0" smtClean="0">
                <a:sym typeface="Wingdings"/>
              </a:rPr>
              <a:t> 2  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69" y="3645024"/>
            <a:ext cx="5689175" cy="29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18" y="811308"/>
            <a:ext cx="3422540" cy="2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ATLAS Trigger / </a:t>
            </a:r>
            <a:r>
              <a:rPr lang="de-DE" dirty="0" err="1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764704"/>
            <a:ext cx="4176463" cy="38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926144" y="2708920"/>
            <a:ext cx="7534288" cy="3519496"/>
            <a:chOff x="755576" y="3077856"/>
            <a:chExt cx="7534288" cy="3519496"/>
          </a:xfrm>
        </p:grpSpPr>
        <p:sp>
          <p:nvSpPr>
            <p:cNvPr id="17" name="Textfeld 16"/>
            <p:cNvSpPr txBox="1"/>
            <p:nvPr/>
          </p:nvSpPr>
          <p:spPr>
            <a:xfrm>
              <a:off x="5697576" y="3077856"/>
              <a:ext cx="2592288" cy="461665"/>
            </a:xfrm>
            <a:prstGeom prst="rect">
              <a:avLst/>
            </a:prstGeom>
            <a:solidFill>
              <a:schemeClr val="accent3">
                <a:lumMod val="50000"/>
                <a:alpha val="40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Jet/Energy module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755576" y="5301208"/>
              <a:ext cx="1296144" cy="12961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>
              <a:off x="1403648" y="5301208"/>
              <a:ext cx="0" cy="66980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endCxn id="6" idx="3"/>
            </p:cNvCxnSpPr>
            <p:nvPr/>
          </p:nvCxnSpPr>
          <p:spPr>
            <a:xfrm flipH="1">
              <a:off x="945392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endCxn id="6" idx="5"/>
            </p:cNvCxnSpPr>
            <p:nvPr/>
          </p:nvCxnSpPr>
          <p:spPr>
            <a:xfrm>
              <a:off x="1403648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1377097" y="557230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calo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42202" y="5527685"/>
              <a:ext cx="599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µ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69815" y="613568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CTP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312683" y="1380940"/>
            <a:ext cx="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L1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74216" y="4149080"/>
            <a:ext cx="0" cy="6480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339753" y="5580344"/>
            <a:ext cx="72007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9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3" cy="571504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Analog</a:t>
            </a:r>
            <a:r>
              <a:rPr lang="en-US" dirty="0" smtClean="0"/>
              <a:t> signal chain on- and off-detector </a:t>
            </a:r>
          </a:p>
          <a:p>
            <a:r>
              <a:rPr lang="en-US" i="1" dirty="0" smtClean="0"/>
              <a:t>Mixed-signal</a:t>
            </a:r>
            <a:r>
              <a:rPr lang="en-US" dirty="0" smtClean="0"/>
              <a:t> </a:t>
            </a:r>
            <a:r>
              <a:rPr lang="en-US" b="1" dirty="0" smtClean="0"/>
              <a:t>Pre-Processor</a:t>
            </a:r>
            <a:r>
              <a:rPr lang="en-US" dirty="0" smtClean="0"/>
              <a:t> with discrete analog </a:t>
            </a:r>
            <a:r>
              <a:rPr lang="en-US" dirty="0" smtClean="0"/>
              <a:t>and </a:t>
            </a:r>
            <a:r>
              <a:rPr lang="en-US" dirty="0" smtClean="0"/>
              <a:t>ASIC-based </a:t>
            </a:r>
            <a:r>
              <a:rPr lang="en-US" dirty="0" smtClean="0"/>
              <a:t>digital circuitry : digital </a:t>
            </a:r>
            <a:r>
              <a:rPr lang="en-US" dirty="0" smtClean="0"/>
              <a:t>filtering / </a:t>
            </a:r>
            <a:r>
              <a:rPr lang="en-US" dirty="0"/>
              <a:t>gain control / bunch </a:t>
            </a:r>
            <a:r>
              <a:rPr lang="en-US" dirty="0" smtClean="0"/>
              <a:t>crossing </a:t>
            </a:r>
            <a:r>
              <a:rPr lang="en-US" dirty="0"/>
              <a:t>identification </a:t>
            </a:r>
          </a:p>
          <a:p>
            <a:r>
              <a:rPr lang="en-US" i="1" dirty="0" smtClean="0"/>
              <a:t>Digital</a:t>
            </a:r>
            <a:r>
              <a:rPr lang="en-US" dirty="0" smtClean="0"/>
              <a:t> processing: </a:t>
            </a:r>
          </a:p>
          <a:p>
            <a:pPr lvl="1"/>
            <a:r>
              <a:rPr lang="en-US" dirty="0" smtClean="0"/>
              <a:t>Sliding windows algorithms for jet and </a:t>
            </a:r>
            <a:r>
              <a:rPr lang="en-US" dirty="0" err="1" smtClean="0"/>
              <a:t>em</a:t>
            </a:r>
            <a:r>
              <a:rPr lang="en-US" dirty="0" smtClean="0"/>
              <a:t> cluster detection on </a:t>
            </a:r>
            <a:r>
              <a:rPr lang="en-US" b="1" dirty="0" smtClean="0"/>
              <a:t>processor</a:t>
            </a:r>
            <a:r>
              <a:rPr lang="en-US" dirty="0" smtClean="0"/>
              <a:t> modules at</a:t>
            </a:r>
            <a:r>
              <a:rPr lang="en-US" dirty="0"/>
              <a:t> </a:t>
            </a:r>
            <a:r>
              <a:rPr lang="en-US" dirty="0" smtClean="0"/>
              <a:t>granularity  ≥ .1×.1  (</a:t>
            </a:r>
            <a:r>
              <a:rPr lang="el-GR" dirty="0" smtClean="0"/>
              <a:t>η×φ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Data consolidation by </a:t>
            </a:r>
            <a:r>
              <a:rPr lang="en-US" dirty="0" err="1" smtClean="0"/>
              <a:t>thresholding</a:t>
            </a:r>
            <a:r>
              <a:rPr lang="en-US" dirty="0" smtClean="0"/>
              <a:t> and counting objects</a:t>
            </a:r>
          </a:p>
          <a:p>
            <a:pPr lvl="1"/>
            <a:r>
              <a:rPr lang="en-US" dirty="0" smtClean="0"/>
              <a:t>Data transmission on parallel backplane to </a:t>
            </a:r>
            <a:r>
              <a:rPr lang="en-US" b="1" dirty="0" smtClean="0"/>
              <a:t>mergers</a:t>
            </a:r>
          </a:p>
          <a:p>
            <a:pPr lvl="1"/>
            <a:r>
              <a:rPr lang="en-US" dirty="0" smtClean="0"/>
              <a:t>Global results determined by </a:t>
            </a:r>
            <a:br>
              <a:rPr lang="en-US" dirty="0" smtClean="0"/>
            </a:br>
            <a:r>
              <a:rPr lang="en-US" dirty="0" smtClean="0"/>
              <a:t>summation trees on daisy-chained </a:t>
            </a:r>
            <a:br>
              <a:rPr lang="en-US" dirty="0" smtClean="0"/>
            </a:br>
            <a:r>
              <a:rPr lang="en-US" dirty="0" smtClean="0"/>
              <a:t>merger modules</a:t>
            </a:r>
          </a:p>
          <a:p>
            <a:pPr lvl="1"/>
            <a:r>
              <a:rPr lang="en-US" dirty="0" smtClean="0"/>
              <a:t>Final results of electromagnetic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hadronic</a:t>
            </a:r>
            <a:r>
              <a:rPr lang="en-US" dirty="0" smtClean="0"/>
              <a:t> object count (at given </a:t>
            </a:r>
            <a:br>
              <a:rPr lang="en-US" dirty="0" smtClean="0"/>
            </a:br>
            <a:r>
              <a:rPr lang="en-US" dirty="0" smtClean="0"/>
              <a:t>thresholds), and total and missing </a:t>
            </a:r>
            <a:br>
              <a:rPr lang="en-US" dirty="0" smtClean="0"/>
            </a:br>
            <a:r>
              <a:rPr lang="en-US" dirty="0" smtClean="0"/>
              <a:t>transverse energy reported to </a:t>
            </a:r>
            <a:br>
              <a:rPr lang="en-US" dirty="0" smtClean="0"/>
            </a:br>
            <a:r>
              <a:rPr lang="en-US" dirty="0" smtClean="0"/>
              <a:t>Central Trigger Processor</a:t>
            </a:r>
          </a:p>
          <a:p>
            <a:pPr lvl="1"/>
            <a:r>
              <a:rPr lang="en-US" dirty="0" smtClean="0"/>
              <a:t>Topological information (Regions of </a:t>
            </a:r>
            <a:br>
              <a:rPr lang="en-US" dirty="0" smtClean="0"/>
            </a:br>
            <a:r>
              <a:rPr lang="en-US" dirty="0" smtClean="0"/>
              <a:t>Interest – ROIs – basically energy sums</a:t>
            </a:r>
            <a:br>
              <a:rPr lang="en-US" dirty="0" smtClean="0"/>
            </a:br>
            <a:r>
              <a:rPr lang="en-US" dirty="0" smtClean="0"/>
              <a:t>per window) sent to 2</a:t>
            </a:r>
            <a:r>
              <a:rPr lang="en-US" baseline="30000" dirty="0" smtClean="0"/>
              <a:t>nd</a:t>
            </a:r>
            <a:r>
              <a:rPr lang="en-US" dirty="0" smtClean="0"/>
              <a:t> level trigger</a:t>
            </a:r>
            <a:br>
              <a:rPr lang="en-US" dirty="0" smtClean="0"/>
            </a:br>
            <a:r>
              <a:rPr lang="en-US" dirty="0" smtClean="0"/>
              <a:t>only for all level-1 accepted events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974123"/>
            <a:ext cx="2520279" cy="24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8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L1Calo upgrade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Due to expected increase in pile-up of </a:t>
            </a:r>
            <a:r>
              <a:rPr lang="en-GB" dirty="0" smtClean="0"/>
              <a:t>events </a:t>
            </a:r>
            <a:r>
              <a:rPr lang="en-GB" dirty="0" smtClean="0"/>
              <a:t>at rising luminosities, the current algorithms will be degraded</a:t>
            </a:r>
          </a:p>
          <a:p>
            <a:r>
              <a:rPr lang="en-GB" dirty="0" smtClean="0"/>
              <a:t>Trying to improve L1Calo algorithms in two phases.</a:t>
            </a:r>
          </a:p>
          <a:p>
            <a:pPr lvl="1"/>
            <a:r>
              <a:rPr lang="en-GB" dirty="0" smtClean="0"/>
              <a:t>Phase-1: </a:t>
            </a:r>
          </a:p>
          <a:p>
            <a:pPr lvl="2"/>
            <a:r>
              <a:rPr lang="en-GB" dirty="0" smtClean="0"/>
              <a:t>Improve digital signal processing on Pre-Processor</a:t>
            </a:r>
          </a:p>
          <a:p>
            <a:pPr lvl="2"/>
            <a:r>
              <a:rPr lang="en-GB" dirty="0" smtClean="0"/>
              <a:t>Add topological processing with limited hardware modifications / additions</a:t>
            </a:r>
          </a:p>
          <a:p>
            <a:pPr lvl="1"/>
            <a:r>
              <a:rPr lang="en-GB" dirty="0" smtClean="0"/>
              <a:t>Phase-2: improve granularity of L1Calo algorithms in η, φ, and depth. Replacement of L1Calo.</a:t>
            </a:r>
          </a:p>
          <a:p>
            <a:pPr lvl="1"/>
            <a:endParaRPr lang="en-GB" sz="1200" dirty="0" smtClean="0"/>
          </a:p>
          <a:p>
            <a:r>
              <a:rPr lang="en-GB" sz="2000" dirty="0" smtClean="0"/>
              <a:t>NB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I am presenting here a snapshot of current thinking only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The upgrade steps are related to, but not strictly dependent on the LHC machine upgrade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L1Calo will attempt to stage the installation of new hardware, i.e. there are likely to be sub-phases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Phase-1 upgrade is mainly internal to L1Calo, no strict need for modifications of external interfaces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Phase-2 is dependent on calorimeter readout electronics upgrade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Don‘t expect me to present a timeline…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2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upgrade simulation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Simulations of trigger algorithms at high luminosity / high pileup scenarios are being pursued within L1Calo community: Cambridge, Mainz, MSU, QMUL…</a:t>
            </a:r>
          </a:p>
          <a:p>
            <a:r>
              <a:rPr lang="en-GB" dirty="0" smtClean="0"/>
              <a:t>Initial results indicate need for considerable improvement on L1Calo algorithms</a:t>
            </a:r>
          </a:p>
          <a:p>
            <a:r>
              <a:rPr lang="en-GB" dirty="0" smtClean="0"/>
              <a:t>Just an example… SUSY trigger…</a:t>
            </a:r>
          </a:p>
          <a:p>
            <a:pPr lvl="1"/>
            <a:r>
              <a:rPr lang="en-GB" dirty="0" smtClean="0"/>
              <a:t>L1 trigger rates for 2-jet events at 10</a:t>
            </a:r>
            <a:r>
              <a:rPr lang="en-GB" baseline="30000" dirty="0" smtClean="0"/>
              <a:t>34 </a:t>
            </a:r>
            <a:r>
              <a:rPr lang="en-GB" dirty="0" smtClean="0">
                <a:sym typeface="Wingdings" pitchFamily="2" charset="2"/>
              </a:rPr>
              <a:t>cm</a:t>
            </a:r>
            <a:r>
              <a:rPr lang="en-GB" baseline="30000" dirty="0" smtClean="0">
                <a:sym typeface="Wingdings" pitchFamily="2" charset="2"/>
              </a:rPr>
              <a:t>-2</a:t>
            </a:r>
            <a:r>
              <a:rPr lang="en-GB" dirty="0" smtClean="0">
                <a:sym typeface="Wingdings" pitchFamily="2" charset="2"/>
              </a:rPr>
              <a:t>s</a:t>
            </a:r>
            <a:r>
              <a:rPr lang="en-GB" baseline="30000" dirty="0" smtClean="0">
                <a:sym typeface="Wingdings" pitchFamily="2" charset="2"/>
              </a:rPr>
              <a:t>-1</a:t>
            </a:r>
            <a:endParaRPr lang="en-GB" baseline="30000" dirty="0" smtClean="0"/>
          </a:p>
          <a:p>
            <a:pPr lvl="1"/>
            <a:r>
              <a:rPr lang="en-GB" dirty="0" smtClean="0"/>
              <a:t>Require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tmiss</a:t>
            </a:r>
            <a:r>
              <a:rPr lang="en-GB" dirty="0" smtClean="0"/>
              <a:t> &gt; 30 </a:t>
            </a:r>
            <a:r>
              <a:rPr lang="en-GB" dirty="0" err="1" smtClean="0"/>
              <a:t>GeV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hreshold energy of </a:t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leading jet </a:t>
            </a:r>
          </a:p>
          <a:p>
            <a:pPr lvl="1"/>
            <a:r>
              <a:rPr lang="en-GB" dirty="0" smtClean="0"/>
              <a:t>… and now cut on topology:</a:t>
            </a:r>
            <a:br>
              <a:rPr lang="en-GB" dirty="0" smtClean="0"/>
            </a:br>
            <a:r>
              <a:rPr lang="el-GR" dirty="0" smtClean="0"/>
              <a:t>Δφ</a:t>
            </a:r>
            <a:r>
              <a:rPr lang="de-DE" dirty="0" smtClean="0"/>
              <a:t>(jet1,jet2)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Benefit from use of topological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information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96051"/>
            <a:ext cx="4089352" cy="2990205"/>
          </a:xfrm>
          <a:prstGeom prst="rect">
            <a:avLst/>
          </a:prstGeom>
          <a:noFill/>
        </p:spPr>
      </p:pic>
      <p:sp>
        <p:nvSpPr>
          <p:cNvPr id="7" name="Gleichschenkliges Dreieck 6"/>
          <p:cNvSpPr/>
          <p:nvPr/>
        </p:nvSpPr>
        <p:spPr>
          <a:xfrm>
            <a:off x="4067944" y="4221088"/>
            <a:ext cx="216024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leichschenkliges Dreieck 7"/>
          <p:cNvSpPr/>
          <p:nvPr/>
        </p:nvSpPr>
        <p:spPr>
          <a:xfrm>
            <a:off x="4060542" y="5017232"/>
            <a:ext cx="216024" cy="216024"/>
          </a:xfrm>
          <a:prstGeom prst="triangle">
            <a:avLst/>
          </a:prstGeom>
          <a:solidFill>
            <a:srgbClr val="0F0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714356"/>
          </a:xfrm>
        </p:spPr>
        <p:txBody>
          <a:bodyPr/>
          <a:lstStyle/>
          <a:p>
            <a:r>
              <a:rPr lang="en-US" dirty="0"/>
              <a:t>Upgrading the </a:t>
            </a:r>
            <a:r>
              <a:rPr lang="en-US" dirty="0" err="1"/>
              <a:t>PreProcessor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0" y="849689"/>
            <a:ext cx="7184160" cy="56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\\fs02\uschaefe$\Bilder\k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9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MCM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121" y="4212443"/>
            <a:ext cx="9061920" cy="221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249" rIns="81639" bIns="40820"/>
          <a:lstStyle>
            <a:lvl1pPr indent="452438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Utopia" pitchFamily="16" charset="0"/>
              </a:rPr>
              <a:t>We would like to develop a pin-, size- and latency-compatible substitute for the MCM based on today's components: 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Utopia" pitchFamily="16" charset="0"/>
              </a:rPr>
              <a:t> AD9218 -- dual FADC, 105MHz, 10bit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Utopia" pitchFamily="16" charset="0"/>
              </a:rPr>
              <a:t> Xilinx Spartan-6 (SC6SLX45) FPGA in the CSG324 (15x15) package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dirty="0" smtClean="0">
                <a:solidFill>
                  <a:srgbClr val="000000"/>
                </a:solidFill>
                <a:latin typeface="Utopia" pitchFamily="1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Utopia" pitchFamily="16" charset="0"/>
              </a:rPr>
              <a:t>Functionality of ASIC, PHOS4 and LVDS </a:t>
            </a:r>
            <a:r>
              <a:rPr lang="en-US" dirty="0" err="1">
                <a:solidFill>
                  <a:srgbClr val="000000"/>
                </a:solidFill>
                <a:latin typeface="Utopia" pitchFamily="16" charset="0"/>
              </a:rPr>
              <a:t>Serialisers</a:t>
            </a:r>
            <a:r>
              <a:rPr lang="en-US" dirty="0">
                <a:solidFill>
                  <a:srgbClr val="000000"/>
                </a:solidFill>
                <a:latin typeface="Utopia" pitchFamily="16" charset="0"/>
              </a:rPr>
              <a:t> inside FPGA</a:t>
            </a:r>
          </a:p>
          <a:p>
            <a:pPr eaLnBrk="1">
              <a:lnSpc>
                <a:spcPct val="95000"/>
              </a:lnSpc>
              <a:buClrTx/>
              <a:buSzTx/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Utopia" pitchFamily="16" charset="0"/>
              </a:rPr>
              <a:t>Modern reconfigurable device will allow us to adjust and to add new pre-processing algorithms (event-by-event pedestal subtraction, more sophisticated BCID algorithms, etc.) for higher luminosity expected after the LHC Upgrade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60" y="907296"/>
            <a:ext cx="6598080" cy="32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 descr="\\fs02\uschaefe$\Bilder\k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2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LVDS </a:t>
            </a:r>
            <a:r>
              <a:rPr lang="en-US" dirty="0" err="1"/>
              <a:t>Serializers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081" y="951941"/>
            <a:ext cx="8897760" cy="779121"/>
          </a:xfrm>
          <a:prstGeom prst="rect">
            <a:avLst/>
          </a:prstGeom>
          <a:noFill/>
        </p:spPr>
        <p:txBody>
          <a:bodyPr vert="horz" lIns="91440" tIns="12572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000" smtClean="0"/>
              <a:t>480Mb/s serialisers for LVDS are implemented using Spartan-6 output serialiser blocks (OSERDES2). Eye-diagram shows a good signal quality:</a:t>
            </a:r>
            <a:endParaRPr lang="en-US" sz="20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697939"/>
            <a:ext cx="8082720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\\fs02\uschaefe$\Bilder\k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765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Bildschirmpräsentation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ATLAS L1 Calorimeter Trigger Upgrade  - Uli Schäfer, MZ -</vt:lpstr>
      <vt:lpstr>Outline</vt:lpstr>
      <vt:lpstr>ATLAS Trigger / current L1Calo</vt:lpstr>
      <vt:lpstr>Current L1Calo</vt:lpstr>
      <vt:lpstr>L1Calo upgrade</vt:lpstr>
      <vt:lpstr>L1Calo upgrade simulation</vt:lpstr>
      <vt:lpstr>Upgrading the PreProcessor…</vt:lpstr>
      <vt:lpstr>New MCM</vt:lpstr>
      <vt:lpstr>LVDS Serializers</vt:lpstr>
      <vt:lpstr>PprASIC</vt:lpstr>
      <vt:lpstr>nMCM PCB Layout</vt:lpstr>
      <vt:lpstr>and the digital processors : Topology</vt:lpstr>
      <vt:lpstr>New merger module: CMM++</vt:lpstr>
      <vt:lpstr>L1Calo Phase-1</vt:lpstr>
      <vt:lpstr>Demonstrators / Prototypes so far…</vt:lpstr>
      <vt:lpstr>GOLD  concept</vt:lpstr>
      <vt:lpstr>GOLD floor plan</vt:lpstr>
      <vt:lpstr>Optics &amp; module status</vt:lpstr>
      <vt:lpstr>3-d model </vt:lpstr>
      <vt:lpstr>eventually …   Phase 2 !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332</cp:revision>
  <cp:lastPrinted>2010-09-30T13:35:58Z</cp:lastPrinted>
  <dcterms:created xsi:type="dcterms:W3CDTF">2009-12-08T11:59:40Z</dcterms:created>
  <dcterms:modified xsi:type="dcterms:W3CDTF">2010-10-04T08:46:50Z</dcterms:modified>
</cp:coreProperties>
</file>