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60" r:id="rId4"/>
    <p:sldId id="265" r:id="rId5"/>
    <p:sldId id="264" r:id="rId6"/>
    <p:sldId id="257" r:id="rId7"/>
    <p:sldId id="262" r:id="rId8"/>
    <p:sldId id="259" r:id="rId9"/>
    <p:sldId id="258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7EBB"/>
    <a:srgbClr val="FF7C80"/>
    <a:srgbClr val="48C489"/>
    <a:srgbClr val="FFFFCC"/>
    <a:srgbClr val="0AFC44"/>
    <a:srgbClr val="0F01B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30.12.2009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Hardware status GOLD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Generic </a:t>
            </a:r>
            <a:r>
              <a:rPr lang="en-GB" dirty="0" err="1" smtClean="0"/>
              <a:t>Opto</a:t>
            </a:r>
            <a:r>
              <a:rPr lang="en-GB" dirty="0" smtClean="0"/>
              <a:t> Link Demonstrator</a:t>
            </a:r>
          </a:p>
          <a:p>
            <a:endParaRPr lang="en-GB" dirty="0" smtClean="0"/>
          </a:p>
          <a:p>
            <a:r>
              <a:rPr lang="en-GB" dirty="0" smtClean="0"/>
              <a:t>Assess the use of optical backplane connectivity for use on L1Calo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85720" y="928670"/>
            <a:ext cx="7215238" cy="54292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– why 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42976" y="928670"/>
            <a:ext cx="5357850" cy="535785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smtClean="0"/>
              <a:t>Any future L1calo module will require large fibre plant to cope with the required (input) connectivity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Connect optically via front panel (MPO connectors)</a:t>
            </a:r>
          </a:p>
          <a:p>
            <a:pPr lvl="1"/>
            <a:r>
              <a:rPr lang="en-GB" dirty="0" smtClean="0"/>
              <a:t>Cheapest, most conventional</a:t>
            </a:r>
          </a:p>
          <a:p>
            <a:pPr lvl="1"/>
            <a:r>
              <a:rPr lang="en-GB" dirty="0" smtClean="0"/>
              <a:t>Least convenient </a:t>
            </a:r>
            <a:r>
              <a:rPr lang="en-GB" dirty="0" err="1" smtClean="0"/>
              <a:t>wrt</a:t>
            </a:r>
            <a:r>
              <a:rPr lang="en-GB" dirty="0" smtClean="0"/>
              <a:t> system maintenance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err="1" smtClean="0"/>
              <a:t>Opto</a:t>
            </a:r>
            <a:r>
              <a:rPr lang="en-GB" dirty="0" smtClean="0"/>
              <a:t>-electrical conversion on rear transition modules</a:t>
            </a:r>
          </a:p>
          <a:p>
            <a:pPr lvl="1"/>
            <a:r>
              <a:rPr lang="en-GB" dirty="0" smtClean="0"/>
              <a:t>Considerable power dissipation outside module cage</a:t>
            </a:r>
          </a:p>
          <a:p>
            <a:pPr lvl="1"/>
            <a:r>
              <a:rPr lang="en-GB" dirty="0" err="1" smtClean="0"/>
              <a:t>xGb</a:t>
            </a:r>
            <a:r>
              <a:rPr lang="en-GB" dirty="0" smtClean="0"/>
              <a:t>/s electrical routing required from back to front module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err="1" smtClean="0"/>
              <a:t>Opto</a:t>
            </a:r>
            <a:r>
              <a:rPr lang="en-GB" dirty="0" smtClean="0"/>
              <a:t> connectors from RTM to front </a:t>
            </a:r>
            <a:r>
              <a:rPr lang="en-GB" dirty="0" smtClean="0"/>
              <a:t>module, mid board transceivers</a:t>
            </a:r>
            <a:endParaRPr lang="en-GB" dirty="0" smtClean="0"/>
          </a:p>
          <a:p>
            <a:pPr lvl="1"/>
            <a:r>
              <a:rPr lang="en-GB" dirty="0" smtClean="0"/>
              <a:t>Reduce </a:t>
            </a:r>
            <a:r>
              <a:rPr lang="en-GB" dirty="0" err="1" smtClean="0"/>
              <a:t>xGb</a:t>
            </a:r>
            <a:r>
              <a:rPr lang="en-GB" dirty="0" smtClean="0"/>
              <a:t>/s track length</a:t>
            </a:r>
          </a:p>
          <a:p>
            <a:pPr lvl="1"/>
            <a:r>
              <a:rPr lang="en-GB" dirty="0" smtClean="0"/>
              <a:t>Avoid impedance discontinuities RTM/connector/front module</a:t>
            </a:r>
          </a:p>
          <a:p>
            <a:pPr lvl="1"/>
            <a:r>
              <a:rPr lang="en-GB" dirty="0" smtClean="0"/>
              <a:t>High density interconnect</a:t>
            </a:r>
          </a:p>
          <a:p>
            <a:endParaRPr lang="en-GB" dirty="0" smtClean="0"/>
          </a:p>
        </p:txBody>
      </p:sp>
      <p:sp>
        <p:nvSpPr>
          <p:cNvPr id="8" name="Rechteck 7"/>
          <p:cNvSpPr/>
          <p:nvPr/>
        </p:nvSpPr>
        <p:spPr>
          <a:xfrm>
            <a:off x="7643834" y="928670"/>
            <a:ext cx="1357322" cy="54292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hteck 79"/>
          <p:cNvSpPr/>
          <p:nvPr/>
        </p:nvSpPr>
        <p:spPr>
          <a:xfrm rot="5400000">
            <a:off x="7393801" y="3750471"/>
            <a:ext cx="28575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grpSp>
        <p:nvGrpSpPr>
          <p:cNvPr id="17" name="Gruppieren 16"/>
          <p:cNvGrpSpPr/>
          <p:nvPr/>
        </p:nvGrpSpPr>
        <p:grpSpPr>
          <a:xfrm rot="10800000">
            <a:off x="8143900" y="1500174"/>
            <a:ext cx="1000100" cy="357190"/>
            <a:chOff x="0" y="1214422"/>
            <a:chExt cx="1000100" cy="357190"/>
          </a:xfrm>
        </p:grpSpPr>
        <p:sp>
          <p:nvSpPr>
            <p:cNvPr id="9" name="Rechteck 8"/>
            <p:cNvSpPr/>
            <p:nvPr/>
          </p:nvSpPr>
          <p:spPr>
            <a:xfrm>
              <a:off x="214282" y="1214422"/>
              <a:ext cx="78581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0" y="1357298"/>
              <a:ext cx="285752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0" y="1643050"/>
            <a:ext cx="1000100" cy="357190"/>
            <a:chOff x="0" y="1214422"/>
            <a:chExt cx="1000100" cy="357190"/>
          </a:xfrm>
        </p:grpSpPr>
        <p:sp>
          <p:nvSpPr>
            <p:cNvPr id="19" name="Rechteck 18"/>
            <p:cNvSpPr/>
            <p:nvPr/>
          </p:nvSpPr>
          <p:spPr>
            <a:xfrm>
              <a:off x="214282" y="1214422"/>
              <a:ext cx="78581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hteck 19"/>
            <p:cNvSpPr/>
            <p:nvPr/>
          </p:nvSpPr>
          <p:spPr>
            <a:xfrm>
              <a:off x="0" y="1357298"/>
              <a:ext cx="285752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0" y="2071678"/>
            <a:ext cx="1000100" cy="357190"/>
            <a:chOff x="0" y="1214422"/>
            <a:chExt cx="1000100" cy="357190"/>
          </a:xfrm>
        </p:grpSpPr>
        <p:sp>
          <p:nvSpPr>
            <p:cNvPr id="22" name="Rechteck 21"/>
            <p:cNvSpPr/>
            <p:nvPr/>
          </p:nvSpPr>
          <p:spPr>
            <a:xfrm>
              <a:off x="214282" y="1214422"/>
              <a:ext cx="78581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echteck 22"/>
            <p:cNvSpPr/>
            <p:nvPr/>
          </p:nvSpPr>
          <p:spPr>
            <a:xfrm>
              <a:off x="0" y="1357298"/>
              <a:ext cx="285752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0" y="2500306"/>
            <a:ext cx="1000100" cy="357190"/>
            <a:chOff x="0" y="1214422"/>
            <a:chExt cx="1000100" cy="357190"/>
          </a:xfrm>
        </p:grpSpPr>
        <p:sp>
          <p:nvSpPr>
            <p:cNvPr id="25" name="Rechteck 24"/>
            <p:cNvSpPr/>
            <p:nvPr/>
          </p:nvSpPr>
          <p:spPr>
            <a:xfrm>
              <a:off x="214282" y="1214422"/>
              <a:ext cx="78581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hteck 25"/>
            <p:cNvSpPr/>
            <p:nvPr/>
          </p:nvSpPr>
          <p:spPr>
            <a:xfrm>
              <a:off x="0" y="1357298"/>
              <a:ext cx="285752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0" y="2928934"/>
            <a:ext cx="1000100" cy="357190"/>
            <a:chOff x="0" y="1214422"/>
            <a:chExt cx="1000100" cy="357190"/>
          </a:xfrm>
        </p:grpSpPr>
        <p:sp>
          <p:nvSpPr>
            <p:cNvPr id="28" name="Rechteck 27"/>
            <p:cNvSpPr/>
            <p:nvPr/>
          </p:nvSpPr>
          <p:spPr>
            <a:xfrm>
              <a:off x="214282" y="1214422"/>
              <a:ext cx="78581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echteck 28"/>
            <p:cNvSpPr/>
            <p:nvPr/>
          </p:nvSpPr>
          <p:spPr>
            <a:xfrm>
              <a:off x="0" y="1357298"/>
              <a:ext cx="285752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uppieren 29"/>
          <p:cNvGrpSpPr/>
          <p:nvPr/>
        </p:nvGrpSpPr>
        <p:grpSpPr>
          <a:xfrm>
            <a:off x="0" y="3357562"/>
            <a:ext cx="1000100" cy="357190"/>
            <a:chOff x="0" y="1214422"/>
            <a:chExt cx="1000100" cy="357190"/>
          </a:xfrm>
        </p:grpSpPr>
        <p:sp>
          <p:nvSpPr>
            <p:cNvPr id="31" name="Rechteck 30"/>
            <p:cNvSpPr/>
            <p:nvPr/>
          </p:nvSpPr>
          <p:spPr>
            <a:xfrm>
              <a:off x="214282" y="1214422"/>
              <a:ext cx="78581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hteck 31"/>
            <p:cNvSpPr/>
            <p:nvPr/>
          </p:nvSpPr>
          <p:spPr>
            <a:xfrm>
              <a:off x="0" y="1357298"/>
              <a:ext cx="285752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uppieren 32"/>
          <p:cNvGrpSpPr/>
          <p:nvPr/>
        </p:nvGrpSpPr>
        <p:grpSpPr>
          <a:xfrm>
            <a:off x="0" y="3786190"/>
            <a:ext cx="1000100" cy="357190"/>
            <a:chOff x="0" y="1214422"/>
            <a:chExt cx="1000100" cy="357190"/>
          </a:xfrm>
        </p:grpSpPr>
        <p:sp>
          <p:nvSpPr>
            <p:cNvPr id="34" name="Rechteck 33"/>
            <p:cNvSpPr/>
            <p:nvPr/>
          </p:nvSpPr>
          <p:spPr>
            <a:xfrm>
              <a:off x="214282" y="1214422"/>
              <a:ext cx="78581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hteck 34"/>
            <p:cNvSpPr/>
            <p:nvPr/>
          </p:nvSpPr>
          <p:spPr>
            <a:xfrm>
              <a:off x="0" y="1357298"/>
              <a:ext cx="285752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" name="Gruppieren 35"/>
          <p:cNvGrpSpPr/>
          <p:nvPr/>
        </p:nvGrpSpPr>
        <p:grpSpPr>
          <a:xfrm>
            <a:off x="0" y="4214818"/>
            <a:ext cx="1000100" cy="357190"/>
            <a:chOff x="0" y="1214422"/>
            <a:chExt cx="1000100" cy="357190"/>
          </a:xfrm>
        </p:grpSpPr>
        <p:sp>
          <p:nvSpPr>
            <p:cNvPr id="37" name="Rechteck 36"/>
            <p:cNvSpPr/>
            <p:nvPr/>
          </p:nvSpPr>
          <p:spPr>
            <a:xfrm>
              <a:off x="214282" y="1214422"/>
              <a:ext cx="78581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hteck 37"/>
            <p:cNvSpPr/>
            <p:nvPr/>
          </p:nvSpPr>
          <p:spPr>
            <a:xfrm>
              <a:off x="0" y="1357298"/>
              <a:ext cx="285752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0" y="4643446"/>
            <a:ext cx="1000100" cy="357190"/>
            <a:chOff x="0" y="1214422"/>
            <a:chExt cx="1000100" cy="357190"/>
          </a:xfrm>
        </p:grpSpPr>
        <p:sp>
          <p:nvSpPr>
            <p:cNvPr id="40" name="Rechteck 39"/>
            <p:cNvSpPr/>
            <p:nvPr/>
          </p:nvSpPr>
          <p:spPr>
            <a:xfrm>
              <a:off x="214282" y="1214422"/>
              <a:ext cx="78581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echteck 40"/>
            <p:cNvSpPr/>
            <p:nvPr/>
          </p:nvSpPr>
          <p:spPr>
            <a:xfrm>
              <a:off x="0" y="1357298"/>
              <a:ext cx="285752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2" name="Gruppieren 41"/>
          <p:cNvGrpSpPr/>
          <p:nvPr/>
        </p:nvGrpSpPr>
        <p:grpSpPr>
          <a:xfrm>
            <a:off x="0" y="5072074"/>
            <a:ext cx="1000100" cy="357190"/>
            <a:chOff x="0" y="1214422"/>
            <a:chExt cx="1000100" cy="357190"/>
          </a:xfrm>
        </p:grpSpPr>
        <p:sp>
          <p:nvSpPr>
            <p:cNvPr id="43" name="Rechteck 42"/>
            <p:cNvSpPr/>
            <p:nvPr/>
          </p:nvSpPr>
          <p:spPr>
            <a:xfrm>
              <a:off x="214282" y="1214422"/>
              <a:ext cx="78581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0" y="1357298"/>
              <a:ext cx="285752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uppieren 44"/>
          <p:cNvGrpSpPr/>
          <p:nvPr/>
        </p:nvGrpSpPr>
        <p:grpSpPr>
          <a:xfrm>
            <a:off x="0" y="5500702"/>
            <a:ext cx="1000100" cy="357190"/>
            <a:chOff x="0" y="1214422"/>
            <a:chExt cx="1000100" cy="357190"/>
          </a:xfrm>
        </p:grpSpPr>
        <p:sp>
          <p:nvSpPr>
            <p:cNvPr id="46" name="Rechteck 45"/>
            <p:cNvSpPr/>
            <p:nvPr/>
          </p:nvSpPr>
          <p:spPr>
            <a:xfrm>
              <a:off x="214282" y="1214422"/>
              <a:ext cx="78581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echteck 46"/>
            <p:cNvSpPr/>
            <p:nvPr/>
          </p:nvSpPr>
          <p:spPr>
            <a:xfrm>
              <a:off x="0" y="1357298"/>
              <a:ext cx="285752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8" name="Gruppieren 47"/>
          <p:cNvGrpSpPr/>
          <p:nvPr/>
        </p:nvGrpSpPr>
        <p:grpSpPr>
          <a:xfrm rot="10800000">
            <a:off x="8143900" y="1071546"/>
            <a:ext cx="1000100" cy="357190"/>
            <a:chOff x="0" y="1214422"/>
            <a:chExt cx="1000100" cy="357190"/>
          </a:xfrm>
        </p:grpSpPr>
        <p:sp>
          <p:nvSpPr>
            <p:cNvPr id="49" name="Rechteck 48"/>
            <p:cNvSpPr/>
            <p:nvPr/>
          </p:nvSpPr>
          <p:spPr>
            <a:xfrm>
              <a:off x="214282" y="1214422"/>
              <a:ext cx="78581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hteck 49"/>
            <p:cNvSpPr/>
            <p:nvPr/>
          </p:nvSpPr>
          <p:spPr>
            <a:xfrm>
              <a:off x="0" y="1357298"/>
              <a:ext cx="285752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1" name="Gruppieren 50"/>
          <p:cNvGrpSpPr/>
          <p:nvPr/>
        </p:nvGrpSpPr>
        <p:grpSpPr>
          <a:xfrm rot="10800000">
            <a:off x="8143900" y="1928802"/>
            <a:ext cx="1000100" cy="357190"/>
            <a:chOff x="0" y="1214422"/>
            <a:chExt cx="1000100" cy="357190"/>
          </a:xfrm>
        </p:grpSpPr>
        <p:sp>
          <p:nvSpPr>
            <p:cNvPr id="52" name="Rechteck 51"/>
            <p:cNvSpPr/>
            <p:nvPr/>
          </p:nvSpPr>
          <p:spPr>
            <a:xfrm>
              <a:off x="214282" y="1214422"/>
              <a:ext cx="78581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echteck 52"/>
            <p:cNvSpPr/>
            <p:nvPr/>
          </p:nvSpPr>
          <p:spPr>
            <a:xfrm>
              <a:off x="0" y="1357298"/>
              <a:ext cx="285752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4" name="Gruppieren 53"/>
          <p:cNvGrpSpPr/>
          <p:nvPr/>
        </p:nvGrpSpPr>
        <p:grpSpPr>
          <a:xfrm rot="10800000">
            <a:off x="8143900" y="2357430"/>
            <a:ext cx="1000100" cy="357190"/>
            <a:chOff x="0" y="1214422"/>
            <a:chExt cx="1000100" cy="357190"/>
          </a:xfrm>
        </p:grpSpPr>
        <p:sp>
          <p:nvSpPr>
            <p:cNvPr id="55" name="Rechteck 54"/>
            <p:cNvSpPr/>
            <p:nvPr/>
          </p:nvSpPr>
          <p:spPr>
            <a:xfrm>
              <a:off x="214282" y="1214422"/>
              <a:ext cx="78581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echteck 55"/>
            <p:cNvSpPr/>
            <p:nvPr/>
          </p:nvSpPr>
          <p:spPr>
            <a:xfrm>
              <a:off x="0" y="1357298"/>
              <a:ext cx="285752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7" name="Rechteck 56"/>
          <p:cNvSpPr/>
          <p:nvPr/>
        </p:nvSpPr>
        <p:spPr>
          <a:xfrm>
            <a:off x="7429520" y="1142984"/>
            <a:ext cx="285752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feld 66"/>
          <p:cNvSpPr txBox="1"/>
          <p:nvPr/>
        </p:nvSpPr>
        <p:spPr>
          <a:xfrm>
            <a:off x="428596" y="242886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1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73" name="Freihandform 72"/>
          <p:cNvSpPr/>
          <p:nvPr/>
        </p:nvSpPr>
        <p:spPr>
          <a:xfrm>
            <a:off x="6072198" y="3929066"/>
            <a:ext cx="1285884" cy="1453454"/>
          </a:xfrm>
          <a:custGeom>
            <a:avLst/>
            <a:gdLst>
              <a:gd name="connsiteX0" fmla="*/ 1425 w 1172199"/>
              <a:gd name="connsiteY0" fmla="*/ 1239140 h 1239140"/>
              <a:gd name="connsiteX1" fmla="*/ 18516 w 1172199"/>
              <a:gd name="connsiteY1" fmla="*/ 897308 h 1239140"/>
              <a:gd name="connsiteX2" fmla="*/ 18516 w 1172199"/>
              <a:gd name="connsiteY2" fmla="*/ 555476 h 1239140"/>
              <a:gd name="connsiteX3" fmla="*/ 18516 w 1172199"/>
              <a:gd name="connsiteY3" fmla="*/ 264919 h 1239140"/>
              <a:gd name="connsiteX4" fmla="*/ 129612 w 1172199"/>
              <a:gd name="connsiteY4" fmla="*/ 102549 h 1239140"/>
              <a:gd name="connsiteX5" fmla="*/ 479989 w 1172199"/>
              <a:gd name="connsiteY5" fmla="*/ 17091 h 1239140"/>
              <a:gd name="connsiteX6" fmla="*/ 804729 w 1172199"/>
              <a:gd name="connsiteY6" fmla="*/ 8545 h 1239140"/>
              <a:gd name="connsiteX7" fmla="*/ 975645 w 1172199"/>
              <a:gd name="connsiteY7" fmla="*/ 0 h 1239140"/>
              <a:gd name="connsiteX8" fmla="*/ 1172199 w 1172199"/>
              <a:gd name="connsiteY8" fmla="*/ 8545 h 123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72199" h="1239140">
                <a:moveTo>
                  <a:pt x="1425" y="1239140"/>
                </a:moveTo>
                <a:cubicBezTo>
                  <a:pt x="8546" y="1125196"/>
                  <a:pt x="15668" y="1011252"/>
                  <a:pt x="18516" y="897308"/>
                </a:cubicBezTo>
                <a:cubicBezTo>
                  <a:pt x="21364" y="783364"/>
                  <a:pt x="18516" y="555476"/>
                  <a:pt x="18516" y="555476"/>
                </a:cubicBezTo>
                <a:cubicBezTo>
                  <a:pt x="18516" y="450078"/>
                  <a:pt x="0" y="340407"/>
                  <a:pt x="18516" y="264919"/>
                </a:cubicBezTo>
                <a:cubicBezTo>
                  <a:pt x="37032" y="189431"/>
                  <a:pt x="52700" y="143854"/>
                  <a:pt x="129612" y="102549"/>
                </a:cubicBezTo>
                <a:cubicBezTo>
                  <a:pt x="206524" y="61244"/>
                  <a:pt x="367469" y="32758"/>
                  <a:pt x="479989" y="17091"/>
                </a:cubicBezTo>
                <a:cubicBezTo>
                  <a:pt x="592509" y="1424"/>
                  <a:pt x="722120" y="11394"/>
                  <a:pt x="804729" y="8545"/>
                </a:cubicBezTo>
                <a:cubicBezTo>
                  <a:pt x="887338" y="5697"/>
                  <a:pt x="914400" y="0"/>
                  <a:pt x="975645" y="0"/>
                </a:cubicBezTo>
                <a:cubicBezTo>
                  <a:pt x="1036890" y="0"/>
                  <a:pt x="1172199" y="8545"/>
                  <a:pt x="1172199" y="8545"/>
                </a:cubicBezTo>
              </a:path>
            </a:pathLst>
          </a:custGeom>
          <a:ln w="1047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hteck 58"/>
          <p:cNvSpPr/>
          <p:nvPr/>
        </p:nvSpPr>
        <p:spPr>
          <a:xfrm rot="5400000">
            <a:off x="5715008" y="5429232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feld 67"/>
          <p:cNvSpPr txBox="1"/>
          <p:nvPr/>
        </p:nvSpPr>
        <p:spPr>
          <a:xfrm>
            <a:off x="8358214" y="185736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2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78" name="Freihandform 77"/>
          <p:cNvSpPr/>
          <p:nvPr/>
        </p:nvSpPr>
        <p:spPr>
          <a:xfrm>
            <a:off x="6572264" y="4357694"/>
            <a:ext cx="785818" cy="1310578"/>
          </a:xfrm>
          <a:custGeom>
            <a:avLst/>
            <a:gdLst>
              <a:gd name="connsiteX0" fmla="*/ 1425 w 1172199"/>
              <a:gd name="connsiteY0" fmla="*/ 1239140 h 1239140"/>
              <a:gd name="connsiteX1" fmla="*/ 18516 w 1172199"/>
              <a:gd name="connsiteY1" fmla="*/ 897308 h 1239140"/>
              <a:gd name="connsiteX2" fmla="*/ 18516 w 1172199"/>
              <a:gd name="connsiteY2" fmla="*/ 555476 h 1239140"/>
              <a:gd name="connsiteX3" fmla="*/ 18516 w 1172199"/>
              <a:gd name="connsiteY3" fmla="*/ 264919 h 1239140"/>
              <a:gd name="connsiteX4" fmla="*/ 129612 w 1172199"/>
              <a:gd name="connsiteY4" fmla="*/ 102549 h 1239140"/>
              <a:gd name="connsiteX5" fmla="*/ 479989 w 1172199"/>
              <a:gd name="connsiteY5" fmla="*/ 17091 h 1239140"/>
              <a:gd name="connsiteX6" fmla="*/ 804729 w 1172199"/>
              <a:gd name="connsiteY6" fmla="*/ 8545 h 1239140"/>
              <a:gd name="connsiteX7" fmla="*/ 975645 w 1172199"/>
              <a:gd name="connsiteY7" fmla="*/ 0 h 1239140"/>
              <a:gd name="connsiteX8" fmla="*/ 1172199 w 1172199"/>
              <a:gd name="connsiteY8" fmla="*/ 8545 h 123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72199" h="1239140">
                <a:moveTo>
                  <a:pt x="1425" y="1239140"/>
                </a:moveTo>
                <a:cubicBezTo>
                  <a:pt x="8546" y="1125196"/>
                  <a:pt x="15668" y="1011252"/>
                  <a:pt x="18516" y="897308"/>
                </a:cubicBezTo>
                <a:cubicBezTo>
                  <a:pt x="21364" y="783364"/>
                  <a:pt x="18516" y="555476"/>
                  <a:pt x="18516" y="555476"/>
                </a:cubicBezTo>
                <a:cubicBezTo>
                  <a:pt x="18516" y="450078"/>
                  <a:pt x="0" y="340407"/>
                  <a:pt x="18516" y="264919"/>
                </a:cubicBezTo>
                <a:cubicBezTo>
                  <a:pt x="37032" y="189431"/>
                  <a:pt x="52700" y="143854"/>
                  <a:pt x="129612" y="102549"/>
                </a:cubicBezTo>
                <a:cubicBezTo>
                  <a:pt x="206524" y="61244"/>
                  <a:pt x="367469" y="32758"/>
                  <a:pt x="479989" y="17091"/>
                </a:cubicBezTo>
                <a:cubicBezTo>
                  <a:pt x="592509" y="1424"/>
                  <a:pt x="722120" y="11394"/>
                  <a:pt x="804729" y="8545"/>
                </a:cubicBezTo>
                <a:cubicBezTo>
                  <a:pt x="887338" y="5697"/>
                  <a:pt x="914400" y="0"/>
                  <a:pt x="975645" y="0"/>
                </a:cubicBezTo>
                <a:cubicBezTo>
                  <a:pt x="1036890" y="0"/>
                  <a:pt x="1172199" y="8545"/>
                  <a:pt x="1172199" y="8545"/>
                </a:cubicBezTo>
              </a:path>
            </a:pathLst>
          </a:custGeom>
          <a:ln w="1047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hteck 73"/>
          <p:cNvSpPr/>
          <p:nvPr/>
        </p:nvSpPr>
        <p:spPr>
          <a:xfrm rot="5400000">
            <a:off x="6143636" y="5429264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feld 68"/>
          <p:cNvSpPr txBox="1"/>
          <p:nvPr/>
        </p:nvSpPr>
        <p:spPr>
          <a:xfrm>
            <a:off x="6357950" y="535782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3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79" name="Freihandform 78"/>
          <p:cNvSpPr/>
          <p:nvPr/>
        </p:nvSpPr>
        <p:spPr>
          <a:xfrm>
            <a:off x="6929454" y="4786322"/>
            <a:ext cx="500066" cy="1167702"/>
          </a:xfrm>
          <a:custGeom>
            <a:avLst/>
            <a:gdLst>
              <a:gd name="connsiteX0" fmla="*/ 1425 w 1172199"/>
              <a:gd name="connsiteY0" fmla="*/ 1239140 h 1239140"/>
              <a:gd name="connsiteX1" fmla="*/ 18516 w 1172199"/>
              <a:gd name="connsiteY1" fmla="*/ 897308 h 1239140"/>
              <a:gd name="connsiteX2" fmla="*/ 18516 w 1172199"/>
              <a:gd name="connsiteY2" fmla="*/ 555476 h 1239140"/>
              <a:gd name="connsiteX3" fmla="*/ 18516 w 1172199"/>
              <a:gd name="connsiteY3" fmla="*/ 264919 h 1239140"/>
              <a:gd name="connsiteX4" fmla="*/ 129612 w 1172199"/>
              <a:gd name="connsiteY4" fmla="*/ 102549 h 1239140"/>
              <a:gd name="connsiteX5" fmla="*/ 479989 w 1172199"/>
              <a:gd name="connsiteY5" fmla="*/ 17091 h 1239140"/>
              <a:gd name="connsiteX6" fmla="*/ 804729 w 1172199"/>
              <a:gd name="connsiteY6" fmla="*/ 8545 h 1239140"/>
              <a:gd name="connsiteX7" fmla="*/ 975645 w 1172199"/>
              <a:gd name="connsiteY7" fmla="*/ 0 h 1239140"/>
              <a:gd name="connsiteX8" fmla="*/ 1172199 w 1172199"/>
              <a:gd name="connsiteY8" fmla="*/ 8545 h 123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72199" h="1239140">
                <a:moveTo>
                  <a:pt x="1425" y="1239140"/>
                </a:moveTo>
                <a:cubicBezTo>
                  <a:pt x="8546" y="1125196"/>
                  <a:pt x="15668" y="1011252"/>
                  <a:pt x="18516" y="897308"/>
                </a:cubicBezTo>
                <a:cubicBezTo>
                  <a:pt x="21364" y="783364"/>
                  <a:pt x="18516" y="555476"/>
                  <a:pt x="18516" y="555476"/>
                </a:cubicBezTo>
                <a:cubicBezTo>
                  <a:pt x="18516" y="450078"/>
                  <a:pt x="0" y="340407"/>
                  <a:pt x="18516" y="264919"/>
                </a:cubicBezTo>
                <a:cubicBezTo>
                  <a:pt x="37032" y="189431"/>
                  <a:pt x="52700" y="143854"/>
                  <a:pt x="129612" y="102549"/>
                </a:cubicBezTo>
                <a:cubicBezTo>
                  <a:pt x="206524" y="61244"/>
                  <a:pt x="367469" y="32758"/>
                  <a:pt x="479989" y="17091"/>
                </a:cubicBezTo>
                <a:cubicBezTo>
                  <a:pt x="592509" y="1424"/>
                  <a:pt x="722120" y="11394"/>
                  <a:pt x="804729" y="8545"/>
                </a:cubicBezTo>
                <a:cubicBezTo>
                  <a:pt x="887338" y="5697"/>
                  <a:pt x="914400" y="0"/>
                  <a:pt x="975645" y="0"/>
                </a:cubicBezTo>
                <a:cubicBezTo>
                  <a:pt x="1036890" y="0"/>
                  <a:pt x="1172199" y="8545"/>
                  <a:pt x="1172199" y="8545"/>
                </a:cubicBezTo>
              </a:path>
            </a:pathLst>
          </a:custGeom>
          <a:ln w="1047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hteck 74"/>
          <p:cNvSpPr/>
          <p:nvPr/>
        </p:nvSpPr>
        <p:spPr>
          <a:xfrm rot="5400000">
            <a:off x="6572264" y="5429264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hteck 80"/>
          <p:cNvSpPr/>
          <p:nvPr/>
        </p:nvSpPr>
        <p:spPr>
          <a:xfrm rot="5400000">
            <a:off x="7393801" y="4179099"/>
            <a:ext cx="28575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83" name="Freihandform 82"/>
          <p:cNvSpPr/>
          <p:nvPr/>
        </p:nvSpPr>
        <p:spPr>
          <a:xfrm rot="5400000">
            <a:off x="6997850" y="4640407"/>
            <a:ext cx="2571770" cy="1149087"/>
          </a:xfrm>
          <a:custGeom>
            <a:avLst/>
            <a:gdLst>
              <a:gd name="connsiteX0" fmla="*/ 1425 w 1172199"/>
              <a:gd name="connsiteY0" fmla="*/ 1239140 h 1239140"/>
              <a:gd name="connsiteX1" fmla="*/ 18516 w 1172199"/>
              <a:gd name="connsiteY1" fmla="*/ 897308 h 1239140"/>
              <a:gd name="connsiteX2" fmla="*/ 18516 w 1172199"/>
              <a:gd name="connsiteY2" fmla="*/ 555476 h 1239140"/>
              <a:gd name="connsiteX3" fmla="*/ 18516 w 1172199"/>
              <a:gd name="connsiteY3" fmla="*/ 264919 h 1239140"/>
              <a:gd name="connsiteX4" fmla="*/ 129612 w 1172199"/>
              <a:gd name="connsiteY4" fmla="*/ 102549 h 1239140"/>
              <a:gd name="connsiteX5" fmla="*/ 479989 w 1172199"/>
              <a:gd name="connsiteY5" fmla="*/ 17091 h 1239140"/>
              <a:gd name="connsiteX6" fmla="*/ 804729 w 1172199"/>
              <a:gd name="connsiteY6" fmla="*/ 8545 h 1239140"/>
              <a:gd name="connsiteX7" fmla="*/ 975645 w 1172199"/>
              <a:gd name="connsiteY7" fmla="*/ 0 h 1239140"/>
              <a:gd name="connsiteX8" fmla="*/ 1172199 w 1172199"/>
              <a:gd name="connsiteY8" fmla="*/ 8545 h 123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72199" h="1239140">
                <a:moveTo>
                  <a:pt x="1425" y="1239140"/>
                </a:moveTo>
                <a:cubicBezTo>
                  <a:pt x="8546" y="1125196"/>
                  <a:pt x="15668" y="1011252"/>
                  <a:pt x="18516" y="897308"/>
                </a:cubicBezTo>
                <a:cubicBezTo>
                  <a:pt x="21364" y="783364"/>
                  <a:pt x="18516" y="555476"/>
                  <a:pt x="18516" y="555476"/>
                </a:cubicBezTo>
                <a:cubicBezTo>
                  <a:pt x="18516" y="450078"/>
                  <a:pt x="0" y="340407"/>
                  <a:pt x="18516" y="264919"/>
                </a:cubicBezTo>
                <a:cubicBezTo>
                  <a:pt x="37032" y="189431"/>
                  <a:pt x="52700" y="143854"/>
                  <a:pt x="129612" y="102549"/>
                </a:cubicBezTo>
                <a:cubicBezTo>
                  <a:pt x="206524" y="61244"/>
                  <a:pt x="367469" y="32758"/>
                  <a:pt x="479989" y="17091"/>
                </a:cubicBezTo>
                <a:cubicBezTo>
                  <a:pt x="592509" y="1424"/>
                  <a:pt x="722120" y="11394"/>
                  <a:pt x="804729" y="8545"/>
                </a:cubicBezTo>
                <a:cubicBezTo>
                  <a:pt x="887338" y="5697"/>
                  <a:pt x="914400" y="0"/>
                  <a:pt x="975645" y="0"/>
                </a:cubicBezTo>
                <a:cubicBezTo>
                  <a:pt x="1036890" y="0"/>
                  <a:pt x="1172199" y="8545"/>
                  <a:pt x="1172199" y="8545"/>
                </a:cubicBezTo>
              </a:path>
            </a:pathLst>
          </a:custGeom>
          <a:noFill/>
          <a:ln w="1047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hteck 81"/>
          <p:cNvSpPr/>
          <p:nvPr/>
        </p:nvSpPr>
        <p:spPr>
          <a:xfrm rot="5400000">
            <a:off x="7393801" y="4607727"/>
            <a:ext cx="28575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Freihandform 83"/>
          <p:cNvSpPr/>
          <p:nvPr/>
        </p:nvSpPr>
        <p:spPr>
          <a:xfrm rot="5400000">
            <a:off x="7143756" y="4929187"/>
            <a:ext cx="2143163" cy="1000132"/>
          </a:xfrm>
          <a:custGeom>
            <a:avLst/>
            <a:gdLst>
              <a:gd name="connsiteX0" fmla="*/ 1425 w 1172199"/>
              <a:gd name="connsiteY0" fmla="*/ 1239140 h 1239140"/>
              <a:gd name="connsiteX1" fmla="*/ 18516 w 1172199"/>
              <a:gd name="connsiteY1" fmla="*/ 897308 h 1239140"/>
              <a:gd name="connsiteX2" fmla="*/ 18516 w 1172199"/>
              <a:gd name="connsiteY2" fmla="*/ 555476 h 1239140"/>
              <a:gd name="connsiteX3" fmla="*/ 18516 w 1172199"/>
              <a:gd name="connsiteY3" fmla="*/ 264919 h 1239140"/>
              <a:gd name="connsiteX4" fmla="*/ 129612 w 1172199"/>
              <a:gd name="connsiteY4" fmla="*/ 102549 h 1239140"/>
              <a:gd name="connsiteX5" fmla="*/ 479989 w 1172199"/>
              <a:gd name="connsiteY5" fmla="*/ 17091 h 1239140"/>
              <a:gd name="connsiteX6" fmla="*/ 804729 w 1172199"/>
              <a:gd name="connsiteY6" fmla="*/ 8545 h 1239140"/>
              <a:gd name="connsiteX7" fmla="*/ 975645 w 1172199"/>
              <a:gd name="connsiteY7" fmla="*/ 0 h 1239140"/>
              <a:gd name="connsiteX8" fmla="*/ 1172199 w 1172199"/>
              <a:gd name="connsiteY8" fmla="*/ 8545 h 123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72199" h="1239140">
                <a:moveTo>
                  <a:pt x="1425" y="1239140"/>
                </a:moveTo>
                <a:cubicBezTo>
                  <a:pt x="8546" y="1125196"/>
                  <a:pt x="15668" y="1011252"/>
                  <a:pt x="18516" y="897308"/>
                </a:cubicBezTo>
                <a:cubicBezTo>
                  <a:pt x="21364" y="783364"/>
                  <a:pt x="18516" y="555476"/>
                  <a:pt x="18516" y="555476"/>
                </a:cubicBezTo>
                <a:cubicBezTo>
                  <a:pt x="18516" y="450078"/>
                  <a:pt x="0" y="340407"/>
                  <a:pt x="18516" y="264919"/>
                </a:cubicBezTo>
                <a:cubicBezTo>
                  <a:pt x="37032" y="189431"/>
                  <a:pt x="52700" y="143854"/>
                  <a:pt x="129612" y="102549"/>
                </a:cubicBezTo>
                <a:cubicBezTo>
                  <a:pt x="206524" y="61244"/>
                  <a:pt x="367469" y="32758"/>
                  <a:pt x="479989" y="17091"/>
                </a:cubicBezTo>
                <a:cubicBezTo>
                  <a:pt x="592509" y="1424"/>
                  <a:pt x="722120" y="11394"/>
                  <a:pt x="804729" y="8545"/>
                </a:cubicBezTo>
                <a:cubicBezTo>
                  <a:pt x="887338" y="5697"/>
                  <a:pt x="914400" y="0"/>
                  <a:pt x="975645" y="0"/>
                </a:cubicBezTo>
                <a:cubicBezTo>
                  <a:pt x="1036890" y="0"/>
                  <a:pt x="1172199" y="8545"/>
                  <a:pt x="1172199" y="8545"/>
                </a:cubicBezTo>
              </a:path>
            </a:pathLst>
          </a:custGeom>
          <a:noFill/>
          <a:ln w="1047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feld 88"/>
          <p:cNvSpPr txBox="1"/>
          <p:nvPr/>
        </p:nvSpPr>
        <p:spPr>
          <a:xfrm>
            <a:off x="7358082" y="414338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</a:rPr>
              <a:t>3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85" name="Freihandform 84"/>
          <p:cNvSpPr/>
          <p:nvPr/>
        </p:nvSpPr>
        <p:spPr>
          <a:xfrm rot="5400000">
            <a:off x="7286645" y="5214952"/>
            <a:ext cx="1714509" cy="857256"/>
          </a:xfrm>
          <a:custGeom>
            <a:avLst/>
            <a:gdLst>
              <a:gd name="connsiteX0" fmla="*/ 1425 w 1172199"/>
              <a:gd name="connsiteY0" fmla="*/ 1239140 h 1239140"/>
              <a:gd name="connsiteX1" fmla="*/ 18516 w 1172199"/>
              <a:gd name="connsiteY1" fmla="*/ 897308 h 1239140"/>
              <a:gd name="connsiteX2" fmla="*/ 18516 w 1172199"/>
              <a:gd name="connsiteY2" fmla="*/ 555476 h 1239140"/>
              <a:gd name="connsiteX3" fmla="*/ 18516 w 1172199"/>
              <a:gd name="connsiteY3" fmla="*/ 264919 h 1239140"/>
              <a:gd name="connsiteX4" fmla="*/ 129612 w 1172199"/>
              <a:gd name="connsiteY4" fmla="*/ 102549 h 1239140"/>
              <a:gd name="connsiteX5" fmla="*/ 479989 w 1172199"/>
              <a:gd name="connsiteY5" fmla="*/ 17091 h 1239140"/>
              <a:gd name="connsiteX6" fmla="*/ 804729 w 1172199"/>
              <a:gd name="connsiteY6" fmla="*/ 8545 h 1239140"/>
              <a:gd name="connsiteX7" fmla="*/ 975645 w 1172199"/>
              <a:gd name="connsiteY7" fmla="*/ 0 h 1239140"/>
              <a:gd name="connsiteX8" fmla="*/ 1172199 w 1172199"/>
              <a:gd name="connsiteY8" fmla="*/ 8545 h 123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72199" h="1239140">
                <a:moveTo>
                  <a:pt x="1425" y="1239140"/>
                </a:moveTo>
                <a:cubicBezTo>
                  <a:pt x="8546" y="1125196"/>
                  <a:pt x="15668" y="1011252"/>
                  <a:pt x="18516" y="897308"/>
                </a:cubicBezTo>
                <a:cubicBezTo>
                  <a:pt x="21364" y="783364"/>
                  <a:pt x="18516" y="555476"/>
                  <a:pt x="18516" y="555476"/>
                </a:cubicBezTo>
                <a:cubicBezTo>
                  <a:pt x="18516" y="450078"/>
                  <a:pt x="0" y="340407"/>
                  <a:pt x="18516" y="264919"/>
                </a:cubicBezTo>
                <a:cubicBezTo>
                  <a:pt x="37032" y="189431"/>
                  <a:pt x="52700" y="143854"/>
                  <a:pt x="129612" y="102549"/>
                </a:cubicBezTo>
                <a:cubicBezTo>
                  <a:pt x="206524" y="61244"/>
                  <a:pt x="367469" y="32758"/>
                  <a:pt x="479989" y="17091"/>
                </a:cubicBezTo>
                <a:cubicBezTo>
                  <a:pt x="592509" y="1424"/>
                  <a:pt x="722120" y="11394"/>
                  <a:pt x="804729" y="8545"/>
                </a:cubicBezTo>
                <a:cubicBezTo>
                  <a:pt x="887338" y="5697"/>
                  <a:pt x="914400" y="0"/>
                  <a:pt x="975645" y="0"/>
                </a:cubicBezTo>
                <a:cubicBezTo>
                  <a:pt x="1036890" y="0"/>
                  <a:pt x="1172199" y="8545"/>
                  <a:pt x="1172199" y="8545"/>
                </a:cubicBezTo>
              </a:path>
            </a:pathLst>
          </a:custGeom>
          <a:noFill/>
          <a:ln w="1047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Inhaltsplatzhalter 2"/>
          <p:cNvSpPr txBox="1">
            <a:spLocks/>
          </p:cNvSpPr>
          <p:nvPr/>
        </p:nvSpPr>
        <p:spPr>
          <a:xfrm>
            <a:off x="7715272" y="3000372"/>
            <a:ext cx="1214446" cy="785818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 fontScale="3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RTM</a:t>
            </a:r>
          </a:p>
        </p:txBody>
      </p:sp>
      <p:sp>
        <p:nvSpPr>
          <p:cNvPr id="91" name="Inhaltsplatzhalter 2"/>
          <p:cNvSpPr txBox="1">
            <a:spLocks/>
          </p:cNvSpPr>
          <p:nvPr/>
        </p:nvSpPr>
        <p:spPr>
          <a:xfrm>
            <a:off x="214282" y="1071546"/>
            <a:ext cx="1000132" cy="571504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 fontScale="2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88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front</a:t>
            </a:r>
            <a:endParaRPr kumimoji="0" lang="en-GB" sz="8800" b="1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2" name="Inhaltsplatzhalter 2"/>
          <p:cNvSpPr txBox="1">
            <a:spLocks/>
          </p:cNvSpPr>
          <p:nvPr/>
        </p:nvSpPr>
        <p:spPr>
          <a:xfrm>
            <a:off x="6500826" y="2500306"/>
            <a:ext cx="1000132" cy="571504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 fontScale="2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8800" b="1" noProof="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back</a:t>
            </a:r>
            <a:endParaRPr kumimoji="0" lang="en-GB" sz="8800" b="1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3" name="Textfeld 92"/>
          <p:cNvSpPr txBox="1"/>
          <p:nvPr/>
        </p:nvSpPr>
        <p:spPr>
          <a:xfrm>
            <a:off x="136800" y="3357562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SNAP12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Gold floor plan</a:t>
            </a:r>
            <a:endParaRPr lang="en-GB" dirty="0"/>
          </a:p>
        </p:txBody>
      </p:sp>
      <p:pic>
        <p:nvPicPr>
          <p:cNvPr id="20" name="Grafik 19" descr="GOLD_Place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500042"/>
            <a:ext cx="5786445" cy="5889709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0" y="1214422"/>
            <a:ext cx="3714744" cy="5429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ATCA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daughter module</a:t>
            </a:r>
            <a:b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w. 4*FMC connector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8 processors</a:t>
            </a:r>
            <a:b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SFP / SNAP12 out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Merger / control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SystemACE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config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2357422" y="2428868"/>
            <a:ext cx="2071702" cy="57150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Inhaltsplatzhalter 2"/>
          <p:cNvSpPr txBox="1">
            <a:spLocks/>
          </p:cNvSpPr>
          <p:nvPr/>
        </p:nvSpPr>
        <p:spPr>
          <a:xfrm>
            <a:off x="8572496" y="57150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Inhaltsplatzhalter 2"/>
          <p:cNvSpPr txBox="1">
            <a:spLocks/>
          </p:cNvSpPr>
          <p:nvPr/>
        </p:nvSpPr>
        <p:spPr>
          <a:xfrm>
            <a:off x="8572496" y="450057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8572496" y="78579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8" name="Gerade Verbindung mit Pfeil 27"/>
          <p:cNvCxnSpPr/>
          <p:nvPr/>
        </p:nvCxnSpPr>
        <p:spPr>
          <a:xfrm flipV="1">
            <a:off x="3071802" y="5715016"/>
            <a:ext cx="571504" cy="285752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nhaltsplatzhalter 2"/>
          <p:cNvSpPr txBox="1">
            <a:spLocks/>
          </p:cNvSpPr>
          <p:nvPr/>
        </p:nvSpPr>
        <p:spPr>
          <a:xfrm>
            <a:off x="8286744" y="1714488"/>
            <a:ext cx="85725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4857752" y="642918"/>
            <a:ext cx="2214578" cy="464347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ihandform 21"/>
          <p:cNvSpPr/>
          <p:nvPr/>
        </p:nvSpPr>
        <p:spPr>
          <a:xfrm>
            <a:off x="6286512" y="1142984"/>
            <a:ext cx="2071702" cy="1143008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7302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Gerade Verbindung mit Pfeil 35"/>
          <p:cNvCxnSpPr/>
          <p:nvPr/>
        </p:nvCxnSpPr>
        <p:spPr>
          <a:xfrm flipV="1">
            <a:off x="2857488" y="3214686"/>
            <a:ext cx="428628" cy="357190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V="1">
            <a:off x="3071802" y="785794"/>
            <a:ext cx="2500330" cy="1357322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2786050" y="3000372"/>
            <a:ext cx="3071834" cy="1571636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Gold floor plan</a:t>
            </a:r>
            <a:endParaRPr lang="en-GB" dirty="0"/>
          </a:p>
        </p:txBody>
      </p:sp>
      <p:pic>
        <p:nvPicPr>
          <p:cNvPr id="20" name="Grafik 19" descr="GOLD_Place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500042"/>
            <a:ext cx="5786445" cy="5889709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0" y="1214422"/>
            <a:ext cx="3714744" cy="5429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ATCA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daughter module</a:t>
            </a:r>
            <a:b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w. 4*FMC connector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8 processors</a:t>
            </a:r>
            <a:b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SFP / SNAP12 out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Merger / control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Local routing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SystemACE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config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2357422" y="2428868"/>
            <a:ext cx="2071702" cy="57150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Inhaltsplatzhalter 2"/>
          <p:cNvSpPr txBox="1">
            <a:spLocks/>
          </p:cNvSpPr>
          <p:nvPr/>
        </p:nvSpPr>
        <p:spPr>
          <a:xfrm>
            <a:off x="8572496" y="57150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Inhaltsplatzhalter 2"/>
          <p:cNvSpPr txBox="1">
            <a:spLocks/>
          </p:cNvSpPr>
          <p:nvPr/>
        </p:nvSpPr>
        <p:spPr>
          <a:xfrm>
            <a:off x="8572496" y="450057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8572496" y="78579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4" name="Gerade Verbindung mit Pfeil 23"/>
          <p:cNvCxnSpPr/>
          <p:nvPr/>
        </p:nvCxnSpPr>
        <p:spPr>
          <a:xfrm flipV="1">
            <a:off x="2428860" y="4143380"/>
            <a:ext cx="2357454" cy="1214446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 flipV="1">
            <a:off x="3071802" y="5715016"/>
            <a:ext cx="571504" cy="285752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nhaltsplatzhalter 2"/>
          <p:cNvSpPr txBox="1">
            <a:spLocks/>
          </p:cNvSpPr>
          <p:nvPr/>
        </p:nvSpPr>
        <p:spPr>
          <a:xfrm>
            <a:off x="8286744" y="1714488"/>
            <a:ext cx="85725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4857752" y="642918"/>
            <a:ext cx="2214578" cy="464347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ihandform 21"/>
          <p:cNvSpPr/>
          <p:nvPr/>
        </p:nvSpPr>
        <p:spPr>
          <a:xfrm>
            <a:off x="6286512" y="1142984"/>
            <a:ext cx="2071702" cy="1143008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7302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Gerade Verbindung mit Pfeil 35"/>
          <p:cNvCxnSpPr/>
          <p:nvPr/>
        </p:nvCxnSpPr>
        <p:spPr>
          <a:xfrm flipV="1">
            <a:off x="2857488" y="3214686"/>
            <a:ext cx="428628" cy="357190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ieren 43"/>
          <p:cNvGrpSpPr/>
          <p:nvPr/>
        </p:nvGrpSpPr>
        <p:grpSpPr>
          <a:xfrm>
            <a:off x="5000628" y="1000108"/>
            <a:ext cx="1928826" cy="1500198"/>
            <a:chOff x="5000628" y="1000108"/>
            <a:chExt cx="1928826" cy="1500198"/>
          </a:xfrm>
        </p:grpSpPr>
        <p:sp>
          <p:nvSpPr>
            <p:cNvPr id="34" name="Rechteck 33"/>
            <p:cNvSpPr/>
            <p:nvPr/>
          </p:nvSpPr>
          <p:spPr>
            <a:xfrm>
              <a:off x="5000628" y="1000108"/>
              <a:ext cx="1928826" cy="1500198"/>
            </a:xfrm>
            <a:prstGeom prst="rect">
              <a:avLst/>
            </a:prstGeom>
            <a:noFill/>
            <a:ln w="174625">
              <a:solidFill>
                <a:schemeClr val="tx2">
                  <a:lumMod val="60000"/>
                  <a:lumOff val="40000"/>
                  <a:alpha val="5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7" name="Gerade Verbindung 36"/>
            <p:cNvCxnSpPr/>
            <p:nvPr/>
          </p:nvCxnSpPr>
          <p:spPr>
            <a:xfrm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>
            <a:xfrm flipV="1"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Gerade Verbindung mit Pfeil 20"/>
          <p:cNvCxnSpPr/>
          <p:nvPr/>
        </p:nvCxnSpPr>
        <p:spPr>
          <a:xfrm flipV="1">
            <a:off x="3071802" y="785794"/>
            <a:ext cx="2500330" cy="1357322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ieren 44"/>
          <p:cNvGrpSpPr/>
          <p:nvPr/>
        </p:nvGrpSpPr>
        <p:grpSpPr>
          <a:xfrm>
            <a:off x="4929190" y="3429000"/>
            <a:ext cx="1928826" cy="1500198"/>
            <a:chOff x="5000628" y="1000108"/>
            <a:chExt cx="1928826" cy="1500198"/>
          </a:xfrm>
        </p:grpSpPr>
        <p:sp>
          <p:nvSpPr>
            <p:cNvPr id="46" name="Rechteck 45"/>
            <p:cNvSpPr/>
            <p:nvPr/>
          </p:nvSpPr>
          <p:spPr>
            <a:xfrm>
              <a:off x="5000628" y="1000108"/>
              <a:ext cx="1928826" cy="1500198"/>
            </a:xfrm>
            <a:prstGeom prst="rect">
              <a:avLst/>
            </a:prstGeom>
            <a:noFill/>
            <a:ln w="174625">
              <a:solidFill>
                <a:schemeClr val="tx2">
                  <a:lumMod val="60000"/>
                  <a:lumOff val="40000"/>
                  <a:alpha val="5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7" name="Gerade Verbindung 46"/>
            <p:cNvCxnSpPr/>
            <p:nvPr/>
          </p:nvCxnSpPr>
          <p:spPr>
            <a:xfrm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 Verbindung 47"/>
            <p:cNvCxnSpPr/>
            <p:nvPr/>
          </p:nvCxnSpPr>
          <p:spPr>
            <a:xfrm flipV="1"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Gerade Verbindung mit Pfeil 11"/>
          <p:cNvCxnSpPr/>
          <p:nvPr/>
        </p:nvCxnSpPr>
        <p:spPr>
          <a:xfrm flipV="1">
            <a:off x="2786050" y="3000372"/>
            <a:ext cx="3071834" cy="1571636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Gold floor plan</a:t>
            </a:r>
            <a:endParaRPr lang="en-GB" dirty="0"/>
          </a:p>
        </p:txBody>
      </p:sp>
      <p:pic>
        <p:nvPicPr>
          <p:cNvPr id="20" name="Grafik 19" descr="GOLD_Place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500042"/>
            <a:ext cx="5786445" cy="5889709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0" y="1214422"/>
            <a:ext cx="3714744" cy="5429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ATCA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daughter module</a:t>
            </a:r>
            <a:b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w. 4*FMC connector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8 processors</a:t>
            </a:r>
            <a:b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SFP / SNAP12 out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Merger / control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Local routing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SystemACE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config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2357422" y="2428868"/>
            <a:ext cx="2071702" cy="57150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Inhaltsplatzhalter 2"/>
          <p:cNvSpPr txBox="1">
            <a:spLocks/>
          </p:cNvSpPr>
          <p:nvPr/>
        </p:nvSpPr>
        <p:spPr>
          <a:xfrm>
            <a:off x="8572496" y="57150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Inhaltsplatzhalter 2"/>
          <p:cNvSpPr txBox="1">
            <a:spLocks/>
          </p:cNvSpPr>
          <p:nvPr/>
        </p:nvSpPr>
        <p:spPr>
          <a:xfrm>
            <a:off x="8572496" y="450057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8572496" y="78579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4" name="Gerade Verbindung mit Pfeil 23"/>
          <p:cNvCxnSpPr/>
          <p:nvPr/>
        </p:nvCxnSpPr>
        <p:spPr>
          <a:xfrm flipV="1">
            <a:off x="2428860" y="4214818"/>
            <a:ext cx="2143140" cy="1143008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 flipV="1">
            <a:off x="3071802" y="5715016"/>
            <a:ext cx="571504" cy="285752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nhaltsplatzhalter 2"/>
          <p:cNvSpPr txBox="1">
            <a:spLocks/>
          </p:cNvSpPr>
          <p:nvPr/>
        </p:nvSpPr>
        <p:spPr>
          <a:xfrm>
            <a:off x="8286744" y="1714488"/>
            <a:ext cx="85725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4857752" y="642918"/>
            <a:ext cx="2214578" cy="464347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ihandform 21"/>
          <p:cNvSpPr/>
          <p:nvPr/>
        </p:nvSpPr>
        <p:spPr>
          <a:xfrm>
            <a:off x="6286512" y="1142984"/>
            <a:ext cx="2071702" cy="1143008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7302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Gerade Verbindung mit Pfeil 35"/>
          <p:cNvCxnSpPr/>
          <p:nvPr/>
        </p:nvCxnSpPr>
        <p:spPr>
          <a:xfrm flipV="1">
            <a:off x="2857488" y="3214686"/>
            <a:ext cx="428628" cy="357190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5143504" y="1000108"/>
            <a:ext cx="1714512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V="1">
            <a:off x="3071802" y="1571612"/>
            <a:ext cx="2714644" cy="57150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2786050" y="3000372"/>
            <a:ext cx="3071834" cy="1571636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4714876" y="1571612"/>
            <a:ext cx="0" cy="2786082"/>
            <a:chOff x="4714876" y="1571612"/>
            <a:chExt cx="0" cy="2786082"/>
          </a:xfrm>
        </p:grpSpPr>
        <p:cxnSp>
          <p:nvCxnSpPr>
            <p:cNvPr id="37" name="Gerade Verbindung 36"/>
            <p:cNvCxnSpPr/>
            <p:nvPr/>
          </p:nvCxnSpPr>
          <p:spPr>
            <a:xfrm rot="5400000">
              <a:off x="4536281" y="1750207"/>
              <a:ext cx="357190" cy="0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>
            <a:xfrm rot="5400000">
              <a:off x="4500562" y="4143380"/>
              <a:ext cx="428628" cy="0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40"/>
            <p:cNvCxnSpPr/>
            <p:nvPr/>
          </p:nvCxnSpPr>
          <p:spPr>
            <a:xfrm rot="5400000">
              <a:off x="4321967" y="2964653"/>
              <a:ext cx="785818" cy="0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uppieren 56"/>
          <p:cNvGrpSpPr/>
          <p:nvPr/>
        </p:nvGrpSpPr>
        <p:grpSpPr>
          <a:xfrm>
            <a:off x="7286644" y="1571612"/>
            <a:ext cx="0" cy="2786082"/>
            <a:chOff x="4714876" y="1571612"/>
            <a:chExt cx="0" cy="2786082"/>
          </a:xfrm>
        </p:grpSpPr>
        <p:cxnSp>
          <p:nvCxnSpPr>
            <p:cNvPr id="58" name="Gerade Verbindung 57"/>
            <p:cNvCxnSpPr/>
            <p:nvPr/>
          </p:nvCxnSpPr>
          <p:spPr>
            <a:xfrm rot="5400000">
              <a:off x="4536281" y="1750207"/>
              <a:ext cx="357190" cy="0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/>
          </p:nvCxnSpPr>
          <p:spPr>
            <a:xfrm rot="5400000">
              <a:off x="4500562" y="4143380"/>
              <a:ext cx="428628" cy="0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/>
            <p:nvPr/>
          </p:nvCxnSpPr>
          <p:spPr>
            <a:xfrm rot="5400000">
              <a:off x="4321967" y="2964653"/>
              <a:ext cx="785818" cy="0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" name="Gerade Verbindung 60"/>
          <p:cNvCxnSpPr/>
          <p:nvPr/>
        </p:nvCxnSpPr>
        <p:spPr>
          <a:xfrm>
            <a:off x="5143504" y="4929198"/>
            <a:ext cx="1714512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6000792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Data concentrator scheme : many in, few out</a:t>
            </a:r>
          </a:p>
          <a:p>
            <a:r>
              <a:rPr lang="en-GB" dirty="0" smtClean="0"/>
              <a:t>ATCA form factor (8U x 280 mm)</a:t>
            </a:r>
          </a:p>
          <a:p>
            <a:pPr lvl="1"/>
            <a:r>
              <a:rPr lang="en-GB" dirty="0" smtClean="0"/>
              <a:t>Standard Zone1 connectivity (2*-48V supply scheme)</a:t>
            </a:r>
          </a:p>
          <a:p>
            <a:pPr lvl="1"/>
            <a:r>
              <a:rPr lang="en-GB" dirty="0" smtClean="0"/>
              <a:t>Currently no plans for use of Zone2 electrical connectivity</a:t>
            </a:r>
          </a:p>
          <a:p>
            <a:pPr lvl="1"/>
            <a:r>
              <a:rPr lang="en-GB" dirty="0" smtClean="0"/>
              <a:t>Zone3 (RTMs) 6.5Gb/s optical links</a:t>
            </a:r>
          </a:p>
          <a:p>
            <a:r>
              <a:rPr lang="en-GB" dirty="0" smtClean="0"/>
              <a:t>8 processors, 1 merger XC6VLX240T/550T-FFG1759 (24/36 * GTX link)</a:t>
            </a:r>
          </a:p>
          <a:p>
            <a:r>
              <a:rPr lang="en-GB" dirty="0" smtClean="0"/>
              <a:t>Optical inputs from backplane via bare fibre ribbons, 144 fibres</a:t>
            </a:r>
          </a:p>
          <a:p>
            <a:r>
              <a:rPr lang="en-GB" dirty="0" smtClean="0"/>
              <a:t>12 * SNAP12 optical receivers (baseline: standard pin-out, not </a:t>
            </a:r>
            <a:r>
              <a:rPr lang="en-GB" dirty="0" err="1" smtClean="0"/>
              <a:t>Avago</a:t>
            </a:r>
            <a:r>
              <a:rPr lang="en-GB" dirty="0" smtClean="0"/>
              <a:t>)</a:t>
            </a:r>
          </a:p>
          <a:p>
            <a:r>
              <a:rPr lang="en-GB" dirty="0" smtClean="0"/>
              <a:t>Electrical link fan-out (*2) with CML buffers (SY58011 or similar)</a:t>
            </a:r>
          </a:p>
          <a:p>
            <a:r>
              <a:rPr lang="en-GB" dirty="0" smtClean="0"/>
              <a:t>‘Realistic’ </a:t>
            </a:r>
            <a:r>
              <a:rPr lang="en-GB" dirty="0" err="1" smtClean="0"/>
              <a:t>fanout</a:t>
            </a:r>
            <a:r>
              <a:rPr lang="en-GB" dirty="0" smtClean="0"/>
              <a:t> scheme would require knowledge of </a:t>
            </a:r>
            <a:r>
              <a:rPr lang="en-GB" dirty="0" smtClean="0"/>
              <a:t>algorithms</a:t>
            </a:r>
            <a:br>
              <a:rPr lang="en-GB" dirty="0" smtClean="0"/>
            </a:b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err="1" smtClean="0">
                <a:sym typeface="Wingdings" pitchFamily="2" charset="2"/>
              </a:rPr>
              <a:t>xGb</a:t>
            </a:r>
            <a:r>
              <a:rPr lang="en-GB" dirty="0" smtClean="0">
                <a:sym typeface="Wingdings" pitchFamily="2" charset="2"/>
              </a:rPr>
              <a:t>/s </a:t>
            </a:r>
            <a:r>
              <a:rPr lang="en-GB" dirty="0" smtClean="0">
                <a:sym typeface="Wingdings" pitchFamily="2" charset="2"/>
              </a:rPr>
              <a:t>routing on </a:t>
            </a:r>
            <a:r>
              <a:rPr lang="en-GB" dirty="0" smtClean="0">
                <a:sym typeface="Wingdings" pitchFamily="2" charset="2"/>
              </a:rPr>
              <a:t>daughter module carrying</a:t>
            </a:r>
            <a:r>
              <a:rPr lang="en-GB" dirty="0" smtClean="0"/>
              <a:t> </a:t>
            </a:r>
            <a:r>
              <a:rPr lang="en-GB" dirty="0" smtClean="0"/>
              <a:t>SNAP12 +  </a:t>
            </a:r>
            <a:r>
              <a:rPr lang="en-GB" dirty="0" err="1" smtClean="0"/>
              <a:t>fanout</a:t>
            </a:r>
            <a:r>
              <a:rPr lang="en-GB" dirty="0" smtClean="0"/>
              <a:t> </a:t>
            </a:r>
            <a:r>
              <a:rPr lang="en-GB" dirty="0" smtClean="0"/>
              <a:t>chips</a:t>
            </a:r>
            <a:endParaRPr lang="en-GB" dirty="0" smtClean="0"/>
          </a:p>
          <a:p>
            <a:pPr lvl="1"/>
            <a:r>
              <a:rPr lang="en-GB" dirty="0" smtClean="0"/>
              <a:t>Allow for full size or half size modules </a:t>
            </a:r>
          </a:p>
          <a:p>
            <a:pPr lvl="1"/>
            <a:r>
              <a:rPr lang="en-GB" dirty="0" smtClean="0"/>
              <a:t>Set </a:t>
            </a:r>
            <a:r>
              <a:rPr lang="en-GB" dirty="0" smtClean="0"/>
              <a:t>of daughters  for both SNAP12 and </a:t>
            </a:r>
            <a:r>
              <a:rPr lang="en-GB" dirty="0" err="1" smtClean="0"/>
              <a:t>Avago</a:t>
            </a:r>
            <a:r>
              <a:rPr lang="en-GB" dirty="0" smtClean="0"/>
              <a:t> transceivers</a:t>
            </a:r>
          </a:p>
          <a:p>
            <a:r>
              <a:rPr lang="en-GB" dirty="0" smtClean="0"/>
              <a:t>4 </a:t>
            </a:r>
            <a:r>
              <a:rPr lang="en-GB" dirty="0" smtClean="0"/>
              <a:t>GTX outputs per processor into merger FPGA</a:t>
            </a:r>
          </a:p>
          <a:p>
            <a:r>
              <a:rPr lang="en-GB" dirty="0" smtClean="0"/>
              <a:t>1*SNAP12 out from control/merger FPGA </a:t>
            </a:r>
          </a:p>
          <a:p>
            <a:r>
              <a:rPr lang="en-GB" dirty="0" smtClean="0"/>
              <a:t>Few SFP </a:t>
            </a:r>
            <a:r>
              <a:rPr lang="en-GB" dirty="0" err="1" smtClean="0"/>
              <a:t>opto</a:t>
            </a:r>
            <a:r>
              <a:rPr lang="en-GB" dirty="0" smtClean="0"/>
              <a:t> links for control purposes (incl. serialised VME)</a:t>
            </a:r>
          </a:p>
          <a:p>
            <a:r>
              <a:rPr lang="en-GB" dirty="0" smtClean="0"/>
              <a:t>Clock recovery, jitter cleaner and clock </a:t>
            </a:r>
            <a:r>
              <a:rPr lang="en-GB" dirty="0" err="1" smtClean="0"/>
              <a:t>fanout</a:t>
            </a:r>
            <a:r>
              <a:rPr lang="en-GB" dirty="0" smtClean="0"/>
              <a:t> as on BLT</a:t>
            </a:r>
          </a:p>
          <a:p>
            <a:r>
              <a:rPr lang="en-GB" dirty="0" smtClean="0"/>
              <a:t>Parallel connectivity (up to 1Gb/s) via differential lanes only</a:t>
            </a:r>
          </a:p>
          <a:p>
            <a:pPr lvl="1"/>
            <a:r>
              <a:rPr lang="en-GB" dirty="0" smtClean="0"/>
              <a:t>Run ~50 lanes from each processor into merger</a:t>
            </a:r>
          </a:p>
          <a:p>
            <a:pPr lvl="1"/>
            <a:r>
              <a:rPr lang="en-GB" dirty="0" smtClean="0"/>
              <a:t>Use remaining ~350 links on each processor to interlink neighbours </a:t>
            </a:r>
          </a:p>
          <a:p>
            <a:r>
              <a:rPr lang="en-GB" dirty="0" smtClean="0"/>
              <a:t>Configuration via </a:t>
            </a:r>
            <a:r>
              <a:rPr lang="en-GB" dirty="0" err="1" smtClean="0"/>
              <a:t>SystemACE</a:t>
            </a:r>
            <a:r>
              <a:rPr lang="en-GB" dirty="0" smtClean="0"/>
              <a:t> (</a:t>
            </a:r>
            <a:r>
              <a:rPr lang="en-GB" dirty="0" err="1" smtClean="0"/>
              <a:t>CompactFlash</a:t>
            </a:r>
            <a:r>
              <a:rPr lang="en-GB" dirty="0" smtClean="0"/>
              <a:t>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Test </a:t>
            </a:r>
            <a:r>
              <a:rPr lang="en-GB" dirty="0" smtClean="0"/>
              <a:t>daughter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0" y="1214422"/>
            <a:ext cx="4286248" cy="5357850"/>
          </a:xfrm>
          <a:prstGeom prst="rect">
            <a:avLst/>
          </a:prstGeom>
          <a:solidFill>
            <a:srgbClr val="FFFF00">
              <a:alpha val="11000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Half size module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* SNAP12 receive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36 *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fanout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(*2, CML)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FMC connectors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* SNAP12 transmit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SNAP12 control CPLD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" name="Grafik 25" descr="Test Daugh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71414"/>
            <a:ext cx="4873015" cy="6629653"/>
          </a:xfrm>
          <a:prstGeom prst="rect">
            <a:avLst/>
          </a:prstGeom>
        </p:spPr>
      </p:pic>
      <p:cxnSp>
        <p:nvCxnSpPr>
          <p:cNvPr id="9" name="Gerade Verbindung mit Pfeil 8"/>
          <p:cNvCxnSpPr/>
          <p:nvPr/>
        </p:nvCxnSpPr>
        <p:spPr>
          <a:xfrm flipV="1">
            <a:off x="3571868" y="2285992"/>
            <a:ext cx="1857388" cy="92869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3428992" y="4071942"/>
            <a:ext cx="2571768" cy="857256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V="1">
            <a:off x="3286116" y="500042"/>
            <a:ext cx="3143272" cy="200026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3571868" y="5857892"/>
            <a:ext cx="1214446" cy="21431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V="1">
            <a:off x="2928926" y="3571876"/>
            <a:ext cx="1214446" cy="642942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ihandform 21"/>
          <p:cNvSpPr/>
          <p:nvPr/>
        </p:nvSpPr>
        <p:spPr>
          <a:xfrm>
            <a:off x="8215338" y="714357"/>
            <a:ext cx="928662" cy="714380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1270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ihandform 13"/>
          <p:cNvSpPr/>
          <p:nvPr/>
        </p:nvSpPr>
        <p:spPr>
          <a:xfrm>
            <a:off x="8215338" y="1857364"/>
            <a:ext cx="928662" cy="357190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1270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ihandform 14"/>
          <p:cNvSpPr/>
          <p:nvPr/>
        </p:nvSpPr>
        <p:spPr>
          <a:xfrm rot="10800000" flipV="1">
            <a:off x="8215338" y="2643182"/>
            <a:ext cx="928662" cy="285752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1270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Optical backplane connectors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Available from a couple of manufacturers</a:t>
            </a:r>
          </a:p>
          <a:p>
            <a:r>
              <a:rPr lang="en-GB" dirty="0" smtClean="0"/>
              <a:t>Individual or 4-connector housings available</a:t>
            </a:r>
          </a:p>
          <a:p>
            <a:r>
              <a:rPr lang="en-GB" dirty="0" smtClean="0"/>
              <a:t>MT connectors for 12-36 fibres each, dependent on manufacturer (proprietary)</a:t>
            </a:r>
          </a:p>
          <a:p>
            <a:pPr lvl="1"/>
            <a:r>
              <a:rPr lang="en-GB" dirty="0" smtClean="0"/>
              <a:t>MT-to-MTP cable assemblies available from manufacturer only</a:t>
            </a:r>
          </a:p>
          <a:p>
            <a:pPr lvl="1"/>
            <a:r>
              <a:rPr lang="en-GB" dirty="0" smtClean="0"/>
              <a:t>expensive</a:t>
            </a:r>
          </a:p>
          <a:p>
            <a:r>
              <a:rPr lang="en-GB" dirty="0" smtClean="0"/>
              <a:t>MTP/MPO connectors for 12-72 fibres in single-connector housing</a:t>
            </a:r>
          </a:p>
          <a:p>
            <a:pPr lvl="1"/>
            <a:r>
              <a:rPr lang="en-GB" dirty="0" smtClean="0"/>
              <a:t>Takes more space than proprietary approach</a:t>
            </a:r>
          </a:p>
          <a:p>
            <a:pPr lvl="1"/>
            <a:r>
              <a:rPr lang="en-GB" dirty="0" smtClean="0"/>
              <a:t>12-fibre ribbon will yield insufficient connection density on ATCA RTM boards</a:t>
            </a:r>
          </a:p>
          <a:p>
            <a:pPr lvl="1"/>
            <a:r>
              <a:rPr lang="en-GB" dirty="0" smtClean="0"/>
              <a:t>24-fibre ribbons starting to become popular</a:t>
            </a:r>
          </a:p>
          <a:p>
            <a:pPr lvl="1"/>
            <a:r>
              <a:rPr lang="en-GB" dirty="0" smtClean="0"/>
              <a:t>Have a local supplier for custom made MTP 24-fibre ribbons and </a:t>
            </a:r>
            <a:r>
              <a:rPr lang="en-GB" dirty="0" err="1" smtClean="0"/>
              <a:t>fanout</a:t>
            </a:r>
            <a:r>
              <a:rPr lang="en-GB" dirty="0" smtClean="0"/>
              <a:t> cords (from January?)</a:t>
            </a:r>
          </a:p>
          <a:p>
            <a:r>
              <a:rPr lang="en-GB" dirty="0" smtClean="0"/>
              <a:t>Have ordered components : individual connectors, MTP compatible</a:t>
            </a:r>
          </a:p>
          <a:p>
            <a:r>
              <a:rPr lang="en-GB" dirty="0" err="1" smtClean="0"/>
              <a:t>Opto</a:t>
            </a:r>
            <a:r>
              <a:rPr lang="en-GB" dirty="0" smtClean="0"/>
              <a:t>/PCB purely mechanical interface only, allow for change of concept later 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status / outlook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Components have been identified, including optical backplane connectors</a:t>
            </a:r>
          </a:p>
          <a:p>
            <a:r>
              <a:rPr lang="en-GB" dirty="0" smtClean="0"/>
              <a:t>Floor planning under way</a:t>
            </a:r>
          </a:p>
          <a:p>
            <a:r>
              <a:rPr lang="en-GB" dirty="0" smtClean="0"/>
              <a:t>Schematic capture started</a:t>
            </a:r>
          </a:p>
          <a:p>
            <a:r>
              <a:rPr lang="en-GB" dirty="0" smtClean="0"/>
              <a:t>Design along the lines of Xilinx ML605 (V6 specific) and BLT </a:t>
            </a:r>
          </a:p>
          <a:p>
            <a:r>
              <a:rPr lang="en-GB" dirty="0" smtClean="0"/>
              <a:t>First module to go into production is test daughter for transmission tests</a:t>
            </a:r>
          </a:p>
          <a:p>
            <a:pPr lvl="1"/>
            <a:r>
              <a:rPr lang="en-GB" dirty="0" smtClean="0"/>
              <a:t>SNAP12</a:t>
            </a:r>
          </a:p>
          <a:p>
            <a:pPr lvl="1"/>
            <a:r>
              <a:rPr lang="en-GB" dirty="0" smtClean="0"/>
              <a:t>Data source 3 fibre ribbons</a:t>
            </a:r>
          </a:p>
          <a:p>
            <a:pPr lvl="1"/>
            <a:r>
              <a:rPr lang="en-GB" dirty="0" smtClean="0"/>
              <a:t>Data sink 3 fibre ribbons</a:t>
            </a:r>
          </a:p>
          <a:p>
            <a:endParaRPr lang="en-GB" dirty="0" smtClean="0"/>
          </a:p>
          <a:p>
            <a:r>
              <a:rPr lang="en-GB" dirty="0" smtClean="0"/>
              <a:t>Build module according to ATCA standard and with baseline backplane </a:t>
            </a:r>
            <a:r>
              <a:rPr lang="en-GB" dirty="0" err="1" smtClean="0"/>
              <a:t>opto</a:t>
            </a:r>
            <a:r>
              <a:rPr lang="en-GB" dirty="0" smtClean="0"/>
              <a:t> connector</a:t>
            </a:r>
          </a:p>
          <a:p>
            <a:r>
              <a:rPr lang="en-GB" dirty="0" smtClean="0"/>
              <a:t>Should provide input to L1Calo prototyping </a:t>
            </a:r>
          </a:p>
          <a:p>
            <a:r>
              <a:rPr lang="en-GB" dirty="0" smtClean="0"/>
              <a:t>Reconsider module size and optical interface upon transition from demonstrator to prototyping phase.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492</Words>
  <Application>Microsoft Office PowerPoint</Application>
  <PresentationFormat>Bildschirmpräsentation (4:3)</PresentationFormat>
  <Paragraphs>153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Larissa-Design</vt:lpstr>
      <vt:lpstr>Hardware status GOLD</vt:lpstr>
      <vt:lpstr>GOLD – why ?</vt:lpstr>
      <vt:lpstr>Gold floor plan</vt:lpstr>
      <vt:lpstr>Gold floor plan</vt:lpstr>
      <vt:lpstr>Gold floor plan</vt:lpstr>
      <vt:lpstr>GOLD</vt:lpstr>
      <vt:lpstr>Test daughter</vt:lpstr>
      <vt:lpstr>Optical backplane connectors</vt:lpstr>
      <vt:lpstr>GOLD status / outlook</vt:lpstr>
    </vt:vector>
  </TitlesOfParts>
  <Company>Johannes Gutenberg-Universität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uschaefe</cp:lastModifiedBy>
  <cp:revision>139</cp:revision>
  <dcterms:created xsi:type="dcterms:W3CDTF">2009-12-08T11:59:40Z</dcterms:created>
  <dcterms:modified xsi:type="dcterms:W3CDTF">2010-01-10T15:04:10Z</dcterms:modified>
</cp:coreProperties>
</file>