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6" r:id="rId3"/>
    <p:sldId id="268" r:id="rId4"/>
    <p:sldId id="267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BF"/>
    <a:srgbClr val="4A7EBB"/>
    <a:srgbClr val="FF7C80"/>
    <a:srgbClr val="48C489"/>
    <a:srgbClr val="FFFFCC"/>
    <a:srgbClr val="0AFC4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03.03.2010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Hardware status GOLD</a:t>
            </a:r>
            <a:endParaRPr lang="en-GB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Update 03 Mar. 2010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l"/>
            <a:r>
              <a:rPr lang="en-GB" dirty="0" smtClean="0"/>
              <a:t>GOLD floor plan</a:t>
            </a:r>
            <a:br>
              <a:rPr lang="en-GB" dirty="0" smtClean="0"/>
            </a:br>
            <a:r>
              <a:rPr lang="en-GB" dirty="0" smtClean="0"/>
              <a:t>(approximate) </a:t>
            </a:r>
            <a:endParaRPr lang="en-GB" dirty="0"/>
          </a:p>
        </p:txBody>
      </p:sp>
      <p:pic>
        <p:nvPicPr>
          <p:cNvPr id="68" name="Grafik 67" descr="GOLD_Place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500042"/>
            <a:ext cx="5786446" cy="5912481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17" name="Inhaltsplatzhalter 2"/>
          <p:cNvSpPr txBox="1">
            <a:spLocks/>
          </p:cNvSpPr>
          <p:nvPr/>
        </p:nvSpPr>
        <p:spPr>
          <a:xfrm>
            <a:off x="8572496" y="57150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8" name="Inhaltsplatzhalter 2"/>
          <p:cNvSpPr txBox="1">
            <a:spLocks/>
          </p:cNvSpPr>
          <p:nvPr/>
        </p:nvSpPr>
        <p:spPr>
          <a:xfrm>
            <a:off x="8572496" y="321468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9" name="Inhaltsplatzhalter 2"/>
          <p:cNvSpPr txBox="1">
            <a:spLocks/>
          </p:cNvSpPr>
          <p:nvPr/>
        </p:nvSpPr>
        <p:spPr>
          <a:xfrm>
            <a:off x="8572496" y="785794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25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Z3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0" name="Inhaltsplatzhalter 2"/>
          <p:cNvSpPr txBox="1">
            <a:spLocks/>
          </p:cNvSpPr>
          <p:nvPr/>
        </p:nvSpPr>
        <p:spPr>
          <a:xfrm>
            <a:off x="8286744" y="1714488"/>
            <a:ext cx="857256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Opto</a:t>
            </a:r>
            <a:endParaRPr lang="en-GB" sz="2200" b="1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4857752" y="642918"/>
            <a:ext cx="2214578" cy="4643470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ihandform 21"/>
          <p:cNvSpPr/>
          <p:nvPr/>
        </p:nvSpPr>
        <p:spPr>
          <a:xfrm>
            <a:off x="6286512" y="1142984"/>
            <a:ext cx="2071702" cy="1143008"/>
          </a:xfrm>
          <a:custGeom>
            <a:avLst/>
            <a:gdLst>
              <a:gd name="connsiteX0" fmla="*/ 2286000 w 2286000"/>
              <a:gd name="connsiteY0" fmla="*/ 1026318 h 1047749"/>
              <a:gd name="connsiteX1" fmla="*/ 2100263 w 2286000"/>
              <a:gd name="connsiteY1" fmla="*/ 1026318 h 1047749"/>
              <a:gd name="connsiteX2" fmla="*/ 1619250 w 2286000"/>
              <a:gd name="connsiteY2" fmla="*/ 931068 h 1047749"/>
              <a:gd name="connsiteX3" fmla="*/ 1114425 w 2286000"/>
              <a:gd name="connsiteY3" fmla="*/ 326231 h 1047749"/>
              <a:gd name="connsiteX4" fmla="*/ 666750 w 2286000"/>
              <a:gd name="connsiteY4" fmla="*/ 50006 h 1047749"/>
              <a:gd name="connsiteX5" fmla="*/ 209550 w 2286000"/>
              <a:gd name="connsiteY5" fmla="*/ 26193 h 1047749"/>
              <a:gd name="connsiteX6" fmla="*/ 0 w 2286000"/>
              <a:gd name="connsiteY6" fmla="*/ 30956 h 1047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86000" h="1047749">
                <a:moveTo>
                  <a:pt x="2286000" y="1026318"/>
                </a:moveTo>
                <a:cubicBezTo>
                  <a:pt x="2248694" y="1034255"/>
                  <a:pt x="2211388" y="1042193"/>
                  <a:pt x="2100263" y="1026318"/>
                </a:cubicBezTo>
                <a:cubicBezTo>
                  <a:pt x="1989138" y="1010443"/>
                  <a:pt x="1783556" y="1047749"/>
                  <a:pt x="1619250" y="931068"/>
                </a:cubicBezTo>
                <a:cubicBezTo>
                  <a:pt x="1454944" y="814387"/>
                  <a:pt x="1273175" y="473075"/>
                  <a:pt x="1114425" y="326231"/>
                </a:cubicBezTo>
                <a:cubicBezTo>
                  <a:pt x="955675" y="179387"/>
                  <a:pt x="817562" y="100012"/>
                  <a:pt x="666750" y="50006"/>
                </a:cubicBezTo>
                <a:cubicBezTo>
                  <a:pt x="515938" y="0"/>
                  <a:pt x="320675" y="29368"/>
                  <a:pt x="209550" y="26193"/>
                </a:cubicBezTo>
                <a:cubicBezTo>
                  <a:pt x="98425" y="23018"/>
                  <a:pt x="49212" y="26987"/>
                  <a:pt x="0" y="30956"/>
                </a:cubicBezTo>
              </a:path>
            </a:pathLst>
          </a:custGeom>
          <a:ln w="7302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uppieren 43"/>
          <p:cNvGrpSpPr/>
          <p:nvPr/>
        </p:nvGrpSpPr>
        <p:grpSpPr>
          <a:xfrm>
            <a:off x="5000628" y="1000108"/>
            <a:ext cx="1928826" cy="1500198"/>
            <a:chOff x="5000628" y="1000108"/>
            <a:chExt cx="1928826" cy="1500198"/>
          </a:xfrm>
        </p:grpSpPr>
        <p:sp>
          <p:nvSpPr>
            <p:cNvPr id="34" name="Rechteck 33"/>
            <p:cNvSpPr/>
            <p:nvPr/>
          </p:nvSpPr>
          <p:spPr>
            <a:xfrm>
              <a:off x="5000628" y="1000108"/>
              <a:ext cx="1928826" cy="1500198"/>
            </a:xfrm>
            <a:prstGeom prst="rect">
              <a:avLst/>
            </a:prstGeom>
            <a:noFill/>
            <a:ln w="174625">
              <a:solidFill>
                <a:schemeClr val="tx2">
                  <a:lumMod val="60000"/>
                  <a:lumOff val="40000"/>
                  <a:alpha val="51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7" name="Gerade Verbindung 36"/>
            <p:cNvCxnSpPr/>
            <p:nvPr/>
          </p:nvCxnSpPr>
          <p:spPr>
            <a:xfrm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>
            <a:xfrm flipV="1">
              <a:off x="5072066" y="1071546"/>
              <a:ext cx="1785950" cy="1357322"/>
            </a:xfrm>
            <a:prstGeom prst="line">
              <a:avLst/>
            </a:prstGeom>
            <a:ln w="168275">
              <a:solidFill>
                <a:srgbClr val="4A7EBB">
                  <a:alpha val="5019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7" name="Gerade Verbindung 46"/>
          <p:cNvCxnSpPr/>
          <p:nvPr/>
        </p:nvCxnSpPr>
        <p:spPr>
          <a:xfrm>
            <a:off x="5143504" y="4857760"/>
            <a:ext cx="1643074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Gerade Verbindung 47"/>
          <p:cNvCxnSpPr/>
          <p:nvPr/>
        </p:nvCxnSpPr>
        <p:spPr>
          <a:xfrm>
            <a:off x="5143504" y="3429000"/>
            <a:ext cx="1714512" cy="0"/>
          </a:xfrm>
          <a:prstGeom prst="line">
            <a:avLst/>
          </a:prstGeom>
          <a:ln w="168275">
            <a:solidFill>
              <a:srgbClr val="4A7EBB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rot="5400000">
            <a:off x="3464711" y="3821909"/>
            <a:ext cx="1643074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8" name="Gerade Verbindung 37"/>
          <p:cNvCxnSpPr/>
          <p:nvPr/>
        </p:nvCxnSpPr>
        <p:spPr>
          <a:xfrm rot="10800000">
            <a:off x="4286248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4" name="Gerade Verbindung 43"/>
          <p:cNvCxnSpPr/>
          <p:nvPr/>
        </p:nvCxnSpPr>
        <p:spPr>
          <a:xfrm rot="10800000">
            <a:off x="4286248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rot="5400000">
            <a:off x="6858016" y="3786190"/>
            <a:ext cx="1714512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 rot="10800000">
            <a:off x="7572396" y="357187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9" name="Gerade Verbindung 48"/>
          <p:cNvCxnSpPr/>
          <p:nvPr/>
        </p:nvCxnSpPr>
        <p:spPr>
          <a:xfrm rot="10800000">
            <a:off x="7572396" y="4643446"/>
            <a:ext cx="142876" cy="0"/>
          </a:xfrm>
          <a:prstGeom prst="line">
            <a:avLst/>
          </a:prstGeom>
          <a:ln w="5715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61" name="Gerade Verbindung mit Pfeil 60"/>
          <p:cNvCxnSpPr/>
          <p:nvPr/>
        </p:nvCxnSpPr>
        <p:spPr>
          <a:xfrm rot="10800000">
            <a:off x="7572396" y="4857760"/>
            <a:ext cx="714380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/>
          <p:cNvCxnSpPr/>
          <p:nvPr/>
        </p:nvCxnSpPr>
        <p:spPr>
          <a:xfrm rot="10800000">
            <a:off x="4643438" y="4143380"/>
            <a:ext cx="364333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 Verbindung mit Pfeil 70"/>
          <p:cNvCxnSpPr/>
          <p:nvPr/>
        </p:nvCxnSpPr>
        <p:spPr>
          <a:xfrm rot="5400000">
            <a:off x="4606925" y="4179099"/>
            <a:ext cx="72232" cy="794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mit Pfeil 72"/>
          <p:cNvCxnSpPr/>
          <p:nvPr/>
        </p:nvCxnSpPr>
        <p:spPr>
          <a:xfrm rot="10800000">
            <a:off x="7786710" y="414338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rot="10800000">
            <a:off x="7786710" y="4857760"/>
            <a:ext cx="428628" cy="1588"/>
          </a:xfrm>
          <a:prstGeom prst="straightConnector1">
            <a:avLst/>
          </a:prstGeom>
          <a:ln w="41275">
            <a:solidFill>
              <a:srgbClr val="0F01B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mit Pfeil 74"/>
          <p:cNvCxnSpPr/>
          <p:nvPr/>
        </p:nvCxnSpPr>
        <p:spPr>
          <a:xfrm rot="10800000">
            <a:off x="5214942" y="3857628"/>
            <a:ext cx="142876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mit Pfeil 75"/>
          <p:cNvCxnSpPr/>
          <p:nvPr/>
        </p:nvCxnSpPr>
        <p:spPr>
          <a:xfrm rot="10800000">
            <a:off x="6572264" y="3857628"/>
            <a:ext cx="214314" cy="1588"/>
          </a:xfrm>
          <a:prstGeom prst="straightConnector1">
            <a:avLst/>
          </a:prstGeom>
          <a:ln w="41275">
            <a:solidFill>
              <a:srgbClr val="0F01B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Inhaltsplatzhalter 2"/>
          <p:cNvSpPr txBox="1">
            <a:spLocks/>
          </p:cNvSpPr>
          <p:nvPr/>
        </p:nvSpPr>
        <p:spPr>
          <a:xfrm>
            <a:off x="4429124" y="121442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7" name="Inhaltsplatzhalter 2"/>
          <p:cNvSpPr txBox="1">
            <a:spLocks/>
          </p:cNvSpPr>
          <p:nvPr/>
        </p:nvSpPr>
        <p:spPr>
          <a:xfrm>
            <a:off x="4429124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8" name="Inhaltsplatzhalter 2"/>
          <p:cNvSpPr txBox="1">
            <a:spLocks/>
          </p:cNvSpPr>
          <p:nvPr/>
        </p:nvSpPr>
        <p:spPr>
          <a:xfrm>
            <a:off x="7072330" y="2143116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9" name="Inhaltsplatzhalter 2"/>
          <p:cNvSpPr txBox="1">
            <a:spLocks/>
          </p:cNvSpPr>
          <p:nvPr/>
        </p:nvSpPr>
        <p:spPr>
          <a:xfrm>
            <a:off x="7143768" y="92867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0" name="Inhaltsplatzhalter 2"/>
          <p:cNvSpPr txBox="1">
            <a:spLocks/>
          </p:cNvSpPr>
          <p:nvPr/>
        </p:nvSpPr>
        <p:spPr>
          <a:xfrm>
            <a:off x="4429124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1" name="Inhaltsplatzhalter 2"/>
          <p:cNvSpPr txBox="1">
            <a:spLocks/>
          </p:cNvSpPr>
          <p:nvPr/>
        </p:nvSpPr>
        <p:spPr>
          <a:xfrm>
            <a:off x="7000892" y="335756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2" name="Inhaltsplatzhalter 2"/>
          <p:cNvSpPr txBox="1">
            <a:spLocks/>
          </p:cNvSpPr>
          <p:nvPr/>
        </p:nvSpPr>
        <p:spPr>
          <a:xfrm>
            <a:off x="4429124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3" name="Inhaltsplatzhalter 2"/>
          <p:cNvSpPr txBox="1">
            <a:spLocks/>
          </p:cNvSpPr>
          <p:nvPr/>
        </p:nvSpPr>
        <p:spPr>
          <a:xfrm>
            <a:off x="7072330" y="4429132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2786050" y="1928802"/>
            <a:ext cx="1785950" cy="71438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Inhaltsplatzhalter 2"/>
          <p:cNvSpPr txBox="1">
            <a:spLocks/>
          </p:cNvSpPr>
          <p:nvPr/>
        </p:nvSpPr>
        <p:spPr>
          <a:xfrm>
            <a:off x="0" y="1214422"/>
            <a:ext cx="3428992" cy="5429288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 * XC6VLX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L,M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4* XC6VHX (</a:t>
            </a: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defRPr/>
            </a:pP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144 </a:t>
            </a:r>
            <a:r>
              <a:rPr lang="en-GB" sz="2200" dirty="0" err="1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multigigabit</a:t>
            </a:r>
            <a:r>
              <a:rPr lang="en-GB" sz="2200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links in zone 2 (equiv. 22300 bit / BC)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GB" sz="2200" dirty="0" smtClean="0">
              <a:solidFill>
                <a:srgbClr val="0F01BF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9" name="Inhaltsplatzhalter 2"/>
          <p:cNvSpPr txBox="1">
            <a:spLocks/>
          </p:cNvSpPr>
          <p:nvPr/>
        </p:nvSpPr>
        <p:spPr>
          <a:xfrm>
            <a:off x="5857884" y="2714620"/>
            <a:ext cx="571504" cy="50006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00" name="Inhaltsplatzhalter 2"/>
          <p:cNvSpPr txBox="1">
            <a:spLocks/>
          </p:cNvSpPr>
          <p:nvPr/>
        </p:nvSpPr>
        <p:spPr>
          <a:xfrm>
            <a:off x="7786710" y="4286256"/>
            <a:ext cx="1357290" cy="5715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890Gb/s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200" b="1" dirty="0" smtClean="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srgbClr val="0F01B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>
          <a:xfrm>
            <a:off x="2428860" y="3429000"/>
            <a:ext cx="2143140" cy="642942"/>
          </a:xfrm>
          <a:prstGeom prst="straightConnector1">
            <a:avLst/>
          </a:prstGeom>
          <a:ln w="41275">
            <a:solidFill>
              <a:srgbClr val="0AFC4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– current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2428892" cy="5715040"/>
          </a:xfrm>
        </p:spPr>
        <p:txBody>
          <a:bodyPr/>
          <a:lstStyle/>
          <a:p>
            <a:r>
              <a:rPr lang="en-GB" dirty="0" smtClean="0"/>
              <a:t>Schematics partially done</a:t>
            </a:r>
          </a:p>
          <a:p>
            <a:endParaRPr lang="en-GB" dirty="0" smtClean="0"/>
          </a:p>
          <a:p>
            <a:r>
              <a:rPr lang="en-GB" dirty="0" smtClean="0"/>
              <a:t>Routing as shown:</a:t>
            </a:r>
          </a:p>
          <a:p>
            <a:endParaRPr lang="en-GB" dirty="0" smtClean="0"/>
          </a:p>
          <a:p>
            <a:pPr algn="ctr"/>
            <a:r>
              <a:rPr lang="en-GB" dirty="0" err="1" smtClean="0"/>
              <a:t>xGb</a:t>
            </a:r>
            <a:r>
              <a:rPr lang="en-GB" dirty="0" smtClean="0"/>
              <a:t>/s links hand routed </a:t>
            </a:r>
            <a:r>
              <a:rPr lang="en-GB" dirty="0" smtClean="0">
                <a:sym typeface="Wingdings" pitchFamily="2" charset="2"/>
              </a:rPr>
              <a:t>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‘Low’ speed links (1Gb/s) to be auto routed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pic>
        <p:nvPicPr>
          <p:cNvPr id="1028" name="Picture 4" descr="P:\browsable\Meeting\2010\March03\03032010_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6899" y="571481"/>
            <a:ext cx="6194257" cy="6286520"/>
          </a:xfrm>
          <a:prstGeom prst="rect">
            <a:avLst/>
          </a:prstGeom>
          <a:noFill/>
        </p:spPr>
      </p:pic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3</a:t>
            </a:fld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GOLD status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643602"/>
          </a:xfrm>
        </p:spPr>
        <p:txBody>
          <a:bodyPr>
            <a:normAutofit/>
          </a:bodyPr>
          <a:lstStyle/>
          <a:p>
            <a:r>
              <a:rPr lang="en-GB" dirty="0" smtClean="0"/>
              <a:t>Schematics and layout under way</a:t>
            </a:r>
          </a:p>
          <a:p>
            <a:r>
              <a:rPr lang="en-GB" dirty="0" smtClean="0"/>
              <a:t>Components ordered. Lead time:</a:t>
            </a:r>
          </a:p>
          <a:p>
            <a:pPr lvl="1"/>
            <a:r>
              <a:rPr lang="en-GB" dirty="0" smtClean="0"/>
              <a:t>AVAGO (2*T, 2*R) : arrived</a:t>
            </a:r>
          </a:p>
          <a:p>
            <a:pPr lvl="1"/>
            <a:r>
              <a:rPr lang="en-GB" dirty="0" smtClean="0"/>
              <a:t>SNAP12 : mid April</a:t>
            </a:r>
          </a:p>
          <a:p>
            <a:pPr lvl="1"/>
            <a:r>
              <a:rPr lang="en-GB" dirty="0" smtClean="0"/>
              <a:t>Xilinx XCVLXT: 8-10 weeks</a:t>
            </a:r>
          </a:p>
          <a:p>
            <a:r>
              <a:rPr lang="en-GB" dirty="0" smtClean="0"/>
              <a:t>Production of Xilinx HXT devices </a:t>
            </a:r>
            <a:r>
              <a:rPr lang="en-GB" dirty="0" smtClean="0"/>
              <a:t>delayed</a:t>
            </a:r>
          </a:p>
          <a:p>
            <a:endParaRPr lang="en-GB" dirty="0" smtClean="0"/>
          </a:p>
          <a:p>
            <a:pPr>
              <a:buNone/>
            </a:pPr>
            <a:r>
              <a:rPr lang="en-GB" smtClean="0"/>
              <a:t>Firmware activities:</a:t>
            </a:r>
          </a:p>
          <a:p>
            <a:pPr>
              <a:buNone/>
            </a:pPr>
            <a:r>
              <a:rPr lang="en-GB" dirty="0" smtClean="0"/>
              <a:t>Currently working on extension of VME bus from 9U processor crates, via BLT module, optically into GOLD</a:t>
            </a:r>
            <a:endParaRPr lang="en-GB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4</a:t>
            </a:fld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</Words>
  <Application>Microsoft Office PowerPoint</Application>
  <PresentationFormat>Bildschirmpräsentation (4:3)</PresentationFormat>
  <Paragraphs>58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Hardware status GOLD</vt:lpstr>
      <vt:lpstr>GOLD floor plan (approximate) </vt:lpstr>
      <vt:lpstr>GOLD – current status</vt:lpstr>
      <vt:lpstr>GOLD status</vt:lpstr>
    </vt:vector>
  </TitlesOfParts>
  <Company>Johannes Gutenberg-Universität Mainz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uschaefe</cp:lastModifiedBy>
  <cp:revision>160</cp:revision>
  <dcterms:created xsi:type="dcterms:W3CDTF">2009-12-08T11:59:40Z</dcterms:created>
  <dcterms:modified xsi:type="dcterms:W3CDTF">2010-03-03T14:41:48Z</dcterms:modified>
</cp:coreProperties>
</file>