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9" r:id="rId4"/>
    <p:sldId id="266" r:id="rId5"/>
    <p:sldId id="272" r:id="rId6"/>
    <p:sldId id="270" r:id="rId7"/>
    <p:sldId id="267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4A7EBB"/>
    <a:srgbClr val="FF7C80"/>
    <a:srgbClr val="48C489"/>
    <a:srgbClr val="FFFFCC"/>
    <a:srgbClr val="0AFC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04.05.2010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Hardware status GOLD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</p:spPr>
        <p:txBody>
          <a:bodyPr/>
          <a:lstStyle/>
          <a:p>
            <a:r>
              <a:rPr lang="en-GB" dirty="0" smtClean="0"/>
              <a:t>Generic </a:t>
            </a:r>
            <a:r>
              <a:rPr lang="en-GB" dirty="0" err="1" smtClean="0"/>
              <a:t>Opto</a:t>
            </a:r>
            <a:r>
              <a:rPr lang="en-GB" dirty="0" smtClean="0"/>
              <a:t> Link Demonstrator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Pre-historic &amp; GOLD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Backplane </a:t>
            </a:r>
            <a:r>
              <a:rPr lang="en-GB" b="1" dirty="0" smtClean="0"/>
              <a:t>and</a:t>
            </a:r>
            <a:r>
              <a:rPr lang="en-GB" dirty="0" smtClean="0"/>
              <a:t> link tester </a:t>
            </a:r>
            <a:r>
              <a:rPr lang="en-GB" b="1" dirty="0" smtClean="0"/>
              <a:t>”BLT</a:t>
            </a:r>
            <a:r>
              <a:rPr lang="en-GB" b="1" dirty="0" smtClean="0"/>
              <a:t>” </a:t>
            </a:r>
            <a:r>
              <a:rPr lang="en-GB" dirty="0" smtClean="0"/>
              <a:t>built and tested in 2009</a:t>
            </a:r>
          </a:p>
          <a:p>
            <a:r>
              <a:rPr lang="en-GB" dirty="0" smtClean="0"/>
              <a:t>9U*40cm, fitting CMM slot in JEP/CP crate</a:t>
            </a:r>
          </a:p>
          <a:p>
            <a:r>
              <a:rPr lang="en-GB" dirty="0" smtClean="0"/>
              <a:t>1 FPGA Virtex-5 </a:t>
            </a:r>
          </a:p>
          <a:p>
            <a:r>
              <a:rPr lang="en-GB" dirty="0" smtClean="0"/>
              <a:t>400 s/e backplane links</a:t>
            </a:r>
          </a:p>
          <a:p>
            <a:r>
              <a:rPr lang="en-GB" dirty="0" smtClean="0"/>
              <a:t>Multi-Gigabit links (FPGA on-chip)</a:t>
            </a:r>
          </a:p>
          <a:p>
            <a:r>
              <a:rPr lang="en-GB" dirty="0" smtClean="0"/>
              <a:t>1 SFP electro/optical link</a:t>
            </a:r>
            <a:r>
              <a:rPr lang="en-GB" dirty="0" smtClean="0"/>
              <a:t> </a:t>
            </a:r>
            <a:r>
              <a:rPr lang="en-GB" dirty="0" smtClean="0"/>
              <a:t>		– pluggable, </a:t>
            </a:r>
            <a:r>
              <a:rPr lang="en-GB" dirty="0" smtClean="0"/>
              <a:t>bidirectional pair</a:t>
            </a:r>
          </a:p>
          <a:p>
            <a:r>
              <a:rPr lang="en-GB" dirty="0" smtClean="0"/>
              <a:t>1 pair of SNAP12 optical device	– plug. 12 fibre unidirectional</a:t>
            </a:r>
            <a:endParaRPr lang="en-GB" dirty="0" smtClean="0"/>
          </a:p>
          <a:p>
            <a:r>
              <a:rPr lang="en-GB" dirty="0" smtClean="0"/>
              <a:t>Minor h/w issues  </a:t>
            </a:r>
          </a:p>
          <a:p>
            <a:r>
              <a:rPr lang="en-GB" dirty="0" smtClean="0"/>
              <a:t>Successfully operated on 160+ Mb/s backplane signals</a:t>
            </a:r>
          </a:p>
          <a:p>
            <a:r>
              <a:rPr lang="en-GB" dirty="0" smtClean="0"/>
              <a:t>Successfully operated on Gigabit optical links (SFP)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</a:t>
            </a:r>
            <a:r>
              <a:rPr lang="en-GB" dirty="0" smtClean="0"/>
              <a:t>o further explore optical links and new technologies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="1" dirty="0" smtClean="0">
                <a:sym typeface="Wingdings" pitchFamily="2" charset="2"/>
              </a:rPr>
              <a:t>GOLD</a:t>
            </a:r>
          </a:p>
          <a:p>
            <a:r>
              <a:rPr lang="en-GB" dirty="0" err="1" smtClean="0"/>
              <a:t>AdvancedTCA</a:t>
            </a:r>
            <a:r>
              <a:rPr lang="en-GB" dirty="0" smtClean="0"/>
              <a:t>  (ATCA) form factor  </a:t>
            </a:r>
          </a:p>
          <a:p>
            <a:r>
              <a:rPr lang="en-GB" dirty="0" smtClean="0"/>
              <a:t>Many Virtex-6</a:t>
            </a:r>
          </a:p>
          <a:p>
            <a:r>
              <a:rPr lang="en-GB" dirty="0" smtClean="0"/>
              <a:t>Higher link count</a:t>
            </a:r>
          </a:p>
          <a:p>
            <a:r>
              <a:rPr lang="en-GB" dirty="0" smtClean="0"/>
              <a:t>Higher link speed</a:t>
            </a:r>
          </a:p>
          <a:p>
            <a:r>
              <a:rPr lang="en-GB" dirty="0" smtClean="0"/>
              <a:t>Optical backplane connectors</a:t>
            </a:r>
            <a:endParaRPr lang="en-GB" b="1" dirty="0" smtClean="0"/>
          </a:p>
          <a:p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143512"/>
            <a:ext cx="1809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7572396" y="5643578"/>
            <a:ext cx="642942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01B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786578" y="5143512"/>
            <a:ext cx="1143008" cy="8572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6500826" y="6143644"/>
            <a:ext cx="1428760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SNAP12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85720" y="928670"/>
            <a:ext cx="7215238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 concept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52" y="1285860"/>
            <a:ext cx="4643470" cy="492922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ATCA form factor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Limited connectivity on front panel</a:t>
            </a:r>
          </a:p>
          <a:p>
            <a:r>
              <a:rPr lang="en-GB" sz="2400" b="1" dirty="0" smtClean="0"/>
              <a:t>Input links via optical connectors  in zone 3</a:t>
            </a:r>
          </a:p>
          <a:p>
            <a:r>
              <a:rPr lang="en-GB" sz="2400" b="1" dirty="0" smtClean="0"/>
              <a:t>12-channel </a:t>
            </a:r>
            <a:r>
              <a:rPr lang="en-GB" sz="2400" b="1" dirty="0" err="1" smtClean="0"/>
              <a:t>optos</a:t>
            </a:r>
            <a:r>
              <a:rPr lang="en-GB" sz="2400" b="1" dirty="0" smtClean="0"/>
              <a:t> on daughter modules</a:t>
            </a:r>
          </a:p>
          <a:p>
            <a:r>
              <a:rPr lang="en-GB" sz="2400" b="1" dirty="0" smtClean="0"/>
              <a:t>Electrical connectivity up to 10Gb/s in zone 2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Rechteck 7"/>
          <p:cNvSpPr/>
          <p:nvPr/>
        </p:nvSpPr>
        <p:spPr>
          <a:xfrm>
            <a:off x="7643834" y="928670"/>
            <a:ext cx="1357322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hteck 93"/>
          <p:cNvSpPr/>
          <p:nvPr/>
        </p:nvSpPr>
        <p:spPr>
          <a:xfrm>
            <a:off x="5786446" y="2428868"/>
            <a:ext cx="1500198" cy="1214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hteck 79"/>
          <p:cNvSpPr/>
          <p:nvPr/>
        </p:nvSpPr>
        <p:spPr>
          <a:xfrm rot="5400000">
            <a:off x="7393801" y="1178703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2" name="Gruppieren 23"/>
          <p:cNvGrpSpPr/>
          <p:nvPr/>
        </p:nvGrpSpPr>
        <p:grpSpPr>
          <a:xfrm>
            <a:off x="0" y="2500306"/>
            <a:ext cx="1000100" cy="357190"/>
            <a:chOff x="0" y="1214422"/>
            <a:chExt cx="1000100" cy="357190"/>
          </a:xfrm>
        </p:grpSpPr>
        <p:sp>
          <p:nvSpPr>
            <p:cNvPr id="25" name="Rechteck 24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ieren 26"/>
          <p:cNvGrpSpPr/>
          <p:nvPr/>
        </p:nvGrpSpPr>
        <p:grpSpPr>
          <a:xfrm>
            <a:off x="0" y="2928934"/>
            <a:ext cx="857224" cy="214314"/>
            <a:chOff x="0" y="1214422"/>
            <a:chExt cx="1000100" cy="357190"/>
          </a:xfrm>
        </p:grpSpPr>
        <p:sp>
          <p:nvSpPr>
            <p:cNvPr id="28" name="Rechteck 27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hteck 56"/>
          <p:cNvSpPr/>
          <p:nvPr/>
        </p:nvSpPr>
        <p:spPr>
          <a:xfrm>
            <a:off x="7429520" y="3714728"/>
            <a:ext cx="285752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ihandform 72"/>
          <p:cNvSpPr/>
          <p:nvPr/>
        </p:nvSpPr>
        <p:spPr>
          <a:xfrm>
            <a:off x="6072198" y="1357298"/>
            <a:ext cx="1285884" cy="1453454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eck 58"/>
          <p:cNvSpPr/>
          <p:nvPr/>
        </p:nvSpPr>
        <p:spPr>
          <a:xfrm rot="5400000">
            <a:off x="5715008" y="2857464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ihandform 77"/>
          <p:cNvSpPr/>
          <p:nvPr/>
        </p:nvSpPr>
        <p:spPr>
          <a:xfrm>
            <a:off x="6572264" y="1785926"/>
            <a:ext cx="785818" cy="1310578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hteck 73"/>
          <p:cNvSpPr/>
          <p:nvPr/>
        </p:nvSpPr>
        <p:spPr>
          <a:xfrm rot="5400000">
            <a:off x="6143636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ihandform 78"/>
          <p:cNvSpPr/>
          <p:nvPr/>
        </p:nvSpPr>
        <p:spPr>
          <a:xfrm>
            <a:off x="6929454" y="2214554"/>
            <a:ext cx="500066" cy="116770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hteck 74"/>
          <p:cNvSpPr/>
          <p:nvPr/>
        </p:nvSpPr>
        <p:spPr>
          <a:xfrm rot="5400000">
            <a:off x="6572264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hteck 80"/>
          <p:cNvSpPr/>
          <p:nvPr/>
        </p:nvSpPr>
        <p:spPr>
          <a:xfrm rot="5400000">
            <a:off x="7393801" y="1607331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3" name="Freihandform 82"/>
          <p:cNvSpPr/>
          <p:nvPr/>
        </p:nvSpPr>
        <p:spPr>
          <a:xfrm rot="5400000">
            <a:off x="5533383" y="3533106"/>
            <a:ext cx="5500704" cy="1149087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hteck 81"/>
          <p:cNvSpPr/>
          <p:nvPr/>
        </p:nvSpPr>
        <p:spPr>
          <a:xfrm rot="5400000">
            <a:off x="7393801" y="2035959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ihandform 83"/>
          <p:cNvSpPr/>
          <p:nvPr/>
        </p:nvSpPr>
        <p:spPr>
          <a:xfrm rot="5400000">
            <a:off x="5679290" y="3821886"/>
            <a:ext cx="5072096" cy="100013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ihandform 84"/>
          <p:cNvSpPr/>
          <p:nvPr/>
        </p:nvSpPr>
        <p:spPr>
          <a:xfrm rot="5400000">
            <a:off x="5822179" y="4107651"/>
            <a:ext cx="4643442" cy="857256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7929554" y="785794"/>
            <a:ext cx="121444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1B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RTM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214282" y="1643050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front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Inhaltsplatzhalter 2"/>
          <p:cNvSpPr txBox="1">
            <a:spLocks/>
          </p:cNvSpPr>
          <p:nvPr/>
        </p:nvSpPr>
        <p:spPr>
          <a:xfrm>
            <a:off x="5643570" y="5929306"/>
            <a:ext cx="178595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ATCA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2" name="Gruppieren 26"/>
          <p:cNvGrpSpPr/>
          <p:nvPr/>
        </p:nvGrpSpPr>
        <p:grpSpPr>
          <a:xfrm>
            <a:off x="0" y="3214686"/>
            <a:ext cx="857224" cy="214314"/>
            <a:chOff x="0" y="1214422"/>
            <a:chExt cx="1000100" cy="357190"/>
          </a:xfrm>
        </p:grpSpPr>
        <p:sp>
          <p:nvSpPr>
            <p:cNvPr id="76" name="Rechteck 75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uppieren 26"/>
          <p:cNvGrpSpPr/>
          <p:nvPr/>
        </p:nvGrpSpPr>
        <p:grpSpPr>
          <a:xfrm>
            <a:off x="0" y="3500438"/>
            <a:ext cx="857224" cy="214314"/>
            <a:chOff x="0" y="1214422"/>
            <a:chExt cx="1000100" cy="357190"/>
          </a:xfrm>
        </p:grpSpPr>
        <p:sp>
          <p:nvSpPr>
            <p:cNvPr id="87" name="Rechteck 86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Inhaltsplatzhalter 2"/>
          <p:cNvSpPr txBox="1">
            <a:spLocks/>
          </p:cNvSpPr>
          <p:nvPr/>
        </p:nvSpPr>
        <p:spPr>
          <a:xfrm>
            <a:off x="6357950" y="4786322"/>
            <a:ext cx="1071570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" name="Inhaltsplatzhalter 2"/>
          <p:cNvSpPr txBox="1">
            <a:spLocks/>
          </p:cNvSpPr>
          <p:nvPr/>
        </p:nvSpPr>
        <p:spPr>
          <a:xfrm>
            <a:off x="7286644" y="2357430"/>
            <a:ext cx="1071570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18"/>
          <p:cNvSpPr/>
          <p:nvPr/>
        </p:nvSpPr>
        <p:spPr>
          <a:xfrm>
            <a:off x="0" y="3929066"/>
            <a:ext cx="3143240" cy="107157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l"/>
            <a:r>
              <a:rPr lang="en-GB" dirty="0" smtClean="0"/>
              <a:t>GOLD floor plan</a:t>
            </a:r>
            <a:endParaRPr lang="en-GB" dirty="0"/>
          </a:p>
        </p:txBody>
      </p:sp>
      <p:pic>
        <p:nvPicPr>
          <p:cNvPr id="50" name="Inhaltsplatzhalter 5" descr="GOLD_PLACE_3005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642918"/>
            <a:ext cx="6000760" cy="602874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8572496" y="592933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572496" y="371475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572496" y="78579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8286744" y="1714488"/>
            <a:ext cx="85725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</a:t>
            </a:r>
            <a:endParaRPr lang="en-GB" sz="2200" b="1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57752" y="642918"/>
            <a:ext cx="2214578" cy="40005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6286512" y="1142984"/>
            <a:ext cx="2071702" cy="1143008"/>
          </a:xfrm>
          <a:custGeom>
            <a:avLst/>
            <a:gdLst>
              <a:gd name="connsiteX0" fmla="*/ 2286000 w 2286000"/>
              <a:gd name="connsiteY0" fmla="*/ 1026318 h 1047749"/>
              <a:gd name="connsiteX1" fmla="*/ 2100263 w 2286000"/>
              <a:gd name="connsiteY1" fmla="*/ 1026318 h 1047749"/>
              <a:gd name="connsiteX2" fmla="*/ 1619250 w 2286000"/>
              <a:gd name="connsiteY2" fmla="*/ 931068 h 1047749"/>
              <a:gd name="connsiteX3" fmla="*/ 1114425 w 2286000"/>
              <a:gd name="connsiteY3" fmla="*/ 326231 h 1047749"/>
              <a:gd name="connsiteX4" fmla="*/ 666750 w 2286000"/>
              <a:gd name="connsiteY4" fmla="*/ 50006 h 1047749"/>
              <a:gd name="connsiteX5" fmla="*/ 209550 w 2286000"/>
              <a:gd name="connsiteY5" fmla="*/ 26193 h 1047749"/>
              <a:gd name="connsiteX6" fmla="*/ 0 w 2286000"/>
              <a:gd name="connsiteY6" fmla="*/ 30956 h 10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047749">
                <a:moveTo>
                  <a:pt x="2286000" y="1026318"/>
                </a:moveTo>
                <a:cubicBezTo>
                  <a:pt x="2248694" y="1034255"/>
                  <a:pt x="2211388" y="1042193"/>
                  <a:pt x="2100263" y="1026318"/>
                </a:cubicBezTo>
                <a:cubicBezTo>
                  <a:pt x="1989138" y="1010443"/>
                  <a:pt x="1783556" y="1047749"/>
                  <a:pt x="1619250" y="931068"/>
                </a:cubicBezTo>
                <a:cubicBezTo>
                  <a:pt x="1454944" y="814387"/>
                  <a:pt x="1273175" y="473075"/>
                  <a:pt x="1114425" y="326231"/>
                </a:cubicBezTo>
                <a:cubicBezTo>
                  <a:pt x="955675" y="179387"/>
                  <a:pt x="817562" y="100012"/>
                  <a:pt x="666750" y="50006"/>
                </a:cubicBezTo>
                <a:cubicBezTo>
                  <a:pt x="515938" y="0"/>
                  <a:pt x="320675" y="29368"/>
                  <a:pt x="209550" y="26193"/>
                </a:cubicBezTo>
                <a:cubicBezTo>
                  <a:pt x="98425" y="23018"/>
                  <a:pt x="49212" y="26987"/>
                  <a:pt x="0" y="30956"/>
                </a:cubicBezTo>
              </a:path>
            </a:pathLst>
          </a:custGeom>
          <a:ln w="7302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ieren 43"/>
          <p:cNvGrpSpPr/>
          <p:nvPr/>
        </p:nvGrpSpPr>
        <p:grpSpPr>
          <a:xfrm>
            <a:off x="-3714808" y="1142984"/>
            <a:ext cx="10930014" cy="1500198"/>
            <a:chOff x="-1928826" y="2143116"/>
            <a:chExt cx="10930014" cy="1500198"/>
          </a:xfrm>
        </p:grpSpPr>
        <p:sp>
          <p:nvSpPr>
            <p:cNvPr id="34" name="Rechteck 33"/>
            <p:cNvSpPr/>
            <p:nvPr/>
          </p:nvSpPr>
          <p:spPr>
            <a:xfrm>
              <a:off x="-1928826" y="2143116"/>
              <a:ext cx="1928826" cy="1500198"/>
            </a:xfrm>
            <a:prstGeom prst="rect">
              <a:avLst/>
            </a:prstGeom>
            <a:noFill/>
            <a:ln w="174625">
              <a:solidFill>
                <a:schemeClr val="tx2">
                  <a:lumMod val="60000"/>
                  <a:lumOff val="40000"/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Gerade Verbindung 38"/>
            <p:cNvCxnSpPr/>
            <p:nvPr/>
          </p:nvCxnSpPr>
          <p:spPr>
            <a:xfrm flipV="1">
              <a:off x="8001056" y="2500306"/>
              <a:ext cx="928694" cy="285752"/>
            </a:xfrm>
            <a:prstGeom prst="line">
              <a:avLst/>
            </a:prstGeom>
            <a:ln w="168275"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6500858" y="2428868"/>
              <a:ext cx="1071570" cy="500066"/>
            </a:xfrm>
            <a:prstGeom prst="line">
              <a:avLst/>
            </a:prstGeom>
            <a:ln w="168275"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V="1">
              <a:off x="6500858" y="3214686"/>
              <a:ext cx="1071570" cy="428628"/>
            </a:xfrm>
            <a:prstGeom prst="line">
              <a:avLst/>
            </a:prstGeom>
            <a:ln w="168275"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8001056" y="3214686"/>
              <a:ext cx="1000132" cy="357190"/>
            </a:xfrm>
            <a:prstGeom prst="line">
              <a:avLst/>
            </a:prstGeom>
            <a:ln w="168275"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Gerade Verbindung 46"/>
          <p:cNvCxnSpPr/>
          <p:nvPr/>
        </p:nvCxnSpPr>
        <p:spPr>
          <a:xfrm>
            <a:off x="5572132" y="4857760"/>
            <a:ext cx="928694" cy="0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90" idx="3"/>
          </p:cNvCxnSpPr>
          <p:nvPr/>
        </p:nvCxnSpPr>
        <p:spPr>
          <a:xfrm flipV="1">
            <a:off x="4786314" y="3643314"/>
            <a:ext cx="2357454" cy="35719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10800000">
            <a:off x="4286248" y="4643446"/>
            <a:ext cx="14287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rot="10800000">
            <a:off x="7572396" y="4643446"/>
            <a:ext cx="14287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10800000">
            <a:off x="7143768" y="5357826"/>
            <a:ext cx="100013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>
            <a:off x="5143504" y="4572008"/>
            <a:ext cx="314327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>
            <a:off x="7429520" y="4572008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rot="10800000">
            <a:off x="7500958" y="5357826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rot="10800000">
            <a:off x="4857752" y="385762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rot="10800000">
            <a:off x="6786578" y="3857628"/>
            <a:ext cx="357190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nhaltsplatzhalter 2"/>
          <p:cNvSpPr txBox="1">
            <a:spLocks/>
          </p:cNvSpPr>
          <p:nvPr/>
        </p:nvSpPr>
        <p:spPr>
          <a:xfrm>
            <a:off x="4000496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071934" y="228599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7572396" y="228599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7572396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4214810" y="342900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7358082" y="335756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Inhaltsplatzhalter 2"/>
          <p:cNvSpPr txBox="1">
            <a:spLocks/>
          </p:cNvSpPr>
          <p:nvPr/>
        </p:nvSpPr>
        <p:spPr>
          <a:xfrm>
            <a:off x="4857752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Inhaltsplatzhalter 2"/>
          <p:cNvSpPr txBox="1">
            <a:spLocks/>
          </p:cNvSpPr>
          <p:nvPr/>
        </p:nvSpPr>
        <p:spPr>
          <a:xfrm>
            <a:off x="6715140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428860" y="1785926"/>
            <a:ext cx="2071702" cy="357190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/>
          <p:cNvSpPr txBox="1">
            <a:spLocks/>
          </p:cNvSpPr>
          <p:nvPr/>
        </p:nvSpPr>
        <p:spPr>
          <a:xfrm>
            <a:off x="0" y="1214422"/>
            <a:ext cx="3428992" cy="5429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* XC6VLX </a:t>
            </a:r>
            <a:b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(Processor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merger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up to 36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pairs of XC6VHX (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72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5+ 12-channel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optos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daughter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144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multigigabit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links in zone 2 (equiv. 22300 bit / BC)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5786446" y="178592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7643834" y="4714884"/>
            <a:ext cx="135729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890Gb/s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428860" y="3500438"/>
            <a:ext cx="1857388" cy="428628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rot="5400000" flipH="1" flipV="1">
            <a:off x="5037141" y="4679165"/>
            <a:ext cx="213520" cy="794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643570" y="0"/>
            <a:ext cx="3500430" cy="3286124"/>
          </a:xfrm>
        </p:spPr>
        <p:txBody>
          <a:bodyPr/>
          <a:lstStyle/>
          <a:p>
            <a:r>
              <a:rPr lang="en-GB" dirty="0" smtClean="0"/>
              <a:t>real </a:t>
            </a:r>
            <a:br>
              <a:rPr lang="en-GB" dirty="0" smtClean="0"/>
            </a:br>
            <a:r>
              <a:rPr lang="en-GB" dirty="0" smtClean="0"/>
              <a:t>GOLD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Grafik 7" descr="GOL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43570" cy="3920173"/>
          </a:xfrm>
          <a:prstGeom prst="rect">
            <a:avLst/>
          </a:prstGeom>
        </p:spPr>
      </p:pic>
      <p:pic>
        <p:nvPicPr>
          <p:cNvPr id="7" name="Grafik 6" descr="GOL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924" y="3292896"/>
            <a:ext cx="5081076" cy="3565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– forever 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Module originally planned for ca. 8 x 6VLX550T with </a:t>
            </a:r>
            <a:r>
              <a:rPr lang="en-GB" dirty="0" err="1" smtClean="0"/>
              <a:t>opto</a:t>
            </a:r>
            <a:r>
              <a:rPr lang="en-GB" dirty="0" smtClean="0"/>
              <a:t> backplane connection only</a:t>
            </a:r>
          </a:p>
          <a:p>
            <a:r>
              <a:rPr lang="en-GB" dirty="0" smtClean="0"/>
              <a:t>Converted to a mixed scheme 6VLXT / 6VHXT (6.5/10Gbps)</a:t>
            </a:r>
          </a:p>
          <a:p>
            <a:r>
              <a:rPr lang="en-GB" dirty="0" smtClean="0"/>
              <a:t>Added electrical backplane connectivity in zone 2</a:t>
            </a:r>
          </a:p>
          <a:p>
            <a:r>
              <a:rPr lang="en-GB" dirty="0" smtClean="0"/>
              <a:t>Learned about power consumption of </a:t>
            </a:r>
            <a:r>
              <a:rPr lang="en-GB" dirty="0" err="1" smtClean="0"/>
              <a:t>Virtex</a:t>
            </a:r>
            <a:r>
              <a:rPr lang="en-GB" dirty="0" smtClean="0"/>
              <a:t> 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>
                <a:sym typeface="Wingdings" pitchFamily="2" charset="2"/>
              </a:rPr>
              <a:t>re-design </a:t>
            </a:r>
            <a:r>
              <a:rPr lang="en-GB" dirty="0" smtClean="0">
                <a:sym typeface="Wingdings" pitchFamily="2" charset="2"/>
              </a:rPr>
              <a:t>of on-module </a:t>
            </a:r>
            <a:r>
              <a:rPr lang="en-GB" dirty="0" smtClean="0">
                <a:sym typeface="Wingdings" pitchFamily="2" charset="2"/>
              </a:rPr>
              <a:t>power distribution</a:t>
            </a:r>
            <a:endParaRPr lang="en-GB" dirty="0" smtClean="0"/>
          </a:p>
          <a:p>
            <a:r>
              <a:rPr lang="en-GB" dirty="0" smtClean="0"/>
              <a:t>Currently designing for  480W per module (primary supply -48/12V converter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Difficult to find power converters with small footprint, high current and  a lead time below 40 weeks</a:t>
            </a:r>
            <a:endParaRPr lang="en-GB" dirty="0" smtClean="0"/>
          </a:p>
          <a:p>
            <a:r>
              <a:rPr lang="en-GB" dirty="0" smtClean="0"/>
              <a:t>Module densely packed, power converters on bottom</a:t>
            </a:r>
          </a:p>
          <a:p>
            <a:r>
              <a:rPr lang="en-GB" dirty="0" smtClean="0"/>
              <a:t>Thick module, more than 1 ATCA </a:t>
            </a:r>
            <a:r>
              <a:rPr lang="en-GB" dirty="0" smtClean="0"/>
              <a:t>slot</a:t>
            </a:r>
          </a:p>
          <a:p>
            <a:r>
              <a:rPr lang="en-GB" dirty="0" smtClean="0"/>
              <a:t>Xilinx documentation for HXT devices far from complete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However, things are now starting to look better now...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r>
              <a:rPr lang="en-GB" dirty="0" smtClean="0"/>
              <a:t>Schematics and layout under way</a:t>
            </a:r>
          </a:p>
          <a:p>
            <a:r>
              <a:rPr lang="en-GB" dirty="0" smtClean="0"/>
              <a:t>Components ordered in </a:t>
            </a:r>
            <a:r>
              <a:rPr lang="en-GB" dirty="0" smtClean="0"/>
              <a:t>February</a:t>
            </a:r>
            <a:endParaRPr lang="en-GB" dirty="0" smtClean="0"/>
          </a:p>
          <a:p>
            <a:pPr lvl="1"/>
            <a:r>
              <a:rPr lang="en-GB" dirty="0" smtClean="0"/>
              <a:t>Xilinx 6VLXT: arrived </a:t>
            </a:r>
          </a:p>
          <a:p>
            <a:pPr lvl="1"/>
            <a:r>
              <a:rPr lang="en-GB" dirty="0" smtClean="0"/>
              <a:t>Xilinx HXT ???</a:t>
            </a:r>
          </a:p>
          <a:p>
            <a:pPr lvl="1"/>
            <a:r>
              <a:rPr lang="en-GB" dirty="0" smtClean="0"/>
              <a:t>SNAP12 </a:t>
            </a:r>
            <a:r>
              <a:rPr lang="en-GB" dirty="0" smtClean="0"/>
              <a:t>: ???</a:t>
            </a:r>
          </a:p>
          <a:p>
            <a:pPr lvl="1"/>
            <a:r>
              <a:rPr lang="en-GB" dirty="0" smtClean="0"/>
              <a:t>AVAGO </a:t>
            </a:r>
            <a:r>
              <a:rPr lang="en-GB" dirty="0" smtClean="0"/>
              <a:t>10Gb/s 12-channel </a:t>
            </a:r>
            <a:r>
              <a:rPr lang="en-GB" dirty="0" err="1" smtClean="0"/>
              <a:t>optos</a:t>
            </a:r>
            <a:r>
              <a:rPr lang="en-GB" dirty="0" smtClean="0"/>
              <a:t> </a:t>
            </a:r>
            <a:r>
              <a:rPr lang="en-GB" dirty="0" smtClean="0"/>
              <a:t>(2*T, 2*R) : arrived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... While Bruno's heroic battle against missing documentation and unavailable components continues ....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... some f</a:t>
            </a:r>
            <a:r>
              <a:rPr lang="en-GB" dirty="0" smtClean="0"/>
              <a:t>irmware </a:t>
            </a:r>
            <a:r>
              <a:rPr lang="en-GB" dirty="0" smtClean="0"/>
              <a:t>activities:</a:t>
            </a:r>
          </a:p>
          <a:p>
            <a:pPr>
              <a:buNone/>
            </a:pPr>
            <a:r>
              <a:rPr lang="en-GB" dirty="0" smtClean="0"/>
              <a:t>Currently working on extension of VME bus from 9U processor crates, via BLT module, optically into GOLD (see next presentation)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Bildschirmpräsentation (4:3)</PresentationFormat>
  <Paragraphs>105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Hardware status GOLD</vt:lpstr>
      <vt:lpstr>Pre-historic &amp; GOLD</vt:lpstr>
      <vt:lpstr>GOLD  concept</vt:lpstr>
      <vt:lpstr>GOLD floor plan</vt:lpstr>
      <vt:lpstr>real  GOLD </vt:lpstr>
      <vt:lpstr>GOLD – forever ?</vt:lpstr>
      <vt:lpstr>GOLD status</vt:lpstr>
    </vt:vector>
  </TitlesOfParts>
  <Company>Johannes Gutenberg-Universität Mainz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uschaefe</cp:lastModifiedBy>
  <cp:revision>196</cp:revision>
  <dcterms:created xsi:type="dcterms:W3CDTF">2009-12-08T11:59:40Z</dcterms:created>
  <dcterms:modified xsi:type="dcterms:W3CDTF">2010-05-05T10:29:11Z</dcterms:modified>
</cp:coreProperties>
</file>