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66" r:id="rId4"/>
    <p:sldId id="272" r:id="rId5"/>
    <p:sldId id="270" r:id="rId6"/>
    <p:sldId id="275" r:id="rId7"/>
    <p:sldId id="274" r:id="rId8"/>
    <p:sldId id="26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4A7EBB"/>
    <a:srgbClr val="FF7C80"/>
    <a:srgbClr val="48C489"/>
    <a:srgbClr val="FFFFCC"/>
    <a:srgbClr val="0AF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 varScale="1">
        <p:scale>
          <a:sx n="65" d="100"/>
          <a:sy n="6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15.09.2010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Hardware status GOLD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352544"/>
          </a:xfrm>
        </p:spPr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85720" y="928670"/>
            <a:ext cx="7215238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 concept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5852" y="1285860"/>
            <a:ext cx="4643470" cy="492922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ATCA form factor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Limited connectivity on front panel</a:t>
            </a:r>
          </a:p>
          <a:p>
            <a:r>
              <a:rPr lang="en-GB" sz="2400" b="1" dirty="0" smtClean="0"/>
              <a:t>Input links via optical connectors  in zone 3</a:t>
            </a:r>
          </a:p>
          <a:p>
            <a:r>
              <a:rPr lang="en-GB" sz="2400" b="1" dirty="0" smtClean="0"/>
              <a:t>12-channel </a:t>
            </a:r>
            <a:r>
              <a:rPr lang="en-GB" sz="2400" b="1" dirty="0" err="1" smtClean="0"/>
              <a:t>optos</a:t>
            </a:r>
            <a:r>
              <a:rPr lang="en-GB" sz="2400" b="1" dirty="0" smtClean="0"/>
              <a:t> on daughter modules</a:t>
            </a:r>
          </a:p>
          <a:p>
            <a:r>
              <a:rPr lang="en-GB" sz="2400" b="1" dirty="0" smtClean="0"/>
              <a:t>Electrical connectivity up to 10Gb/s in zone 2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Rechteck 7"/>
          <p:cNvSpPr/>
          <p:nvPr/>
        </p:nvSpPr>
        <p:spPr>
          <a:xfrm>
            <a:off x="7643834" y="928670"/>
            <a:ext cx="1357322" cy="5929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hteck 93"/>
          <p:cNvSpPr/>
          <p:nvPr/>
        </p:nvSpPr>
        <p:spPr>
          <a:xfrm>
            <a:off x="5786446" y="2428868"/>
            <a:ext cx="1500198" cy="12144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hteck 79"/>
          <p:cNvSpPr/>
          <p:nvPr/>
        </p:nvSpPr>
        <p:spPr>
          <a:xfrm rot="5400000">
            <a:off x="7393801" y="1178703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2" name="Gruppieren 23"/>
          <p:cNvGrpSpPr/>
          <p:nvPr/>
        </p:nvGrpSpPr>
        <p:grpSpPr>
          <a:xfrm>
            <a:off x="0" y="2500306"/>
            <a:ext cx="1000100" cy="357190"/>
            <a:chOff x="0" y="1214422"/>
            <a:chExt cx="1000100" cy="357190"/>
          </a:xfrm>
        </p:grpSpPr>
        <p:sp>
          <p:nvSpPr>
            <p:cNvPr id="25" name="Rechteck 24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26"/>
          <p:cNvGrpSpPr/>
          <p:nvPr/>
        </p:nvGrpSpPr>
        <p:grpSpPr>
          <a:xfrm>
            <a:off x="0" y="2928934"/>
            <a:ext cx="857224" cy="214314"/>
            <a:chOff x="0" y="1214422"/>
            <a:chExt cx="1000100" cy="357190"/>
          </a:xfrm>
        </p:grpSpPr>
        <p:sp>
          <p:nvSpPr>
            <p:cNvPr id="28" name="Rechteck 27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Rechteck 56"/>
          <p:cNvSpPr/>
          <p:nvPr/>
        </p:nvSpPr>
        <p:spPr>
          <a:xfrm>
            <a:off x="7429520" y="3714728"/>
            <a:ext cx="285752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ihandform 72"/>
          <p:cNvSpPr/>
          <p:nvPr/>
        </p:nvSpPr>
        <p:spPr>
          <a:xfrm>
            <a:off x="6072198" y="1357298"/>
            <a:ext cx="1285884" cy="1453454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hteck 58"/>
          <p:cNvSpPr/>
          <p:nvPr/>
        </p:nvSpPr>
        <p:spPr>
          <a:xfrm rot="5400000">
            <a:off x="5715008" y="2857464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ihandform 77"/>
          <p:cNvSpPr/>
          <p:nvPr/>
        </p:nvSpPr>
        <p:spPr>
          <a:xfrm>
            <a:off x="6572264" y="1785926"/>
            <a:ext cx="785818" cy="1310578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hteck 73"/>
          <p:cNvSpPr/>
          <p:nvPr/>
        </p:nvSpPr>
        <p:spPr>
          <a:xfrm rot="5400000">
            <a:off x="6143636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ihandform 78"/>
          <p:cNvSpPr/>
          <p:nvPr/>
        </p:nvSpPr>
        <p:spPr>
          <a:xfrm>
            <a:off x="6929454" y="2214554"/>
            <a:ext cx="500066" cy="116770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hteck 74"/>
          <p:cNvSpPr/>
          <p:nvPr/>
        </p:nvSpPr>
        <p:spPr>
          <a:xfrm rot="5400000">
            <a:off x="6572264" y="2857496"/>
            <a:ext cx="78581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hteck 80"/>
          <p:cNvSpPr/>
          <p:nvPr/>
        </p:nvSpPr>
        <p:spPr>
          <a:xfrm rot="5400000">
            <a:off x="7393801" y="1607331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3" name="Freihandform 82"/>
          <p:cNvSpPr/>
          <p:nvPr/>
        </p:nvSpPr>
        <p:spPr>
          <a:xfrm rot="5400000">
            <a:off x="5533383" y="3533106"/>
            <a:ext cx="5500704" cy="1149087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hteck 81"/>
          <p:cNvSpPr/>
          <p:nvPr/>
        </p:nvSpPr>
        <p:spPr>
          <a:xfrm rot="5400000">
            <a:off x="7393801" y="2035959"/>
            <a:ext cx="28575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ihandform 83"/>
          <p:cNvSpPr/>
          <p:nvPr/>
        </p:nvSpPr>
        <p:spPr>
          <a:xfrm rot="5400000">
            <a:off x="5679290" y="3821886"/>
            <a:ext cx="5072096" cy="1000132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ihandform 84"/>
          <p:cNvSpPr/>
          <p:nvPr/>
        </p:nvSpPr>
        <p:spPr>
          <a:xfrm rot="5400000">
            <a:off x="5822179" y="4107651"/>
            <a:ext cx="4643442" cy="857256"/>
          </a:xfrm>
          <a:custGeom>
            <a:avLst/>
            <a:gdLst>
              <a:gd name="connsiteX0" fmla="*/ 1425 w 1172199"/>
              <a:gd name="connsiteY0" fmla="*/ 1239140 h 1239140"/>
              <a:gd name="connsiteX1" fmla="*/ 18516 w 1172199"/>
              <a:gd name="connsiteY1" fmla="*/ 897308 h 1239140"/>
              <a:gd name="connsiteX2" fmla="*/ 18516 w 1172199"/>
              <a:gd name="connsiteY2" fmla="*/ 555476 h 1239140"/>
              <a:gd name="connsiteX3" fmla="*/ 18516 w 1172199"/>
              <a:gd name="connsiteY3" fmla="*/ 264919 h 1239140"/>
              <a:gd name="connsiteX4" fmla="*/ 129612 w 1172199"/>
              <a:gd name="connsiteY4" fmla="*/ 102549 h 1239140"/>
              <a:gd name="connsiteX5" fmla="*/ 479989 w 1172199"/>
              <a:gd name="connsiteY5" fmla="*/ 17091 h 1239140"/>
              <a:gd name="connsiteX6" fmla="*/ 804729 w 1172199"/>
              <a:gd name="connsiteY6" fmla="*/ 8545 h 1239140"/>
              <a:gd name="connsiteX7" fmla="*/ 975645 w 1172199"/>
              <a:gd name="connsiteY7" fmla="*/ 0 h 1239140"/>
              <a:gd name="connsiteX8" fmla="*/ 1172199 w 1172199"/>
              <a:gd name="connsiteY8" fmla="*/ 8545 h 12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199" h="1239140">
                <a:moveTo>
                  <a:pt x="1425" y="1239140"/>
                </a:moveTo>
                <a:cubicBezTo>
                  <a:pt x="8546" y="1125196"/>
                  <a:pt x="15668" y="1011252"/>
                  <a:pt x="18516" y="897308"/>
                </a:cubicBezTo>
                <a:cubicBezTo>
                  <a:pt x="21364" y="783364"/>
                  <a:pt x="18516" y="555476"/>
                  <a:pt x="18516" y="555476"/>
                </a:cubicBezTo>
                <a:cubicBezTo>
                  <a:pt x="18516" y="450078"/>
                  <a:pt x="0" y="340407"/>
                  <a:pt x="18516" y="264919"/>
                </a:cubicBezTo>
                <a:cubicBezTo>
                  <a:pt x="37032" y="189431"/>
                  <a:pt x="52700" y="143854"/>
                  <a:pt x="129612" y="102549"/>
                </a:cubicBezTo>
                <a:cubicBezTo>
                  <a:pt x="206524" y="61244"/>
                  <a:pt x="367469" y="32758"/>
                  <a:pt x="479989" y="17091"/>
                </a:cubicBezTo>
                <a:cubicBezTo>
                  <a:pt x="592509" y="1424"/>
                  <a:pt x="722120" y="11394"/>
                  <a:pt x="804729" y="8545"/>
                </a:cubicBezTo>
                <a:cubicBezTo>
                  <a:pt x="887338" y="5697"/>
                  <a:pt x="914400" y="0"/>
                  <a:pt x="975645" y="0"/>
                </a:cubicBezTo>
                <a:cubicBezTo>
                  <a:pt x="1036890" y="0"/>
                  <a:pt x="1172199" y="8545"/>
                  <a:pt x="1172199" y="8545"/>
                </a:cubicBezTo>
              </a:path>
            </a:pathLst>
          </a:custGeom>
          <a:noFill/>
          <a:ln w="1047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7929554" y="785794"/>
            <a:ext cx="12144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3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1B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RTM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214282" y="1643050"/>
            <a:ext cx="1285884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i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</a:t>
            </a:r>
            <a:endParaRPr kumimoji="0" lang="en-GB" sz="8800" i="1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Inhaltsplatzhalter 2"/>
          <p:cNvSpPr txBox="1">
            <a:spLocks/>
          </p:cNvSpPr>
          <p:nvPr/>
        </p:nvSpPr>
        <p:spPr>
          <a:xfrm>
            <a:off x="5643570" y="5929306"/>
            <a:ext cx="1785950" cy="92869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ATCA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2" name="Gruppieren 26"/>
          <p:cNvGrpSpPr/>
          <p:nvPr/>
        </p:nvGrpSpPr>
        <p:grpSpPr>
          <a:xfrm>
            <a:off x="0" y="3214686"/>
            <a:ext cx="857224" cy="214314"/>
            <a:chOff x="0" y="1214422"/>
            <a:chExt cx="1000100" cy="357190"/>
          </a:xfrm>
        </p:grpSpPr>
        <p:sp>
          <p:nvSpPr>
            <p:cNvPr id="76" name="Rechteck 75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26"/>
          <p:cNvGrpSpPr/>
          <p:nvPr/>
        </p:nvGrpSpPr>
        <p:grpSpPr>
          <a:xfrm>
            <a:off x="0" y="3500438"/>
            <a:ext cx="857224" cy="214314"/>
            <a:chOff x="0" y="1214422"/>
            <a:chExt cx="1000100" cy="357190"/>
          </a:xfrm>
        </p:grpSpPr>
        <p:sp>
          <p:nvSpPr>
            <p:cNvPr id="87" name="Rechteck 86"/>
            <p:cNvSpPr/>
            <p:nvPr/>
          </p:nvSpPr>
          <p:spPr>
            <a:xfrm>
              <a:off x="214282" y="1214422"/>
              <a:ext cx="78581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0" y="1357298"/>
              <a:ext cx="285752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Inhaltsplatzhalter 2"/>
          <p:cNvSpPr txBox="1">
            <a:spLocks/>
          </p:cNvSpPr>
          <p:nvPr/>
        </p:nvSpPr>
        <p:spPr>
          <a:xfrm>
            <a:off x="6357950" y="4786322"/>
            <a:ext cx="1071570" cy="857256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Inhaltsplatzhalter 2"/>
          <p:cNvSpPr txBox="1">
            <a:spLocks/>
          </p:cNvSpPr>
          <p:nvPr/>
        </p:nvSpPr>
        <p:spPr>
          <a:xfrm>
            <a:off x="7286644" y="2357430"/>
            <a:ext cx="1071570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8800" b="1" noProof="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  <a:endParaRPr kumimoji="0" lang="en-GB" sz="8800" b="1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4" y="750075"/>
            <a:ext cx="5804552" cy="5857916"/>
          </a:xfrm>
          <a:prstGeom prst="rect">
            <a:avLst/>
          </a:prstGeom>
        </p:spPr>
      </p:pic>
      <p:sp>
        <p:nvSpPr>
          <p:cNvPr id="119" name="Rechteck 118"/>
          <p:cNvSpPr/>
          <p:nvPr/>
        </p:nvSpPr>
        <p:spPr>
          <a:xfrm>
            <a:off x="46528" y="3594100"/>
            <a:ext cx="3143240" cy="143034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pPr algn="l"/>
            <a:r>
              <a:rPr lang="en-GB" dirty="0" smtClean="0"/>
              <a:t>GOLD floor 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572496" y="592933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572496" y="371475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572496" y="78579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8286744" y="1714488"/>
            <a:ext cx="857256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</a:t>
            </a:r>
            <a:endParaRPr lang="en-GB" sz="2200" b="1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4857752" y="642918"/>
            <a:ext cx="2214578" cy="400052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6286512" y="1285860"/>
            <a:ext cx="2071702" cy="857256"/>
          </a:xfrm>
          <a:custGeom>
            <a:avLst/>
            <a:gdLst>
              <a:gd name="connsiteX0" fmla="*/ 2286000 w 2286000"/>
              <a:gd name="connsiteY0" fmla="*/ 1026318 h 1047749"/>
              <a:gd name="connsiteX1" fmla="*/ 2100263 w 2286000"/>
              <a:gd name="connsiteY1" fmla="*/ 1026318 h 1047749"/>
              <a:gd name="connsiteX2" fmla="*/ 1619250 w 2286000"/>
              <a:gd name="connsiteY2" fmla="*/ 931068 h 1047749"/>
              <a:gd name="connsiteX3" fmla="*/ 1114425 w 2286000"/>
              <a:gd name="connsiteY3" fmla="*/ 326231 h 1047749"/>
              <a:gd name="connsiteX4" fmla="*/ 666750 w 2286000"/>
              <a:gd name="connsiteY4" fmla="*/ 50006 h 1047749"/>
              <a:gd name="connsiteX5" fmla="*/ 209550 w 2286000"/>
              <a:gd name="connsiteY5" fmla="*/ 26193 h 1047749"/>
              <a:gd name="connsiteX6" fmla="*/ 0 w 2286000"/>
              <a:gd name="connsiteY6" fmla="*/ 30956 h 10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047749">
                <a:moveTo>
                  <a:pt x="2286000" y="1026318"/>
                </a:moveTo>
                <a:cubicBezTo>
                  <a:pt x="2248694" y="1034255"/>
                  <a:pt x="2211388" y="1042193"/>
                  <a:pt x="2100263" y="1026318"/>
                </a:cubicBezTo>
                <a:cubicBezTo>
                  <a:pt x="1989138" y="1010443"/>
                  <a:pt x="1783556" y="1047749"/>
                  <a:pt x="1619250" y="931068"/>
                </a:cubicBezTo>
                <a:cubicBezTo>
                  <a:pt x="1454944" y="814387"/>
                  <a:pt x="1273175" y="473075"/>
                  <a:pt x="1114425" y="326231"/>
                </a:cubicBezTo>
                <a:cubicBezTo>
                  <a:pt x="955675" y="179387"/>
                  <a:pt x="817562" y="100012"/>
                  <a:pt x="666750" y="50006"/>
                </a:cubicBezTo>
                <a:cubicBezTo>
                  <a:pt x="515938" y="0"/>
                  <a:pt x="320675" y="29368"/>
                  <a:pt x="209550" y="26193"/>
                </a:cubicBezTo>
                <a:cubicBezTo>
                  <a:pt x="98425" y="23018"/>
                  <a:pt x="49212" y="26987"/>
                  <a:pt x="0" y="30956"/>
                </a:cubicBezTo>
              </a:path>
            </a:pathLst>
          </a:custGeom>
          <a:ln w="7302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Gerade Verbindung 46"/>
          <p:cNvCxnSpPr/>
          <p:nvPr/>
        </p:nvCxnSpPr>
        <p:spPr>
          <a:xfrm>
            <a:off x="5522136" y="5085184"/>
            <a:ext cx="928694" cy="0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90" idx="3"/>
          </p:cNvCxnSpPr>
          <p:nvPr/>
        </p:nvCxnSpPr>
        <p:spPr>
          <a:xfrm flipV="1">
            <a:off x="4786314" y="3643314"/>
            <a:ext cx="2357454" cy="35719"/>
          </a:xfrm>
          <a:prstGeom prst="line">
            <a:avLst/>
          </a:prstGeom>
          <a:ln w="168275">
            <a:solidFill>
              <a:srgbClr val="4A7EBB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rot="10800000">
            <a:off x="7143768" y="5357826"/>
            <a:ext cx="100013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>
            <a:off x="5143504" y="4572008"/>
            <a:ext cx="314327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>
            <a:off x="7429520" y="4572008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rot="10800000">
            <a:off x="7500958" y="5357826"/>
            <a:ext cx="428628" cy="1588"/>
          </a:xfrm>
          <a:prstGeom prst="straightConnector1">
            <a:avLst/>
          </a:prstGeom>
          <a:ln w="41275">
            <a:solidFill>
              <a:srgbClr val="0F01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rot="10800000">
            <a:off x="4857752" y="3857628"/>
            <a:ext cx="285752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rot="10800000">
            <a:off x="6786578" y="3857628"/>
            <a:ext cx="357190" cy="1588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Inhaltsplatzhalter 2"/>
          <p:cNvSpPr txBox="1">
            <a:spLocks/>
          </p:cNvSpPr>
          <p:nvPr/>
        </p:nvSpPr>
        <p:spPr>
          <a:xfrm>
            <a:off x="4143372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Inhaltsplatzhalter 2"/>
          <p:cNvSpPr txBox="1">
            <a:spLocks/>
          </p:cNvSpPr>
          <p:nvPr/>
        </p:nvSpPr>
        <p:spPr>
          <a:xfrm>
            <a:off x="4143372" y="2305034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Inhaltsplatzhalter 2"/>
          <p:cNvSpPr txBox="1">
            <a:spLocks/>
          </p:cNvSpPr>
          <p:nvPr/>
        </p:nvSpPr>
        <p:spPr>
          <a:xfrm>
            <a:off x="7447378" y="2321711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Inhaltsplatzhalter 2"/>
          <p:cNvSpPr txBox="1">
            <a:spLocks/>
          </p:cNvSpPr>
          <p:nvPr/>
        </p:nvSpPr>
        <p:spPr>
          <a:xfrm>
            <a:off x="7447378" y="121442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Inhaltsplatzhalter 2"/>
          <p:cNvSpPr txBox="1">
            <a:spLocks/>
          </p:cNvSpPr>
          <p:nvPr/>
        </p:nvSpPr>
        <p:spPr>
          <a:xfrm>
            <a:off x="4214810" y="3429000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</p:txBody>
      </p:sp>
      <p:sp>
        <p:nvSpPr>
          <p:cNvPr id="91" name="Inhaltsplatzhalter 2"/>
          <p:cNvSpPr txBox="1">
            <a:spLocks/>
          </p:cNvSpPr>
          <p:nvPr/>
        </p:nvSpPr>
        <p:spPr>
          <a:xfrm>
            <a:off x="7358082" y="3433762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Inhaltsplatzhalter 2"/>
          <p:cNvSpPr txBox="1">
            <a:spLocks/>
          </p:cNvSpPr>
          <p:nvPr/>
        </p:nvSpPr>
        <p:spPr>
          <a:xfrm>
            <a:off x="4857752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Inhaltsplatzhalter 2"/>
          <p:cNvSpPr txBox="1">
            <a:spLocks/>
          </p:cNvSpPr>
          <p:nvPr/>
        </p:nvSpPr>
        <p:spPr>
          <a:xfrm>
            <a:off x="6715140" y="500063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267744" y="1785926"/>
            <a:ext cx="2232818" cy="0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/>
          <p:cNvSpPr txBox="1">
            <a:spLocks/>
          </p:cNvSpPr>
          <p:nvPr/>
        </p:nvSpPr>
        <p:spPr>
          <a:xfrm>
            <a:off x="-44839" y="1147700"/>
            <a:ext cx="3428992" cy="5429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* XC6VLX </a:t>
            </a:r>
            <a:b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(Processor 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merger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up to 36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pairs of XC6VHX (</a:t>
            </a: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72 links each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5+  12-channel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optos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daughter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Clock generation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144 </a:t>
            </a:r>
            <a:r>
              <a:rPr lang="en-GB" sz="2200" dirty="0" err="1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multigigabit</a:t>
            </a:r>
            <a:r>
              <a:rPr lang="en-GB" sz="2200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links in zone 2 (equiv. 22300 bit / BC)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200" dirty="0" smtClean="0">
              <a:solidFill>
                <a:srgbClr val="0F0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Inhaltsplatzhalter 2"/>
          <p:cNvSpPr txBox="1">
            <a:spLocks/>
          </p:cNvSpPr>
          <p:nvPr/>
        </p:nvSpPr>
        <p:spPr>
          <a:xfrm>
            <a:off x="5786446" y="1785926"/>
            <a:ext cx="571504" cy="500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7643834" y="4714884"/>
            <a:ext cx="135729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890Gb/s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 smtClean="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total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F01B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2428860" y="3140968"/>
            <a:ext cx="1857388" cy="788098"/>
          </a:xfrm>
          <a:prstGeom prst="straightConnector1">
            <a:avLst/>
          </a:prstGeom>
          <a:ln w="41275">
            <a:solidFill>
              <a:srgbClr val="0AFC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rot="5400000" flipH="1" flipV="1">
            <a:off x="5037141" y="4679165"/>
            <a:ext cx="213520" cy="794"/>
          </a:xfrm>
          <a:prstGeom prst="straightConnector1">
            <a:avLst/>
          </a:prstGeom>
          <a:ln w="41275">
            <a:solidFill>
              <a:srgbClr val="0F01B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3428992" y="5500702"/>
            <a:ext cx="2214578" cy="92869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643570" y="0"/>
            <a:ext cx="3500430" cy="3286124"/>
          </a:xfrm>
        </p:spPr>
        <p:txBody>
          <a:bodyPr/>
          <a:lstStyle/>
          <a:p>
            <a:r>
              <a:rPr lang="en-GB" dirty="0" smtClean="0"/>
              <a:t>real </a:t>
            </a:r>
            <a:br>
              <a:rPr lang="en-GB" dirty="0" smtClean="0"/>
            </a:br>
            <a:r>
              <a:rPr lang="en-GB" dirty="0" smtClean="0"/>
              <a:t>GOLD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319"/>
            <a:ext cx="5643570" cy="3608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932040" cy="4120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history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As reported last time already: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Module originally planned for ca. 8 x 6VLX550T with </a:t>
            </a:r>
            <a:r>
              <a:rPr lang="en-GB" dirty="0" err="1" smtClean="0"/>
              <a:t>opto</a:t>
            </a:r>
            <a:r>
              <a:rPr lang="en-GB" dirty="0" smtClean="0"/>
              <a:t> backplane connection only</a:t>
            </a:r>
          </a:p>
          <a:p>
            <a:r>
              <a:rPr lang="en-GB" dirty="0" smtClean="0"/>
              <a:t>Converted to a mixed scheme 6VLXT / 6VHXT (6.5/10Gbps)</a:t>
            </a:r>
          </a:p>
          <a:p>
            <a:r>
              <a:rPr lang="en-GB" dirty="0" smtClean="0"/>
              <a:t>Added electrical backplane connectivity in zone 2</a:t>
            </a:r>
          </a:p>
          <a:p>
            <a:r>
              <a:rPr lang="en-GB" dirty="0" smtClean="0"/>
              <a:t>Learned about power consumption of </a:t>
            </a:r>
            <a:r>
              <a:rPr lang="en-GB" dirty="0" err="1" smtClean="0"/>
              <a:t>Virtex</a:t>
            </a:r>
            <a:r>
              <a:rPr lang="en-GB" dirty="0" smtClean="0"/>
              <a:t> 6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re-design of on-module power distribution</a:t>
            </a:r>
            <a:endParaRPr lang="en-GB" dirty="0" smtClean="0"/>
          </a:p>
          <a:p>
            <a:r>
              <a:rPr lang="en-GB" dirty="0" smtClean="0"/>
              <a:t>Currently designing for  ~450W per module</a:t>
            </a:r>
          </a:p>
          <a:p>
            <a:r>
              <a:rPr lang="en-GB" dirty="0" smtClean="0"/>
              <a:t>Difficult to find power converters with small footprint, high current and  a lead time below 40 weeks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 few issues with the tools…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Mainz (Bruno) used to Cadence design tools for 10 years. </a:t>
            </a:r>
            <a:r>
              <a:rPr lang="en-GB" dirty="0"/>
              <a:t>D</a:t>
            </a:r>
            <a:r>
              <a:rPr lang="en-GB" dirty="0" smtClean="0"/>
              <a:t>esigns have got more complex since. </a:t>
            </a:r>
          </a:p>
          <a:p>
            <a:pPr marL="0" indent="0">
              <a:buNone/>
            </a:pPr>
            <a:r>
              <a:rPr lang="en-GB" dirty="0" smtClean="0"/>
              <a:t>Tools have apparently not kept pace:</a:t>
            </a:r>
          </a:p>
          <a:p>
            <a:endParaRPr lang="en-GB" dirty="0" smtClean="0"/>
          </a:p>
          <a:p>
            <a:r>
              <a:rPr lang="en-GB" dirty="0" smtClean="0"/>
              <a:t>It is not possible to turn differential pin pairs of a device single ended. Need to be defined during initial creation of device symbol – that strongly limits the capabilities of an FPGA to resolve routing issues at board level, if both differential and single ended lines are used in a design</a:t>
            </a:r>
          </a:p>
          <a:p>
            <a:r>
              <a:rPr lang="en-GB" dirty="0" err="1" smtClean="0"/>
              <a:t>Autorouting</a:t>
            </a:r>
            <a:r>
              <a:rPr lang="en-GB" dirty="0" smtClean="0"/>
              <a:t> differential pairs is basically impossible since automatic pin swap is not supported on differential signals. With given signal layer count (9) </a:t>
            </a:r>
            <a:r>
              <a:rPr lang="en-GB" dirty="0" err="1" smtClean="0"/>
              <a:t>autorouter</a:t>
            </a:r>
            <a:r>
              <a:rPr lang="en-GB" dirty="0" smtClean="0"/>
              <a:t> stopped at 50% </a:t>
            </a:r>
            <a:r>
              <a:rPr lang="en-GB" dirty="0" err="1" smtClean="0"/>
              <a:t>unrouted</a:t>
            </a:r>
            <a:r>
              <a:rPr lang="en-GB" dirty="0" smtClean="0"/>
              <a:t> signals.</a:t>
            </a:r>
            <a:br>
              <a:rPr lang="en-GB" dirty="0" smtClean="0"/>
            </a:br>
            <a:endParaRPr lang="en-GB" dirty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GOLD is being hand-routed now 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0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Routing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69095"/>
            <a:ext cx="6135984" cy="61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Schematics and layout well under way</a:t>
            </a:r>
          </a:p>
          <a:p>
            <a:r>
              <a:rPr lang="en-GB" dirty="0" smtClean="0"/>
              <a:t>Xilinx 6VLXT</a:t>
            </a:r>
            <a:r>
              <a:rPr lang="en-GB" dirty="0"/>
              <a:t> </a:t>
            </a:r>
            <a:r>
              <a:rPr lang="en-GB" dirty="0" smtClean="0"/>
              <a:t>waiting on the shelf </a:t>
            </a:r>
          </a:p>
          <a:p>
            <a:r>
              <a:rPr lang="en-GB" dirty="0"/>
              <a:t>Xilinx </a:t>
            </a:r>
            <a:r>
              <a:rPr lang="en-GB" dirty="0" smtClean="0"/>
              <a:t>6VHXT not yet available</a:t>
            </a:r>
            <a:endParaRPr lang="en-GB" dirty="0"/>
          </a:p>
          <a:p>
            <a:r>
              <a:rPr lang="en-GB" dirty="0" smtClean="0"/>
              <a:t>2 daughter modules (</a:t>
            </a:r>
            <a:r>
              <a:rPr lang="en-GB" dirty="0" err="1" smtClean="0"/>
              <a:t>opto</a:t>
            </a:r>
            <a:r>
              <a:rPr lang="en-GB" dirty="0" smtClean="0"/>
              <a:t> link module and clock module) will have to be designed</a:t>
            </a:r>
          </a:p>
          <a:p>
            <a:r>
              <a:rPr lang="en-GB" dirty="0" smtClean="0"/>
              <a:t>Decided against SNAP12 devices due to lack of availability</a:t>
            </a:r>
            <a:endParaRPr lang="en-GB" dirty="0"/>
          </a:p>
          <a:p>
            <a:r>
              <a:rPr lang="en-GB" dirty="0" smtClean="0"/>
              <a:t>AVAGO 10Gb/s 12-channel </a:t>
            </a:r>
            <a:r>
              <a:rPr lang="en-GB" dirty="0" err="1" smtClean="0"/>
              <a:t>optos</a:t>
            </a:r>
            <a:r>
              <a:rPr lang="en-GB" dirty="0" smtClean="0"/>
              <a:t> (2*T, 2*R) have been purchased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S</a:t>
            </a:r>
            <a:r>
              <a:rPr lang="en-GB" dirty="0" smtClean="0"/>
              <a:t>ome further GOLD related activities at MZ:</a:t>
            </a:r>
          </a:p>
          <a:p>
            <a:r>
              <a:rPr lang="en-GB" dirty="0" smtClean="0"/>
              <a:t>Reinhold working on 6U VME </a:t>
            </a:r>
            <a:r>
              <a:rPr lang="en-GB" dirty="0" err="1" smtClean="0"/>
              <a:t>serialiser</a:t>
            </a:r>
            <a:r>
              <a:rPr lang="en-GB" dirty="0" smtClean="0"/>
              <a:t> for GOLD module control via VME bus</a:t>
            </a:r>
          </a:p>
          <a:p>
            <a:r>
              <a:rPr lang="en-GB" dirty="0" err="1" smtClean="0"/>
              <a:t>Andi</a:t>
            </a:r>
            <a:r>
              <a:rPr lang="en-GB" dirty="0" smtClean="0"/>
              <a:t> has been successfully fighting link latencies on a V5:</a:t>
            </a:r>
            <a:br>
              <a:rPr lang="en-GB" dirty="0" smtClean="0"/>
            </a:br>
            <a:r>
              <a:rPr lang="en-GB" dirty="0" smtClean="0"/>
              <a:t>reduction by  ~1 bunch tick when giving up 8b/10b encoding and reducing payload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Hardware status GOLD</vt:lpstr>
      <vt:lpstr>GOLD  concept</vt:lpstr>
      <vt:lpstr>GOLD floor plan</vt:lpstr>
      <vt:lpstr>real  GOLD </vt:lpstr>
      <vt:lpstr>GOLD history</vt:lpstr>
      <vt:lpstr>Just a few issues with the tools…</vt:lpstr>
      <vt:lpstr>Routing</vt:lpstr>
      <vt:lpstr>GOLD status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220</cp:revision>
  <dcterms:created xsi:type="dcterms:W3CDTF">2009-12-08T11:59:40Z</dcterms:created>
  <dcterms:modified xsi:type="dcterms:W3CDTF">2010-09-15T07:56:42Z</dcterms:modified>
</cp:coreProperties>
</file>