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67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 varScale="1">
        <p:scale>
          <a:sx n="107" d="100"/>
          <a:sy n="107" d="100"/>
        </p:scale>
        <p:origin x="-106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16.12.2010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ff.uni-mainz.de/uschaefe/browsable/L1Calo/GOLD/GoldReview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GOLD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design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836712"/>
            <a:ext cx="8715436" cy="5735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Main board:</a:t>
            </a:r>
          </a:p>
          <a:p>
            <a:r>
              <a:rPr lang="en-GB" dirty="0" smtClean="0"/>
              <a:t>ATCA form factor</a:t>
            </a:r>
          </a:p>
          <a:p>
            <a:r>
              <a:rPr lang="en-GB" dirty="0" smtClean="0"/>
              <a:t>Four input processors XC6VLXT 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ed from mezzanine module</a:t>
            </a:r>
          </a:p>
          <a:p>
            <a:pPr lvl="1"/>
            <a:r>
              <a:rPr lang="en-GB" dirty="0" smtClean="0"/>
              <a:t>144 electrical inputs total, 6.5 Gb/s each</a:t>
            </a:r>
          </a:p>
          <a:p>
            <a:pPr lvl="1"/>
            <a:r>
              <a:rPr lang="en-GB" dirty="0" smtClean="0"/>
              <a:t>36 electrical outputs</a:t>
            </a:r>
            <a:r>
              <a:rPr lang="en-GB" dirty="0"/>
              <a:t>, 6.5 Gb/s </a:t>
            </a:r>
            <a:r>
              <a:rPr lang="en-GB" dirty="0" smtClean="0"/>
              <a:t>each, for test </a:t>
            </a:r>
            <a:r>
              <a:rPr lang="en-GB" dirty="0" smtClean="0"/>
              <a:t>purposes only</a:t>
            </a:r>
            <a:endParaRPr lang="en-GB" dirty="0" smtClean="0"/>
          </a:p>
          <a:p>
            <a:r>
              <a:rPr lang="en-GB" dirty="0" smtClean="0"/>
              <a:t>Low latency </a:t>
            </a:r>
            <a:r>
              <a:rPr lang="en-GB" dirty="0" smtClean="0"/>
              <a:t>parallel on-board </a:t>
            </a:r>
            <a:r>
              <a:rPr lang="en-GB" dirty="0" smtClean="0"/>
              <a:t>links at 1Gb/s</a:t>
            </a:r>
          </a:p>
          <a:p>
            <a:r>
              <a:rPr lang="en-GB" dirty="0" smtClean="0"/>
              <a:t>One main processor, 12-fibre optical output through front panel</a:t>
            </a:r>
          </a:p>
          <a:p>
            <a:r>
              <a:rPr lang="en-GB" dirty="0" smtClean="0"/>
              <a:t>Further </a:t>
            </a:r>
            <a:r>
              <a:rPr lang="en-GB" dirty="0" smtClean="0"/>
              <a:t>connectivity (up to 10Gb/s) </a:t>
            </a:r>
            <a:r>
              <a:rPr lang="en-GB" dirty="0" smtClean="0"/>
              <a:t>and processing resources via four XC6VHXT devices</a:t>
            </a:r>
          </a:p>
          <a:p>
            <a:r>
              <a:rPr lang="en-GB" dirty="0"/>
              <a:t>DAQ/ROI</a:t>
            </a:r>
          </a:p>
          <a:p>
            <a:r>
              <a:rPr lang="en-GB" dirty="0" smtClean="0"/>
              <a:t>FPGA configuration (System ACE), monitoring, module </a:t>
            </a:r>
            <a:r>
              <a:rPr lang="en-GB" dirty="0" smtClean="0"/>
              <a:t>control</a:t>
            </a:r>
            <a:br>
              <a:rPr lang="en-GB" dirty="0" smtClean="0"/>
            </a:br>
            <a:endParaRPr lang="en-GB" sz="1100" dirty="0" smtClean="0"/>
          </a:p>
          <a:p>
            <a:pPr marL="0" indent="0">
              <a:buNone/>
            </a:pPr>
            <a:r>
              <a:rPr lang="en-GB" dirty="0" smtClean="0"/>
              <a:t>Opto </a:t>
            </a:r>
            <a:r>
              <a:rPr lang="en-GB" dirty="0" smtClean="0"/>
              <a:t>mezzanine module:</a:t>
            </a:r>
          </a:p>
          <a:p>
            <a:r>
              <a:rPr lang="en-GB" dirty="0" smtClean="0"/>
              <a:t>Fed from five optical backplane connectors, up to 72 fibres each</a:t>
            </a:r>
            <a:endParaRPr lang="en-GB" dirty="0"/>
          </a:p>
          <a:p>
            <a:r>
              <a:rPr lang="en-GB" dirty="0" smtClean="0"/>
              <a:t>Up to twelve 12-channel optical receivers or </a:t>
            </a:r>
            <a:r>
              <a:rPr lang="en-GB" dirty="0" smtClean="0"/>
              <a:t>transmitters will physically fit</a:t>
            </a:r>
            <a:br>
              <a:rPr lang="en-GB" dirty="0" smtClean="0"/>
            </a:br>
            <a:endParaRPr lang="en-GB" sz="1000" dirty="0" smtClean="0"/>
          </a:p>
          <a:p>
            <a:pPr marL="0" indent="0">
              <a:buNone/>
            </a:pPr>
            <a:r>
              <a:rPr lang="en-GB" dirty="0"/>
              <a:t>Clock/control mezzanine module</a:t>
            </a:r>
          </a:p>
          <a:p>
            <a:r>
              <a:rPr lang="en-GB" dirty="0"/>
              <a:t>Reception and conditioning of (LHC) clocks</a:t>
            </a:r>
          </a:p>
          <a:p>
            <a:r>
              <a:rPr lang="en-GB" dirty="0"/>
              <a:t>Some general </a:t>
            </a:r>
            <a:r>
              <a:rPr lang="en-GB" dirty="0" smtClean="0"/>
              <a:t>control</a:t>
            </a:r>
            <a:br>
              <a:rPr lang="en-GB" dirty="0" smtClean="0"/>
            </a:br>
            <a:endParaRPr lang="en-GB" sz="1000" dirty="0"/>
          </a:p>
          <a:p>
            <a:pPr marL="0" indent="0">
              <a:buNone/>
            </a:pPr>
            <a:r>
              <a:rPr lang="en-GB" dirty="0"/>
              <a:t>JTAG mezzanine module</a:t>
            </a:r>
          </a:p>
          <a:p>
            <a:r>
              <a:rPr lang="en-GB" dirty="0"/>
              <a:t>USB connectivity for FPGA configuration/control</a:t>
            </a:r>
          </a:p>
          <a:p>
            <a:r>
              <a:rPr lang="en-GB" dirty="0"/>
              <a:t>Pre-configuration access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status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73556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Main board </a:t>
            </a:r>
          </a:p>
          <a:p>
            <a:pPr lvl="1"/>
            <a:r>
              <a:rPr lang="en-GB" dirty="0" smtClean="0"/>
              <a:t>First version ready except last minute bug fixes </a:t>
            </a:r>
          </a:p>
          <a:p>
            <a:pPr lvl="1"/>
            <a:r>
              <a:rPr lang="en-GB" dirty="0" smtClean="0"/>
              <a:t>consistency checks on schematics and symbols almost finished (Eduard)</a:t>
            </a:r>
          </a:p>
          <a:p>
            <a:pPr lvl="1"/>
            <a:r>
              <a:rPr lang="en-GB" dirty="0" smtClean="0"/>
              <a:t>Schematics and layout kept in sync, therefore expect readiness for production shortly after last fixes</a:t>
            </a:r>
          </a:p>
          <a:p>
            <a:r>
              <a:rPr lang="en-GB" dirty="0" smtClean="0"/>
              <a:t>Input module and clock module under way</a:t>
            </a:r>
          </a:p>
          <a:p>
            <a:r>
              <a:rPr lang="en-GB" dirty="0" smtClean="0"/>
              <a:t>Schematics for JTAG module near final</a:t>
            </a:r>
          </a:p>
          <a:p>
            <a:endParaRPr lang="en-GB" dirty="0" smtClean="0"/>
          </a:p>
          <a:p>
            <a:r>
              <a:rPr lang="en-GB" dirty="0" smtClean="0"/>
              <a:t>Try to have an L1Calo internal review of GOLD specifications in January</a:t>
            </a:r>
            <a:endParaRPr lang="en-GB" dirty="0"/>
          </a:p>
          <a:p>
            <a:pPr lvl="1"/>
            <a:r>
              <a:rPr lang="en-GB" dirty="0" smtClean="0"/>
              <a:t>Busy preparing </a:t>
            </a:r>
            <a:r>
              <a:rPr lang="en-GB" dirty="0" smtClean="0"/>
              <a:t>documentation</a:t>
            </a:r>
          </a:p>
          <a:p>
            <a:pPr lvl="1"/>
            <a:r>
              <a:rPr lang="en-GB" dirty="0" smtClean="0"/>
              <a:t>Will soon be posted at</a:t>
            </a:r>
            <a:br>
              <a:rPr lang="en-GB" dirty="0" smtClean="0"/>
            </a:br>
            <a:r>
              <a:rPr lang="en-GB" sz="2100" dirty="0" smtClean="0">
                <a:hlinkClick r:id="rId2"/>
              </a:rPr>
              <a:t>www.staff.uni-mainz.de/uschaefe/browsable/L1Calo/GOLD/GoldReview.htm</a:t>
            </a:r>
            <a:endParaRPr lang="en-GB" sz="2100" dirty="0" smtClean="0"/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Need </a:t>
            </a:r>
            <a:r>
              <a:rPr lang="en-GB" b="1" dirty="0" smtClean="0">
                <a:solidFill>
                  <a:srgbClr val="FF0000"/>
                </a:solidFill>
              </a:rPr>
              <a:t>a few volunteers for the review panel</a:t>
            </a:r>
            <a:endParaRPr lang="en-GB" b="1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Eduard started work on GOLD module services firmware</a:t>
            </a:r>
          </a:p>
          <a:p>
            <a:r>
              <a:rPr lang="en-GB" dirty="0" err="1" smtClean="0"/>
              <a:t>Weina</a:t>
            </a:r>
            <a:r>
              <a:rPr lang="en-GB" dirty="0" smtClean="0"/>
              <a:t> started work on Algorithms </a:t>
            </a:r>
          </a:p>
          <a:p>
            <a:pPr lvl="1"/>
            <a:r>
              <a:rPr lang="en-GB" dirty="0" smtClean="0"/>
              <a:t>Participate in definition of interfaces / data formats </a:t>
            </a:r>
          </a:p>
          <a:p>
            <a:pPr lvl="1"/>
            <a:r>
              <a:rPr lang="en-GB" dirty="0" smtClean="0"/>
              <a:t>Low level C/++ simulation</a:t>
            </a:r>
          </a:p>
          <a:p>
            <a:pPr lvl="1"/>
            <a:r>
              <a:rPr lang="en-GB" dirty="0" smtClean="0"/>
              <a:t>VHDL simulation</a:t>
            </a:r>
          </a:p>
          <a:p>
            <a:pPr lvl="1"/>
            <a:r>
              <a:rPr lang="en-GB" dirty="0" smtClean="0"/>
              <a:t>Implementation in GOLD</a:t>
            </a:r>
          </a:p>
          <a:p>
            <a:pPr lvl="2"/>
            <a:r>
              <a:rPr lang="en-GB" dirty="0" smtClean="0"/>
              <a:t>Jet </a:t>
            </a:r>
            <a:r>
              <a:rPr lang="en-GB" dirty="0" err="1" smtClean="0"/>
              <a:t>dphi</a:t>
            </a:r>
            <a:r>
              <a:rPr lang="en-GB" dirty="0" smtClean="0"/>
              <a:t> &amp; </a:t>
            </a:r>
            <a:r>
              <a:rPr lang="en-GB" dirty="0" err="1" smtClean="0"/>
              <a:t>Emiss</a:t>
            </a:r>
            <a:r>
              <a:rPr lang="en-GB" dirty="0" smtClean="0"/>
              <a:t> algorithms (</a:t>
            </a:r>
            <a:r>
              <a:rPr lang="en-GB" dirty="0" err="1" smtClean="0"/>
              <a:t>Carsten’s</a:t>
            </a:r>
            <a:r>
              <a:rPr lang="en-GB" dirty="0" smtClean="0"/>
              <a:t> </a:t>
            </a:r>
            <a:r>
              <a:rPr lang="en-GB" dirty="0" smtClean="0"/>
              <a:t>algorithms)</a:t>
            </a:r>
          </a:p>
          <a:p>
            <a:pPr lvl="2"/>
            <a:r>
              <a:rPr lang="en-GB" dirty="0" err="1" smtClean="0"/>
              <a:t>Muon</a:t>
            </a:r>
            <a:r>
              <a:rPr lang="en-GB" dirty="0" smtClean="0"/>
              <a:t> </a:t>
            </a:r>
            <a:r>
              <a:rPr lang="en-GB" dirty="0" smtClean="0"/>
              <a:t>isolation (+ Sebastian)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Bildschirmpräsentation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GOLD</vt:lpstr>
      <vt:lpstr>GOLD design</vt:lpstr>
      <vt:lpstr>GOLD status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238</cp:revision>
  <dcterms:created xsi:type="dcterms:W3CDTF">2009-12-08T11:59:40Z</dcterms:created>
  <dcterms:modified xsi:type="dcterms:W3CDTF">2010-12-17T11:20:18Z</dcterms:modified>
</cp:coreProperties>
</file>