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4" r:id="rId3"/>
    <p:sldId id="277" r:id="rId4"/>
    <p:sldId id="280" r:id="rId5"/>
    <p:sldId id="307" r:id="rId6"/>
    <p:sldId id="308" r:id="rId7"/>
    <p:sldId id="309" r:id="rId8"/>
    <p:sldId id="310" r:id="rId9"/>
    <p:sldId id="313" r:id="rId10"/>
    <p:sldId id="311" r:id="rId11"/>
    <p:sldId id="315" r:id="rId12"/>
    <p:sldId id="316" r:id="rId13"/>
    <p:sldId id="317" r:id="rId14"/>
    <p:sldId id="318" r:id="rId15"/>
    <p:sldId id="312" r:id="rId16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428"/>
    <a:srgbClr val="0F01BF"/>
    <a:srgbClr val="0EDC30"/>
    <a:srgbClr val="D703DC"/>
    <a:srgbClr val="48C489"/>
    <a:srgbClr val="BC03C1"/>
    <a:srgbClr val="4A7EBB"/>
    <a:srgbClr val="FF7C80"/>
    <a:srgbClr val="FFFFCC"/>
    <a:srgbClr val="0AF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6" autoAdjust="0"/>
    <p:restoredTop sz="94675" autoAdjust="0"/>
  </p:normalViewPr>
  <p:slideViewPr>
    <p:cSldViewPr>
      <p:cViewPr>
        <p:scale>
          <a:sx n="100" d="100"/>
          <a:sy n="100" d="100"/>
        </p:scale>
        <p:origin x="-124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05/04/2011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05.04.2011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5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getFile.py/access?subContId=3&amp;contribId=2&amp;resId=1&amp;materialId=slides&amp;confId=13389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171704" cy="1296144"/>
          </a:xfrm>
        </p:spPr>
        <p:txBody>
          <a:bodyPr>
            <a:normAutofit/>
          </a:bodyPr>
          <a:lstStyle/>
          <a:p>
            <a:r>
              <a:rPr lang="en-GB" dirty="0" smtClean="0"/>
              <a:t>L1Calo – towards phase II</a:t>
            </a:r>
            <a:endParaRPr lang="en-GB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24936" cy="136815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Mainz upgraders : </a:t>
            </a:r>
            <a:endParaRPr lang="en-GB" sz="2000" dirty="0"/>
          </a:p>
          <a:p>
            <a:r>
              <a:rPr lang="en-GB" sz="2000" dirty="0" err="1" smtClean="0"/>
              <a:t>B.Bauss</a:t>
            </a:r>
            <a:r>
              <a:rPr lang="en-GB" sz="2000" dirty="0" smtClean="0"/>
              <a:t>, </a:t>
            </a:r>
            <a:r>
              <a:rPr lang="en-GB" sz="2000" dirty="0" err="1" smtClean="0"/>
              <a:t>V.Büscher</a:t>
            </a:r>
            <a:r>
              <a:rPr lang="en-GB" sz="2000" dirty="0" smtClean="0"/>
              <a:t>, </a:t>
            </a:r>
            <a:r>
              <a:rPr lang="en-GB" sz="2000" dirty="0" err="1" smtClean="0"/>
              <a:t>R.Degele</a:t>
            </a:r>
            <a:r>
              <a:rPr lang="en-GB" sz="2000" dirty="0" smtClean="0"/>
              <a:t>, </a:t>
            </a:r>
            <a:r>
              <a:rPr lang="en-GB" sz="2000" dirty="0" err="1" smtClean="0"/>
              <a:t>A.Ebling</a:t>
            </a:r>
            <a:r>
              <a:rPr lang="en-GB" sz="2000" dirty="0"/>
              <a:t>, </a:t>
            </a:r>
            <a:r>
              <a:rPr lang="en-GB" sz="2000" dirty="0" err="1"/>
              <a:t>W.Ji</a:t>
            </a:r>
            <a:r>
              <a:rPr lang="en-GB" sz="2000" dirty="0" smtClean="0"/>
              <a:t>, </a:t>
            </a:r>
            <a:r>
              <a:rPr lang="en-GB" sz="2000" dirty="0" err="1" smtClean="0"/>
              <a:t>C.Meyer</a:t>
            </a:r>
            <a:r>
              <a:rPr lang="en-GB" sz="2000" dirty="0" smtClean="0"/>
              <a:t>, </a:t>
            </a:r>
            <a:r>
              <a:rPr lang="en-GB" sz="2000" dirty="0" err="1" smtClean="0"/>
              <a:t>S.Moritz</a:t>
            </a:r>
            <a:r>
              <a:rPr lang="en-GB" sz="2000" dirty="0" smtClean="0"/>
              <a:t>,</a:t>
            </a:r>
            <a:endParaRPr lang="en-GB" sz="2000" u="sng" dirty="0"/>
          </a:p>
          <a:p>
            <a:r>
              <a:rPr lang="en-GB" sz="2000" dirty="0" smtClean="0"/>
              <a:t> </a:t>
            </a:r>
            <a:r>
              <a:rPr lang="en-GB" sz="2000" u="heavy" dirty="0" smtClean="0"/>
              <a:t>U.Schäfer</a:t>
            </a:r>
            <a:r>
              <a:rPr lang="en-GB" sz="2000" dirty="0" smtClean="0"/>
              <a:t>, </a:t>
            </a:r>
            <a:r>
              <a:rPr lang="en-GB" sz="2000" dirty="0" err="1" smtClean="0"/>
              <a:t>C.Schröder</a:t>
            </a:r>
            <a:r>
              <a:rPr lang="en-GB" sz="2000" dirty="0" smtClean="0"/>
              <a:t>, </a:t>
            </a:r>
            <a:r>
              <a:rPr lang="en-GB" sz="2000" dirty="0" err="1" smtClean="0"/>
              <a:t>E.Simioni</a:t>
            </a:r>
            <a:r>
              <a:rPr lang="en-GB" sz="2000" dirty="0" smtClean="0"/>
              <a:t>, </a:t>
            </a:r>
            <a:r>
              <a:rPr lang="en-GB" sz="2000" dirty="0" err="1" smtClean="0"/>
              <a:t>S.Tapprogge</a:t>
            </a:r>
            <a:endParaRPr lang="en-GB" sz="2000" u="sng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\\fs02\uschaefe$\Bilder\l1calo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928369" cy="9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563888" y="6634461"/>
            <a:ext cx="1260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chemeClr val="bg1">
                    <a:lumMod val="65000"/>
                  </a:schemeClr>
                </a:solidFill>
              </a:rPr>
              <a:t>04.04.2011 14:31</a:t>
            </a:r>
            <a:endParaRPr lang="en-GB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39552" y="4154784"/>
            <a:ext cx="6984776" cy="2298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/>
              <a:t>Current L1Calo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smtClean="0"/>
              <a:t>Some technicalities : Latency and data duplication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400" dirty="0" err="1" smtClean="0"/>
              <a:t>Strawman</a:t>
            </a:r>
            <a:r>
              <a:rPr lang="en-GB" sz="2400" dirty="0" smtClean="0"/>
              <a:t> for phase 2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Murrough_pha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60848"/>
            <a:ext cx="8056017" cy="45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…some old slide on… </a:t>
            </a:r>
            <a:r>
              <a:rPr lang="en-GB" dirty="0" smtClean="0"/>
              <a:t> </a:t>
            </a:r>
            <a:r>
              <a:rPr lang="en-GB" dirty="0" smtClean="0"/>
              <a:t>Phase 2 !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« Once the calorimeter readout is replaced … in 20xx … »</a:t>
            </a:r>
          </a:p>
          <a:p>
            <a:r>
              <a:rPr lang="en-GB" sz="2000" dirty="0" smtClean="0"/>
              <a:t>High granularity trigger data provided on optical links</a:t>
            </a:r>
          </a:p>
          <a:p>
            <a:r>
              <a:rPr lang="en-GB" sz="2000" dirty="0" smtClean="0"/>
              <a:t>New </a:t>
            </a:r>
            <a:r>
              <a:rPr lang="en-GB" sz="2000" b="1" dirty="0" smtClean="0"/>
              <a:t>sliding windows</a:t>
            </a:r>
            <a:r>
              <a:rPr lang="en-GB" sz="2000" dirty="0" smtClean="0"/>
              <a:t> processor with optical interfaces only</a:t>
            </a:r>
          </a:p>
          <a:p>
            <a:r>
              <a:rPr lang="en-GB" sz="2000" dirty="0" smtClean="0"/>
              <a:t>Synchronous low-latency L0 plus asynchronous L1</a:t>
            </a:r>
            <a:endParaRPr lang="en-GB" sz="2000" dirty="0"/>
          </a:p>
        </p:txBody>
      </p:sp>
      <p:sp>
        <p:nvSpPr>
          <p:cNvPr id="7" name="Ellipse 6"/>
          <p:cNvSpPr/>
          <p:nvPr/>
        </p:nvSpPr>
        <p:spPr>
          <a:xfrm>
            <a:off x="2843808" y="2924944"/>
            <a:ext cx="4896544" cy="1368152"/>
          </a:xfrm>
          <a:prstGeom prst="ellipse">
            <a:avLst/>
          </a:prstGeom>
          <a:noFill/>
          <a:ln>
            <a:solidFill>
              <a:srgbClr val="FF0000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3707904" y="357301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915816" y="3681028"/>
            <a:ext cx="1080120" cy="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pic>
        <p:nvPicPr>
          <p:cNvPr id="12" name="Picture 2" descr="C:\Users\uschaefe\AppData\Local\Microsoft\Windows\Temporary Internet Files\Content.IE5\98EF72M1\MC9004325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42" y="3082909"/>
            <a:ext cx="393948" cy="4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372200" y="3681028"/>
            <a:ext cx="936104" cy="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6012160" y="2708920"/>
            <a:ext cx="0" cy="792088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872022" y="6021288"/>
            <a:ext cx="3098812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Murrough Landon, 2010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…as of last week (</a:t>
            </a:r>
            <a:r>
              <a:rPr lang="en-GB" dirty="0" err="1" smtClean="0"/>
              <a:t>R.Middleton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619" y="-270411"/>
            <a:ext cx="5778642" cy="770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38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Cont’d…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1650" y="-189402"/>
            <a:ext cx="5724636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79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2013/4 ?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5676" y="-279412"/>
            <a:ext cx="5832648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0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(almost) final words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indico.cern.ch/getFile.py/access?subContId=3&amp;contribId=2&amp;resId=1&amp;materialId=slides&amp;confId=133899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 some initial questions (in random order, more to come)</a:t>
            </a:r>
          </a:p>
          <a:p>
            <a:r>
              <a:rPr lang="en-GB" dirty="0" smtClean="0"/>
              <a:t>How do we get </a:t>
            </a:r>
            <a:r>
              <a:rPr lang="en-GB" dirty="0" err="1" smtClean="0"/>
              <a:t>muons</a:t>
            </a:r>
            <a:r>
              <a:rPr lang="en-GB" dirty="0" smtClean="0"/>
              <a:t> into </a:t>
            </a:r>
            <a:r>
              <a:rPr lang="en-GB" dirty="0" err="1" smtClean="0"/>
              <a:t>topo</a:t>
            </a:r>
            <a:r>
              <a:rPr lang="en-GB" dirty="0" smtClean="0"/>
              <a:t> processors? What data volume ? Timeline ?</a:t>
            </a:r>
          </a:p>
          <a:p>
            <a:pPr lvl="1"/>
            <a:r>
              <a:rPr lang="en-GB" dirty="0" smtClean="0"/>
              <a:t>Sector logic</a:t>
            </a:r>
          </a:p>
          <a:p>
            <a:pPr lvl="1"/>
            <a:r>
              <a:rPr lang="en-GB" dirty="0" err="1" smtClean="0"/>
              <a:t>MuCTPi</a:t>
            </a:r>
            <a:endParaRPr lang="en-GB" dirty="0" smtClean="0"/>
          </a:p>
          <a:p>
            <a:r>
              <a:rPr lang="en-GB" dirty="0" smtClean="0"/>
              <a:t>How to define the boundary between </a:t>
            </a:r>
            <a:r>
              <a:rPr lang="en-GB" dirty="0" err="1" smtClean="0"/>
              <a:t>topo</a:t>
            </a:r>
            <a:r>
              <a:rPr lang="en-GB" dirty="0" smtClean="0"/>
              <a:t> processors and CTPs ?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73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current upgrade activities in Mainz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Simulations of topological algorithms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at </a:t>
            </a:r>
            <a:r>
              <a:rPr lang="en-GB" dirty="0" smtClean="0"/>
              <a:t>high luminosities (10</a:t>
            </a:r>
            <a:r>
              <a:rPr lang="en-GB" baseline="30000" dirty="0" smtClean="0"/>
              <a:t>34 </a:t>
            </a:r>
            <a:r>
              <a:rPr lang="en-GB" dirty="0" smtClean="0">
                <a:sym typeface="Wingdings" pitchFamily="2" charset="2"/>
              </a:rPr>
              <a:t>cm</a:t>
            </a:r>
            <a:r>
              <a:rPr lang="en-GB" baseline="30000" dirty="0" smtClean="0">
                <a:sym typeface="Wingdings" pitchFamily="2" charset="2"/>
              </a:rPr>
              <a:t>-2</a:t>
            </a:r>
            <a:r>
              <a:rPr lang="en-GB" dirty="0" smtClean="0">
                <a:sym typeface="Wingdings" pitchFamily="2" charset="2"/>
              </a:rPr>
              <a:t>s</a:t>
            </a:r>
            <a:r>
              <a:rPr lang="en-GB" baseline="30000" dirty="0" smtClean="0">
                <a:sym typeface="Wingdings" pitchFamily="2" charset="2"/>
              </a:rPr>
              <a:t>-1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Simulation and implementation </a:t>
            </a:r>
            <a:r>
              <a:rPr lang="en-GB" dirty="0" smtClean="0"/>
              <a:t>of </a:t>
            </a:r>
            <a:br>
              <a:rPr lang="en-GB" dirty="0" smtClean="0"/>
            </a:br>
            <a:r>
              <a:rPr lang="en-GB" dirty="0" smtClean="0"/>
              <a:t>new algorithms </a:t>
            </a:r>
            <a:r>
              <a:rPr lang="en-GB" dirty="0" smtClean="0"/>
              <a:t>in VHDL</a:t>
            </a:r>
          </a:p>
          <a:p>
            <a:r>
              <a:rPr lang="en-GB" dirty="0" smtClean="0"/>
              <a:t>Improvements </a:t>
            </a:r>
            <a:r>
              <a:rPr lang="en-GB" dirty="0"/>
              <a:t>on VHDL code for current processors</a:t>
            </a:r>
          </a:p>
          <a:p>
            <a:r>
              <a:rPr lang="en-GB" dirty="0" smtClean="0"/>
              <a:t>Design of demonstrator modules for phases 0/1 and 2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Generic Opto Link Demonstrator</a:t>
            </a:r>
          </a:p>
          <a:p>
            <a:pPr lvl="1"/>
            <a:r>
              <a:rPr lang="en-GB" dirty="0" smtClean="0"/>
              <a:t>Topological </a:t>
            </a:r>
            <a:r>
              <a:rPr lang="en-GB" dirty="0" smtClean="0"/>
              <a:t>processor (0/1/2)</a:t>
            </a:r>
            <a:endParaRPr lang="en-GB" dirty="0" smtClean="0"/>
          </a:p>
          <a:p>
            <a:pPr lvl="1"/>
            <a:r>
              <a:rPr lang="en-GB" dirty="0" smtClean="0"/>
              <a:t>Phase-2 Level-0 sliding </a:t>
            </a:r>
            <a:br>
              <a:rPr lang="en-GB" dirty="0" smtClean="0"/>
            </a:br>
            <a:r>
              <a:rPr lang="en-GB" dirty="0" smtClean="0"/>
              <a:t>windows processor</a:t>
            </a:r>
          </a:p>
          <a:p>
            <a:r>
              <a:rPr lang="en-GB" dirty="0" smtClean="0"/>
              <a:t>Latency optimization </a:t>
            </a:r>
            <a:endParaRPr lang="en-GB" dirty="0"/>
          </a:p>
          <a:p>
            <a:pPr lvl="1"/>
            <a:r>
              <a:rPr lang="en-GB" dirty="0" smtClean="0"/>
              <a:t>Data replication schemes </a:t>
            </a:r>
          </a:p>
          <a:p>
            <a:pPr lvl="1"/>
            <a:r>
              <a:rPr lang="en-GB" dirty="0" smtClean="0"/>
              <a:t>FPGA on-chip MGT operation </a:t>
            </a:r>
            <a:br>
              <a:rPr lang="en-GB" dirty="0" smtClean="0"/>
            </a:br>
            <a:r>
              <a:rPr lang="en-GB" dirty="0" smtClean="0"/>
              <a:t>modes and fabric interfaces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79469"/>
            <a:ext cx="3923928" cy="301018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3046462" cy="106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Prologue: the L1Calo trigger rates…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Simulations suggest </a:t>
            </a:r>
            <a:r>
              <a:rPr lang="en-GB" sz="2000" dirty="0"/>
              <a:t>horrible increase of </a:t>
            </a:r>
            <a:r>
              <a:rPr lang="en-GB" sz="2000" dirty="0" smtClean="0"/>
              <a:t>calorimeter trigger rates with rising luminosity for current trigger scheme. What can we actually do about that ?</a:t>
            </a:r>
            <a:endParaRPr lang="en-GB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16378"/>
            <a:ext cx="6615249" cy="4784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86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69" y="3645024"/>
            <a:ext cx="5689175" cy="29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018" y="811308"/>
            <a:ext cx="3422540" cy="28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ATLAS Trigger / </a:t>
            </a:r>
            <a:r>
              <a:rPr lang="de-DE" dirty="0" err="1" smtClean="0"/>
              <a:t>current</a:t>
            </a:r>
            <a:r>
              <a:rPr lang="de-DE" dirty="0" smtClean="0"/>
              <a:t> L1Calo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764704"/>
            <a:ext cx="4176463" cy="383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926144" y="2708920"/>
            <a:ext cx="7534288" cy="3519496"/>
            <a:chOff x="755576" y="3077856"/>
            <a:chExt cx="7534288" cy="3519496"/>
          </a:xfrm>
        </p:grpSpPr>
        <p:sp>
          <p:nvSpPr>
            <p:cNvPr id="17" name="Textfeld 16"/>
            <p:cNvSpPr txBox="1"/>
            <p:nvPr/>
          </p:nvSpPr>
          <p:spPr>
            <a:xfrm>
              <a:off x="5697576" y="3077856"/>
              <a:ext cx="2592288" cy="461665"/>
            </a:xfrm>
            <a:prstGeom prst="rect">
              <a:avLst/>
            </a:prstGeom>
            <a:solidFill>
              <a:schemeClr val="accent3">
                <a:lumMod val="50000"/>
                <a:alpha val="40000"/>
              </a:schemeClr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Jet/Energy module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755576" y="5301208"/>
              <a:ext cx="1296144" cy="12961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>
              <a:off x="1403648" y="5301208"/>
              <a:ext cx="0" cy="66980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endCxn id="6" idx="3"/>
            </p:cNvCxnSpPr>
            <p:nvPr/>
          </p:nvCxnSpPr>
          <p:spPr>
            <a:xfrm flipH="1">
              <a:off x="945392" y="5971014"/>
              <a:ext cx="458256" cy="43652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endCxn id="6" idx="5"/>
            </p:cNvCxnSpPr>
            <p:nvPr/>
          </p:nvCxnSpPr>
          <p:spPr>
            <a:xfrm>
              <a:off x="1403648" y="5971014"/>
              <a:ext cx="458256" cy="43652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1377097" y="557230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calo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42202" y="5527685"/>
              <a:ext cx="599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µ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069815" y="613568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CTP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Ellipse 19"/>
          <p:cNvSpPr/>
          <p:nvPr/>
        </p:nvSpPr>
        <p:spPr>
          <a:xfrm>
            <a:off x="1312683" y="1418855"/>
            <a:ext cx="418944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312683" y="1380940"/>
            <a:ext cx="59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L1</a:t>
            </a:r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74216" y="4149080"/>
            <a:ext cx="0" cy="64807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339753" y="5580344"/>
            <a:ext cx="720079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0" idx="3"/>
          </p:cNvCxnSpPr>
          <p:nvPr/>
        </p:nvCxnSpPr>
        <p:spPr>
          <a:xfrm>
            <a:off x="6211856" y="3936486"/>
            <a:ext cx="263933" cy="2438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39" idx="1"/>
          </p:cNvCxnSpPr>
          <p:nvPr/>
        </p:nvCxnSpPr>
        <p:spPr>
          <a:xfrm flipH="1">
            <a:off x="8244408" y="3822173"/>
            <a:ext cx="505644" cy="23624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2" descr="C:\Users\uschaefe\AppData\Local\Microsoft\Windows\Temporary Internet Files\Content.IE5\98EF72M1\MC90043252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92622"/>
            <a:ext cx="415720" cy="4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uschaefe\AppData\Local\Microsoft\Windows\Temporary Internet Files\Content.IE5\98EF72M1\MC90043252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052" y="3578309"/>
            <a:ext cx="393948" cy="4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and future L1Calo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785794"/>
            <a:ext cx="8856983" cy="5715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Analog signals transmitted off the detector (0.1×0.1) </a:t>
            </a:r>
            <a:r>
              <a:rPr lang="el-GR" dirty="0" smtClean="0"/>
              <a:t>η</a:t>
            </a:r>
            <a:r>
              <a:rPr lang="de-DE" dirty="0" smtClean="0"/>
              <a:t>,</a:t>
            </a:r>
            <a:r>
              <a:rPr lang="el-GR" dirty="0" smtClean="0"/>
              <a:t>φ</a:t>
            </a:r>
            <a:endParaRPr lang="en-US" dirty="0" smtClean="0"/>
          </a:p>
          <a:p>
            <a:r>
              <a:rPr lang="en-US" dirty="0" smtClean="0"/>
              <a:t>Pre-Processor: ADCs, digital filters, baseline/gain/linearity, </a:t>
            </a:r>
            <a:r>
              <a:rPr lang="en-US" dirty="0"/>
              <a:t>bunch </a:t>
            </a:r>
            <a:r>
              <a:rPr lang="en-US" dirty="0" smtClean="0"/>
              <a:t>crossing identification</a:t>
            </a:r>
            <a:endParaRPr lang="en-US" dirty="0"/>
          </a:p>
          <a:p>
            <a:r>
              <a:rPr lang="en-US" dirty="0" smtClean="0"/>
              <a:t>Digital processors: </a:t>
            </a:r>
          </a:p>
          <a:p>
            <a:pPr lvl="1"/>
            <a:r>
              <a:rPr lang="en-US" dirty="0" smtClean="0"/>
              <a:t>Sliding windows for jet and </a:t>
            </a:r>
            <a:r>
              <a:rPr lang="en-US" dirty="0" err="1" smtClean="0"/>
              <a:t>em</a:t>
            </a:r>
            <a:r>
              <a:rPr lang="en-US" dirty="0" smtClean="0"/>
              <a:t> cluster </a:t>
            </a:r>
            <a:br>
              <a:rPr lang="en-US" dirty="0" smtClean="0"/>
            </a:br>
            <a:r>
              <a:rPr lang="en-US" dirty="0" smtClean="0"/>
              <a:t>extraction, data consolidation by </a:t>
            </a:r>
            <a:br>
              <a:rPr lang="en-US" dirty="0" smtClean="0"/>
            </a:br>
            <a:r>
              <a:rPr lang="en-US" dirty="0" smtClean="0"/>
              <a:t>thresholding and counting objects</a:t>
            </a:r>
          </a:p>
          <a:p>
            <a:pPr lvl="1"/>
            <a:r>
              <a:rPr lang="en-US" dirty="0" smtClean="0"/>
              <a:t>Global results determined by summation</a:t>
            </a:r>
            <a:br>
              <a:rPr lang="en-US" dirty="0" smtClean="0"/>
            </a:br>
            <a:r>
              <a:rPr lang="en-US" dirty="0" smtClean="0"/>
              <a:t>on daisy-chained merger modules (CMMs)</a:t>
            </a:r>
          </a:p>
          <a:p>
            <a:pPr lvl="1"/>
            <a:r>
              <a:rPr lang="en-US" dirty="0" smtClean="0"/>
              <a:t>Final results of object count and total</a:t>
            </a:r>
            <a:br>
              <a:rPr lang="en-US" dirty="0" smtClean="0"/>
            </a:br>
            <a:r>
              <a:rPr lang="en-US" dirty="0" smtClean="0"/>
              <a:t>and missing E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sent to </a:t>
            </a:r>
            <a:r>
              <a:rPr lang="en-US" dirty="0" smtClean="0"/>
              <a:t>Central Trigger Processor</a:t>
            </a:r>
          </a:p>
          <a:p>
            <a:r>
              <a:rPr lang="en-US" dirty="0" smtClean="0"/>
              <a:t>Phase </a:t>
            </a:r>
            <a:r>
              <a:rPr lang="en-US" dirty="0" smtClean="0"/>
              <a:t>0/1 (i.e. from 2013/14 !):</a:t>
            </a:r>
            <a:endParaRPr lang="en-US" dirty="0" smtClean="0"/>
          </a:p>
          <a:p>
            <a:pPr lvl="1"/>
            <a:r>
              <a:rPr lang="en-US" dirty="0" smtClean="0"/>
              <a:t>Improve pre-processing (new MCMs)</a:t>
            </a:r>
          </a:p>
          <a:p>
            <a:pPr lvl="1"/>
            <a:r>
              <a:rPr lang="en-US" dirty="0" smtClean="0"/>
              <a:t>Increase digital processor backplane bandwidth to extract topology, replace mergers (CMM++)</a:t>
            </a:r>
          </a:p>
          <a:p>
            <a:pPr lvl="1"/>
            <a:r>
              <a:rPr lang="en-US" dirty="0" smtClean="0"/>
              <a:t>Add topological processor stage, include muon data</a:t>
            </a:r>
          </a:p>
          <a:p>
            <a:r>
              <a:rPr lang="en-US" dirty="0" smtClean="0"/>
              <a:t>Phase 2 : complete replacement of L1Calo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984787" y="1707025"/>
            <a:ext cx="1834132" cy="1872208"/>
            <a:chOff x="6785298" y="1844824"/>
            <a:chExt cx="2016224" cy="1872208"/>
          </a:xfrm>
        </p:grpSpPr>
        <p:grpSp>
          <p:nvGrpSpPr>
            <p:cNvPr id="9" name="Gruppieren 8"/>
            <p:cNvGrpSpPr/>
            <p:nvPr/>
          </p:nvGrpSpPr>
          <p:grpSpPr>
            <a:xfrm>
              <a:off x="6785298" y="1844824"/>
              <a:ext cx="2016223" cy="1872208"/>
              <a:chOff x="6291807" y="3714228"/>
              <a:chExt cx="2672680" cy="252308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33184" y="3714228"/>
                <a:ext cx="2431303" cy="2379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8" name="Gerade Verbindung mit Pfeil 7"/>
              <p:cNvCxnSpPr/>
              <p:nvPr/>
            </p:nvCxnSpPr>
            <p:spPr>
              <a:xfrm flipH="1">
                <a:off x="6291807" y="6237312"/>
                <a:ext cx="2240633" cy="0"/>
              </a:xfrm>
              <a:prstGeom prst="straightConnector1">
                <a:avLst/>
              </a:prstGeom>
              <a:ln w="31750">
                <a:solidFill>
                  <a:srgbClr val="0F01BF"/>
                </a:solidFill>
                <a:headEnd type="arrow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10"/>
              <p:cNvCxnSpPr/>
              <p:nvPr/>
            </p:nvCxnSpPr>
            <p:spPr>
              <a:xfrm flipH="1" flipV="1">
                <a:off x="6291807" y="4509120"/>
                <a:ext cx="1" cy="1512168"/>
              </a:xfrm>
              <a:prstGeom prst="straightConnector1">
                <a:avLst/>
              </a:prstGeom>
              <a:ln w="31750">
                <a:solidFill>
                  <a:srgbClr val="0F01BF"/>
                </a:solidFill>
                <a:headEnd type="arrow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Inhaltsplatzhalter 2"/>
            <p:cNvSpPr txBox="1">
              <a:spLocks/>
            </p:cNvSpPr>
            <p:nvPr/>
          </p:nvSpPr>
          <p:spPr>
            <a:xfrm>
              <a:off x="6967390" y="3284984"/>
              <a:ext cx="1834132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rgbClr val="0F01B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rgbClr val="0F01B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rgbClr val="0F01B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rgbClr val="0F01B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rgbClr val="0F01B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de-DE" i="1" dirty="0" err="1"/>
                <a:t>s</a:t>
              </a:r>
              <a:r>
                <a:rPr lang="de-DE" i="1" dirty="0" err="1" smtClean="0"/>
                <a:t>liding</a:t>
              </a:r>
              <a:r>
                <a:rPr lang="de-DE" i="1" dirty="0" smtClean="0"/>
                <a:t> </a:t>
              </a:r>
              <a:r>
                <a:rPr lang="de-DE" i="1" dirty="0" err="1" smtClean="0"/>
                <a:t>window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918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Latency, data duplication, data paths 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Total latency currently limited to c. 2.5 </a:t>
            </a:r>
            <a:r>
              <a:rPr lang="el-GR" dirty="0" smtClean="0"/>
              <a:t>μ</a:t>
            </a:r>
            <a:r>
              <a:rPr lang="en-GB" dirty="0" smtClean="0"/>
              <a:t>sec </a:t>
            </a:r>
          </a:p>
          <a:p>
            <a:r>
              <a:rPr lang="en-GB" dirty="0" smtClean="0"/>
              <a:t>Cables</a:t>
            </a:r>
            <a:endParaRPr lang="en-GB" dirty="0"/>
          </a:p>
          <a:p>
            <a:r>
              <a:rPr lang="en-GB" dirty="0" smtClean="0"/>
              <a:t>Serialisation / de-serialisation on module/chip boundaries</a:t>
            </a:r>
          </a:p>
          <a:p>
            <a:r>
              <a:rPr lang="en-GB" dirty="0" smtClean="0"/>
              <a:t>Processing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Sliding windows algorithms require duplication of data across processor module and crate boundaries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All </a:t>
            </a:r>
            <a:r>
              <a:rPr lang="en-GB" dirty="0" smtClean="0"/>
              <a:t>L1Calo real-time </a:t>
            </a:r>
            <a:r>
              <a:rPr lang="en-GB" dirty="0" smtClean="0"/>
              <a:t>data transmitted electrically :</a:t>
            </a:r>
            <a:br>
              <a:rPr lang="en-GB" dirty="0" smtClean="0"/>
            </a:br>
            <a:r>
              <a:rPr lang="en-GB" dirty="0" smtClean="0"/>
              <a:t>analogue</a:t>
            </a:r>
            <a:r>
              <a:rPr lang="en-GB" dirty="0"/>
              <a:t>, 480 Mb/s </a:t>
            </a:r>
            <a:r>
              <a:rPr lang="en-GB" dirty="0" smtClean="0"/>
              <a:t>serial, 40/80/160Mbps parallel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Data duplication by mixture of forward duplication (zero latency) and cross-module communication (1.x BX +)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30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horror lurks behind…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2756054" cy="489654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704"/>
            <a:ext cx="2777451" cy="3600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74" y="1484784"/>
            <a:ext cx="3359824" cy="5057800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193558" y="4509120"/>
            <a:ext cx="1909446" cy="10590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Jet/Energy</a:t>
            </a:r>
            <a:br>
              <a:rPr lang="en-GB" sz="2000" dirty="0" smtClean="0"/>
            </a:br>
            <a:r>
              <a:rPr lang="en-GB" sz="2000" dirty="0" smtClean="0"/>
              <a:t>processor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987824" y="6013069"/>
            <a:ext cx="2376264" cy="529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Pre-processor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300192" y="980728"/>
            <a:ext cx="252028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Jet/En. processor</a:t>
            </a:r>
          </a:p>
        </p:txBody>
      </p:sp>
    </p:spTree>
    <p:extLst>
      <p:ext uri="{BB962C8B-B14F-4D97-AF65-F5344CB8AC3E}">
        <p14:creationId xmlns:p14="http://schemas.microsoft.com/office/powerpoint/2010/main" val="269883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 : </a:t>
            </a:r>
            <a:r>
              <a:rPr lang="en-GB" dirty="0"/>
              <a:t>G</a:t>
            </a:r>
            <a:r>
              <a:rPr lang="en-GB" dirty="0" smtClean="0"/>
              <a:t>o optical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Phase 0/1/2 </a:t>
            </a:r>
            <a:r>
              <a:rPr lang="en-GB" dirty="0" smtClean="0"/>
              <a:t>upgrades </a:t>
            </a:r>
            <a:r>
              <a:rPr lang="en-GB" dirty="0" smtClean="0"/>
              <a:t>will be based on optical interconnect</a:t>
            </a:r>
            <a:endParaRPr lang="en-GB" dirty="0"/>
          </a:p>
          <a:p>
            <a:pPr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r>
              <a:rPr lang="en-GB" dirty="0" smtClean="0"/>
              <a:t>Latency issues will not disappear by miracle</a:t>
            </a:r>
            <a:endParaRPr lang="en-GB" dirty="0"/>
          </a:p>
          <a:p>
            <a:r>
              <a:rPr lang="en-GB" dirty="0">
                <a:sym typeface="Wingdings" pitchFamily="2" charset="2"/>
              </a:rPr>
              <a:t>Accept  inherently higher latency per high speed </a:t>
            </a:r>
            <a:r>
              <a:rPr lang="en-GB" dirty="0" smtClean="0">
                <a:sym typeface="Wingdings" pitchFamily="2" charset="2"/>
              </a:rPr>
              <a:t>link</a:t>
            </a:r>
          </a:p>
          <a:p>
            <a:pPr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Increase system density by use of FPGA-internal Multi-Gigabit Transceivers (MGTs)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Partition the system such that excessive de-serialization/re-serialization is avoided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Optimize the data replication scheme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Explore options for latency reduction on the FPGA</a:t>
            </a: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9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6317728" y="3085632"/>
            <a:ext cx="1134592" cy="323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replication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4557379"/>
            <a:ext cx="8715436" cy="1943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Forward data replication only:</a:t>
            </a:r>
          </a:p>
          <a:p>
            <a:r>
              <a:rPr lang="en-GB" dirty="0" smtClean="0"/>
              <a:t>Duplication at source</a:t>
            </a:r>
          </a:p>
          <a:p>
            <a:pPr lvl="1"/>
            <a:r>
              <a:rPr lang="en-GB" dirty="0" smtClean="0"/>
              <a:t>Mirror a link</a:t>
            </a:r>
          </a:p>
          <a:p>
            <a:pPr lvl="1"/>
            <a:r>
              <a:rPr lang="en-GB" dirty="0" smtClean="0"/>
              <a:t>Assemble a different stream optimised for the</a:t>
            </a:r>
            <a:br>
              <a:rPr lang="en-GB" dirty="0" smtClean="0"/>
            </a:br>
            <a:r>
              <a:rPr lang="en-GB" dirty="0" smtClean="0"/>
              <a:t>replication</a:t>
            </a:r>
          </a:p>
          <a:p>
            <a:r>
              <a:rPr lang="en-GB" dirty="0" smtClean="0"/>
              <a:t>Optical splitter (fibre coupler)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0" name="Inhaltsplatzhalter 2"/>
          <p:cNvSpPr txBox="1">
            <a:spLocks/>
          </p:cNvSpPr>
          <p:nvPr/>
        </p:nvSpPr>
        <p:spPr>
          <a:xfrm>
            <a:off x="6300192" y="1340768"/>
            <a:ext cx="2664296" cy="2232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Do not share any data between modules of same subsystem to avoid additional </a:t>
            </a:r>
            <a:r>
              <a:rPr lang="en-GB" dirty="0" err="1" smtClean="0"/>
              <a:t>SerDes</a:t>
            </a:r>
            <a:r>
              <a:rPr lang="en-GB" dirty="0" smtClean="0"/>
              <a:t> latency</a:t>
            </a:r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8416" y="4179345"/>
            <a:ext cx="2915816" cy="1875352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1043608" y="1173003"/>
            <a:ext cx="5184576" cy="3384376"/>
            <a:chOff x="1043608" y="1484784"/>
            <a:chExt cx="5184576" cy="3384376"/>
          </a:xfrm>
        </p:grpSpPr>
        <p:sp>
          <p:nvSpPr>
            <p:cNvPr id="6" name="Rechteck 5"/>
            <p:cNvSpPr/>
            <p:nvPr/>
          </p:nvSpPr>
          <p:spPr>
            <a:xfrm>
              <a:off x="1043608" y="1484784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source</a:t>
              </a:r>
              <a:endParaRPr lang="en-GB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1043608" y="2492896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hteck 7"/>
            <p:cNvSpPr/>
            <p:nvPr/>
          </p:nvSpPr>
          <p:spPr>
            <a:xfrm>
              <a:off x="1048531" y="3573016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8"/>
            <p:cNvSpPr/>
            <p:nvPr/>
          </p:nvSpPr>
          <p:spPr>
            <a:xfrm>
              <a:off x="4572000" y="1975273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sink</a:t>
              </a:r>
              <a:endParaRPr lang="en-GB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572000" y="2996952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2195736" y="1880827"/>
              <a:ext cx="2376264" cy="490489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2200659" y="2492896"/>
              <a:ext cx="2371341" cy="396044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8" idx="3"/>
              <a:endCxn id="18" idx="2"/>
            </p:cNvCxnSpPr>
            <p:nvPr/>
          </p:nvCxnSpPr>
          <p:spPr>
            <a:xfrm>
              <a:off x="2200659" y="3969060"/>
              <a:ext cx="1003189" cy="0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2200659" y="2888940"/>
              <a:ext cx="2371341" cy="396044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/>
          </p:nvSpPr>
          <p:spPr>
            <a:xfrm>
              <a:off x="4572000" y="4077072"/>
              <a:ext cx="115212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Gerade Verbindung mit Pfeil 21"/>
            <p:cNvCxnSpPr>
              <a:endCxn id="10" idx="1"/>
            </p:cNvCxnSpPr>
            <p:nvPr/>
          </p:nvCxnSpPr>
          <p:spPr>
            <a:xfrm flipV="1">
              <a:off x="3275856" y="3392996"/>
              <a:ext cx="1296144" cy="576064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endCxn id="20" idx="1"/>
            </p:cNvCxnSpPr>
            <p:nvPr/>
          </p:nvCxnSpPr>
          <p:spPr>
            <a:xfrm>
              <a:off x="3275856" y="3969060"/>
              <a:ext cx="1296144" cy="504056"/>
            </a:xfrm>
            <a:prstGeom prst="straightConnector1">
              <a:avLst/>
            </a:prstGeom>
            <a:ln w="31750">
              <a:solidFill>
                <a:srgbClr val="0CB4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endCxn id="10" idx="3"/>
            </p:cNvCxnSpPr>
            <p:nvPr/>
          </p:nvCxnSpPr>
          <p:spPr>
            <a:xfrm flipH="1">
              <a:off x="5724128" y="3392996"/>
              <a:ext cx="50405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6228184" y="2372296"/>
              <a:ext cx="0" cy="10207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 flipH="1">
              <a:off x="5724128" y="2371316"/>
              <a:ext cx="504056" cy="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flipH="1">
              <a:off x="5796136" y="2372296"/>
              <a:ext cx="432048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3"/>
            <p:cNvSpPr/>
            <p:nvPr/>
          </p:nvSpPr>
          <p:spPr>
            <a:xfrm>
              <a:off x="2051720" y="1796564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1998" y="4388853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5575189" y="2287054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2276872"/>
              <a:ext cx="148939" cy="3002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066817" y="3884797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055181" y="2804479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1999" y="3212976"/>
              <a:ext cx="148939" cy="3002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5586047" y="3313150"/>
              <a:ext cx="148939" cy="1685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Ellipse 17"/>
          <p:cNvSpPr/>
          <p:nvPr/>
        </p:nvSpPr>
        <p:spPr>
          <a:xfrm>
            <a:off x="3203848" y="3573016"/>
            <a:ext cx="180020" cy="168526"/>
          </a:xfrm>
          <a:prstGeom prst="ellipse">
            <a:avLst/>
          </a:prstGeom>
          <a:solidFill>
            <a:schemeClr val="bg1"/>
          </a:solidFill>
          <a:ln>
            <a:solidFill>
              <a:srgbClr val="0CB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3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Latency impact on Phase 2 </a:t>
            </a:r>
            <a:r>
              <a:rPr lang="en-GB" dirty="0" smtClean="0"/>
              <a:t>design…</a:t>
            </a:r>
          </a:p>
          <a:p>
            <a:r>
              <a:rPr lang="en-GB" dirty="0" smtClean="0"/>
              <a:t>3.2 </a:t>
            </a:r>
            <a:r>
              <a:rPr lang="el-GR" dirty="0"/>
              <a:t>μ</a:t>
            </a:r>
            <a:r>
              <a:rPr lang="en-GB" dirty="0"/>
              <a:t>s latency insufficient for track trigger</a:t>
            </a:r>
          </a:p>
          <a:p>
            <a:r>
              <a:rPr lang="en-GB" dirty="0" smtClean="0"/>
              <a:t>Probably needs seeding</a:t>
            </a:r>
            <a:endParaRPr lang="en-GB" dirty="0"/>
          </a:p>
          <a:p>
            <a:r>
              <a:rPr lang="en-GB" dirty="0" smtClean="0"/>
              <a:t>Current </a:t>
            </a:r>
            <a:r>
              <a:rPr lang="en-GB" dirty="0"/>
              <a:t>favoured solution is a two stage system L0 and L1</a:t>
            </a:r>
          </a:p>
          <a:p>
            <a:r>
              <a:rPr lang="en-GB" dirty="0" smtClean="0"/>
              <a:t>Level </a:t>
            </a:r>
            <a:r>
              <a:rPr lang="en-GB" dirty="0"/>
              <a:t>0</a:t>
            </a:r>
          </a:p>
          <a:p>
            <a:pPr lvl="1"/>
            <a:r>
              <a:rPr lang="en-GB" dirty="0" smtClean="0"/>
              <a:t>low latency, synchronous (“real-time”) </a:t>
            </a:r>
            <a:r>
              <a:rPr lang="en-GB" dirty="0"/>
              <a:t>trigger system</a:t>
            </a:r>
          </a:p>
          <a:p>
            <a:pPr lvl="1"/>
            <a:r>
              <a:rPr lang="en-GB" dirty="0" smtClean="0"/>
              <a:t>input </a:t>
            </a:r>
            <a:r>
              <a:rPr lang="en-GB" dirty="0"/>
              <a:t>to L0Calo goes digital (</a:t>
            </a:r>
            <a:r>
              <a:rPr lang="en-GB" dirty="0" err="1"/>
              <a:t>LAr</a:t>
            </a:r>
            <a:r>
              <a:rPr lang="en-GB" dirty="0"/>
              <a:t> and Tile)</a:t>
            </a:r>
          </a:p>
          <a:p>
            <a:pPr lvl="1"/>
            <a:r>
              <a:rPr lang="en-GB" dirty="0" smtClean="0"/>
              <a:t>includes </a:t>
            </a:r>
            <a:r>
              <a:rPr lang="en-GB" dirty="0" err="1"/>
              <a:t>Topo</a:t>
            </a:r>
            <a:r>
              <a:rPr lang="en-GB" dirty="0"/>
              <a:t> processing + </a:t>
            </a:r>
            <a:r>
              <a:rPr lang="en-GB" dirty="0" err="1"/>
              <a:t>muons</a:t>
            </a:r>
            <a:endParaRPr lang="en-GB" dirty="0"/>
          </a:p>
          <a:p>
            <a:pPr lvl="1"/>
            <a:r>
              <a:rPr lang="en-GB" dirty="0" smtClean="0"/>
              <a:t>send </a:t>
            </a:r>
            <a:r>
              <a:rPr lang="en-GB" dirty="0" err="1"/>
              <a:t>RoIs</a:t>
            </a:r>
            <a:r>
              <a:rPr lang="en-GB" dirty="0"/>
              <a:t> to region-based track trigger</a:t>
            </a:r>
          </a:p>
          <a:p>
            <a:pPr lvl="1"/>
            <a:r>
              <a:rPr lang="en-GB" dirty="0" smtClean="0"/>
              <a:t>L0 </a:t>
            </a:r>
            <a:r>
              <a:rPr lang="en-GB" dirty="0"/>
              <a:t>accept at ~500 </a:t>
            </a:r>
            <a:r>
              <a:rPr lang="en-GB" dirty="0" smtClean="0"/>
              <a:t>kHz (?)</a:t>
            </a:r>
            <a:endParaRPr lang="en-GB" dirty="0"/>
          </a:p>
          <a:p>
            <a:r>
              <a:rPr lang="en-GB" dirty="0" smtClean="0"/>
              <a:t>Level </a:t>
            </a:r>
            <a:r>
              <a:rPr lang="en-GB" dirty="0"/>
              <a:t>1</a:t>
            </a:r>
          </a:p>
          <a:p>
            <a:pPr lvl="1"/>
            <a:r>
              <a:rPr lang="en-GB" dirty="0" smtClean="0"/>
              <a:t>includes </a:t>
            </a:r>
            <a:r>
              <a:rPr lang="en-GB" dirty="0"/>
              <a:t>calorimeter, muon and track trigger</a:t>
            </a:r>
          </a:p>
          <a:p>
            <a:pPr lvl="1"/>
            <a:r>
              <a:rPr lang="en-GB" dirty="0" smtClean="0"/>
              <a:t>might </a:t>
            </a:r>
            <a:r>
              <a:rPr lang="en-GB" dirty="0"/>
              <a:t>run asynchronously</a:t>
            </a:r>
          </a:p>
          <a:p>
            <a:pPr lvl="1"/>
            <a:r>
              <a:rPr lang="en-GB" dirty="0" smtClean="0"/>
              <a:t>higher </a:t>
            </a:r>
            <a:r>
              <a:rPr lang="en-GB" dirty="0"/>
              <a:t>latency (to be defined)</a:t>
            </a:r>
          </a:p>
          <a:p>
            <a:pPr lvl="1"/>
            <a:r>
              <a:rPr lang="en-GB" dirty="0" smtClean="0"/>
              <a:t>possibility </a:t>
            </a:r>
            <a:r>
              <a:rPr lang="en-GB" dirty="0"/>
              <a:t>of HLT-like algorithms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59411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Bildschirmpräsentation (4:3)</PresentationFormat>
  <Paragraphs>138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L1Calo – towards phase II</vt:lpstr>
      <vt:lpstr>Prologue: the L1Calo trigger rates…</vt:lpstr>
      <vt:lpstr>ATLAS Trigger / current L1Calo</vt:lpstr>
      <vt:lpstr>Current and future L1Calo</vt:lpstr>
      <vt:lpstr>Latency, data duplication, data paths …</vt:lpstr>
      <vt:lpstr>The horror lurks behind…</vt:lpstr>
      <vt:lpstr>Upgrade : Go optical</vt:lpstr>
      <vt:lpstr>Data replication</vt:lpstr>
      <vt:lpstr>Phase 2</vt:lpstr>
      <vt:lpstr>…some old slide on…  Phase 2 !</vt:lpstr>
      <vt:lpstr>…as of last week (R.Middleton)</vt:lpstr>
      <vt:lpstr>Cont’d…</vt:lpstr>
      <vt:lpstr>From 2013/4 ?</vt:lpstr>
      <vt:lpstr>PowerPoint-Präsentation</vt:lpstr>
      <vt:lpstr>Some current upgrade activities in Mainz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473</cp:revision>
  <cp:lastPrinted>2011-04-05T13:18:26Z</cp:lastPrinted>
  <dcterms:created xsi:type="dcterms:W3CDTF">2009-12-08T11:59:40Z</dcterms:created>
  <dcterms:modified xsi:type="dcterms:W3CDTF">2011-04-05T13:59:39Z</dcterms:modified>
</cp:coreProperties>
</file>