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6" r:id="rId2"/>
    <p:sldId id="286" r:id="rId3"/>
    <p:sldId id="282" r:id="rId4"/>
    <p:sldId id="285" r:id="rId5"/>
    <p:sldId id="288" r:id="rId6"/>
    <p:sldId id="273" r:id="rId7"/>
    <p:sldId id="277" r:id="rId8"/>
    <p:sldId id="274" r:id="rId9"/>
    <p:sldId id="266" r:id="rId10"/>
    <p:sldId id="272" r:id="rId11"/>
    <p:sldId id="281" r:id="rId12"/>
    <p:sldId id="287" r:id="rId13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E200"/>
    <a:srgbClr val="06BA35"/>
    <a:srgbClr val="FE978C"/>
    <a:srgbClr val="CC9900"/>
    <a:srgbClr val="0AFC44"/>
    <a:srgbClr val="0F01BF"/>
    <a:srgbClr val="4A7EBB"/>
    <a:srgbClr val="FF7C80"/>
    <a:srgbClr val="48C489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378" autoAdjust="0"/>
    <p:restoredTop sz="94660"/>
  </p:normalViewPr>
  <p:slideViewPr>
    <p:cSldViewPr>
      <p:cViewPr varScale="1">
        <p:scale>
          <a:sx n="107" d="100"/>
          <a:sy n="107" d="100"/>
        </p:scale>
        <p:origin x="-1050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13AECCC-53DF-4DF2-9BFB-2913817AB8DD}" type="datetimeFigureOut">
              <a:rPr lang="de-DE" smtClean="0"/>
              <a:pPr/>
              <a:t>23.05.2011</a:t>
            </a:fld>
            <a:endParaRPr lang="en-GB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GB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4BF6C69-5AA2-4517-AE3E-F3A88411F7F3}" type="slidenum">
              <a:rPr lang="en-GB" smtClean="0"/>
              <a:pPr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06538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en-GB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rgbClr val="0070C0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dirty="0" smtClean="0"/>
              <a:t>Formatvorlage des Untertitelmasters durch Klicken bearbeiten</a:t>
            </a:r>
            <a:endParaRPr lang="en-GB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Uli Schäfer</a:t>
            </a:r>
            <a:endParaRPr lang="en-GB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0F01BF"/>
                </a:solidFill>
              </a:defRPr>
            </a:lvl1pPr>
          </a:lstStyle>
          <a:p>
            <a:fld id="{1B553D35-BD20-4004-8DB1-FBDB51E0F407}" type="slidenum">
              <a:rPr lang="en-GB" smtClean="0"/>
              <a:pPr/>
              <a:t>‹Nr.›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GB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GB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Uli Schäfer</a:t>
            </a:r>
            <a:endParaRPr lang="en-GB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53D35-BD20-4004-8DB1-FBDB51E0F407}" type="slidenum">
              <a:rPr lang="en-GB" smtClean="0"/>
              <a:pPr/>
              <a:t>‹Nr.›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en-GB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GB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Uli Schäfer</a:t>
            </a:r>
            <a:endParaRPr lang="en-GB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53D35-BD20-4004-8DB1-FBDB51E0F407}" type="slidenum">
              <a:rPr lang="en-GB" smtClean="0"/>
              <a:pPr/>
              <a:t>‹Nr.›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14356"/>
          </a:xfrm>
          <a:gradFill flip="none" rotWithShape="1">
            <a:gsLst>
              <a:gs pos="0">
                <a:srgbClr val="FFFF00">
                  <a:tint val="66000"/>
                  <a:satMod val="160000"/>
                  <a:alpha val="29000"/>
                </a:srgbClr>
              </a:gs>
              <a:gs pos="100000">
                <a:srgbClr val="FFFF00">
                  <a:tint val="44500"/>
                  <a:satMod val="160000"/>
                  <a:alpha val="0"/>
                </a:srgbClr>
              </a:gs>
              <a:gs pos="100000">
                <a:srgbClr val="FFFF00">
                  <a:tint val="23500"/>
                  <a:satMod val="160000"/>
                  <a:alpha val="0"/>
                </a:srgbClr>
              </a:gs>
            </a:gsLst>
            <a:lin ang="16200000" scaled="1"/>
            <a:tileRect/>
          </a:gradFill>
        </p:spPr>
        <p:txBody>
          <a:bodyPr>
            <a:noAutofit/>
          </a:bodyPr>
          <a:lstStyle>
            <a:lvl1pPr>
              <a:defRPr sz="3200">
                <a:solidFill>
                  <a:srgbClr val="0F01BF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r>
              <a:rPr lang="de-DE" dirty="0" smtClean="0"/>
              <a:t>Titelmasterformat durch Klicken bearbeiten</a:t>
            </a:r>
            <a:endParaRPr lang="en-GB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214282" y="785794"/>
            <a:ext cx="8715436" cy="5715040"/>
          </a:xfrm>
        </p:spPr>
        <p:txBody>
          <a:bodyPr>
            <a:normAutofit/>
          </a:bodyPr>
          <a:lstStyle>
            <a:lvl1pPr>
              <a:defRPr sz="2200">
                <a:solidFill>
                  <a:srgbClr val="0F01BF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  <a:lvl2pPr>
              <a:buFont typeface="Arial" pitchFamily="34" charset="0"/>
              <a:buChar char="•"/>
              <a:defRPr sz="2200">
                <a:solidFill>
                  <a:srgbClr val="0F01BF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2pPr>
            <a:lvl3pPr>
              <a:buFont typeface="Arial" pitchFamily="34" charset="0"/>
              <a:buChar char="•"/>
              <a:defRPr sz="2200">
                <a:solidFill>
                  <a:srgbClr val="0F01BF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3pPr>
            <a:lvl4pPr>
              <a:buFont typeface="Arial" pitchFamily="34" charset="0"/>
              <a:buChar char="•"/>
              <a:defRPr sz="2200">
                <a:solidFill>
                  <a:srgbClr val="0F01BF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4pPr>
            <a:lvl5pPr>
              <a:buFont typeface="Arial" pitchFamily="34" charset="0"/>
              <a:buChar char="•"/>
              <a:defRPr sz="2200">
                <a:solidFill>
                  <a:srgbClr val="0F01BF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5pPr>
          </a:lstStyle>
          <a:p>
            <a:pPr lvl="0"/>
            <a:r>
              <a:rPr lang="de-DE" dirty="0" smtClean="0"/>
              <a:t>Textmasterformate durch Klicken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en-GB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0F01BF"/>
                </a:solidFill>
              </a:defRPr>
            </a:lvl1pPr>
          </a:lstStyle>
          <a:p>
            <a:r>
              <a:rPr lang="de-DE" smtClean="0"/>
              <a:t>Uli Schäfer</a:t>
            </a:r>
            <a:endParaRPr lang="en-GB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7072330" y="6565921"/>
            <a:ext cx="1928826" cy="292079"/>
          </a:xfrm>
        </p:spPr>
        <p:txBody>
          <a:bodyPr/>
          <a:lstStyle>
            <a:lvl1pPr>
              <a:defRPr>
                <a:solidFill>
                  <a:srgbClr val="0F01BF"/>
                </a:solidFill>
              </a:defRPr>
            </a:lvl1pPr>
          </a:lstStyle>
          <a:p>
            <a:fld id="{1B553D35-BD20-4004-8DB1-FBDB51E0F407}" type="slidenum">
              <a:rPr lang="en-GB" smtClean="0"/>
              <a:pPr/>
              <a:t>‹Nr.›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en-GB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Uli Schäfer</a:t>
            </a:r>
            <a:endParaRPr lang="en-GB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53D35-BD20-4004-8DB1-FBDB51E0F407}" type="slidenum">
              <a:rPr lang="en-GB" smtClean="0"/>
              <a:pPr/>
              <a:t>‹Nr.›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GB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GB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GB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Uli Schäfer</a:t>
            </a:r>
            <a:endParaRPr lang="en-GB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53D35-BD20-4004-8DB1-FBDB51E0F407}" type="slidenum">
              <a:rPr lang="en-GB" smtClean="0"/>
              <a:pPr/>
              <a:t>‹Nr.›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en-GB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GB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GB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Uli Schäfer</a:t>
            </a:r>
            <a:endParaRPr lang="en-GB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53D35-BD20-4004-8DB1-FBDB51E0F407}" type="slidenum">
              <a:rPr lang="en-GB" smtClean="0"/>
              <a:pPr/>
              <a:t>‹Nr.›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GB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Uli Schäfer</a:t>
            </a:r>
            <a:endParaRPr lang="en-GB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53D35-BD20-4004-8DB1-FBDB51E0F407}" type="slidenum">
              <a:rPr lang="en-GB" smtClean="0"/>
              <a:pPr/>
              <a:t>‹Nr.›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Uli Schäfer</a:t>
            </a:r>
            <a:endParaRPr lang="en-GB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53D35-BD20-4004-8DB1-FBDB51E0F407}" type="slidenum">
              <a:rPr lang="en-GB" smtClean="0"/>
              <a:pPr/>
              <a:t>‹Nr.›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en-GB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GB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Uli Schäfer</a:t>
            </a:r>
            <a:endParaRPr lang="en-GB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53D35-BD20-4004-8DB1-FBDB51E0F407}" type="slidenum">
              <a:rPr lang="en-GB" smtClean="0"/>
              <a:pPr/>
              <a:t>‹Nr.›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en-GB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Uli Schäfer</a:t>
            </a:r>
            <a:endParaRPr lang="en-GB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53D35-BD20-4004-8DB1-FBDB51E0F407}" type="slidenum">
              <a:rPr lang="en-GB" smtClean="0"/>
              <a:pPr/>
              <a:t>‹Nr.›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857232"/>
          </a:xfrm>
          <a:prstGeom prst="rect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  <a:alpha val="27000"/>
                </a:srgbClr>
              </a:gs>
              <a:gs pos="100000">
                <a:srgbClr val="FFFF00">
                  <a:tint val="44500"/>
                  <a:satMod val="160000"/>
                  <a:alpha val="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lin ang="16200000" scaled="1"/>
            <a:tileRect/>
          </a:gradFill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dirty="0" smtClean="0"/>
              <a:t>Titelmasterformat durch Klicken bearbeiten</a:t>
            </a:r>
            <a:endParaRPr lang="en-GB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285720" y="1000108"/>
            <a:ext cx="8643998" cy="5500726"/>
          </a:xfrm>
          <a:prstGeom prst="rect">
            <a:avLst/>
          </a:prstGeom>
          <a:noFill/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dirty="0" smtClean="0"/>
              <a:t>Textmasterformate durch Klicken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en-GB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0" y="6572272"/>
            <a:ext cx="9144000" cy="285728"/>
          </a:xfrm>
          <a:prstGeom prst="rect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  <a:alpha val="54000"/>
                </a:srgbClr>
              </a:gs>
              <a:gs pos="100000">
                <a:srgbClr val="FFFF00">
                  <a:tint val="44500"/>
                  <a:satMod val="160000"/>
                  <a:alpha val="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lin ang="5400000" scaled="1"/>
            <a:tileRect/>
          </a:gradFill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0F01BF"/>
                </a:solidFill>
              </a:defRPr>
            </a:lvl1pPr>
          </a:lstStyle>
          <a:p>
            <a:r>
              <a:rPr lang="de-DE" dirty="0" smtClean="0"/>
              <a:t>Uli Schäfer</a:t>
            </a: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43240" y="6572272"/>
            <a:ext cx="2895600" cy="285728"/>
          </a:xfrm>
          <a:prstGeom prst="rect">
            <a:avLst/>
          </a:prstGeom>
          <a:noFill/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72264" y="6565921"/>
            <a:ext cx="2133600" cy="29207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553D35-BD20-4004-8DB1-FBDB51E0F407}" type="slidenum">
              <a:rPr lang="en-GB" smtClean="0"/>
              <a:pPr/>
              <a:t>‹Nr.›</a:t>
            </a:fld>
            <a:endParaRPr lang="en-GB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/>
  <p:txStyles>
    <p:titleStyle>
      <a:lvl1pPr algn="ctr" defTabSz="914400" rtl="0" eaLnBrk="1" latinLnBrk="0" hangingPunct="1">
        <a:spcBef>
          <a:spcPct val="0"/>
        </a:spcBef>
        <a:buNone/>
        <a:defRPr sz="3200" kern="1200">
          <a:solidFill>
            <a:srgbClr val="0F01BF"/>
          </a:solidFill>
          <a:latin typeface="Verdana" pitchFamily="34" charset="0"/>
          <a:ea typeface="Verdana" pitchFamily="34" charset="0"/>
          <a:cs typeface="Verdana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rgbClr val="0F01BF"/>
          </a:solidFill>
          <a:latin typeface="Verdana" pitchFamily="34" charset="0"/>
          <a:ea typeface="Verdana" pitchFamily="34" charset="0"/>
          <a:cs typeface="Verdana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rgbClr val="0F01BF"/>
          </a:solidFill>
          <a:latin typeface="Verdana" pitchFamily="34" charset="0"/>
          <a:ea typeface="Verdana" pitchFamily="34" charset="0"/>
          <a:cs typeface="Verdana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rgbClr val="0F01BF"/>
          </a:solidFill>
          <a:latin typeface="Verdana" pitchFamily="34" charset="0"/>
          <a:ea typeface="Verdana" pitchFamily="34" charset="0"/>
          <a:cs typeface="Verdana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rgbClr val="0F01BF"/>
          </a:solidFill>
          <a:latin typeface="Verdana" pitchFamily="34" charset="0"/>
          <a:ea typeface="Verdana" pitchFamily="34" charset="0"/>
          <a:cs typeface="Verdana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rgbClr val="0F01BF"/>
          </a:solidFill>
          <a:latin typeface="Verdana" pitchFamily="34" charset="0"/>
          <a:ea typeface="Verdana" pitchFamily="34" charset="0"/>
          <a:cs typeface="Verdana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Level-1 Topology Processor</a:t>
            </a:r>
            <a:br>
              <a:rPr lang="en-GB" dirty="0" smtClean="0"/>
            </a:br>
            <a:r>
              <a:rPr lang="en-GB" dirty="0" smtClean="0"/>
              <a:t>for Phase 0/1</a:t>
            </a:r>
            <a:br>
              <a:rPr lang="en-GB" dirty="0" smtClean="0"/>
            </a:br>
            <a:r>
              <a:rPr lang="en-GB" sz="1200" dirty="0" smtClean="0"/>
              <a:t> </a:t>
            </a:r>
            <a:r>
              <a:rPr lang="en-GB" dirty="0" smtClean="0"/>
              <a:t/>
            </a:r>
            <a:br>
              <a:rPr lang="en-GB" dirty="0" smtClean="0"/>
            </a:br>
            <a:r>
              <a:rPr lang="en-GB" sz="2000" dirty="0" smtClean="0"/>
              <a:t>- Hardware Studies </a:t>
            </a:r>
            <a:r>
              <a:rPr lang="en-GB" sz="2000" dirty="0"/>
              <a:t>and </a:t>
            </a:r>
            <a:r>
              <a:rPr lang="en-GB" sz="2000" dirty="0" smtClean="0"/>
              <a:t>Plans -</a:t>
            </a:r>
            <a:endParaRPr lang="en-GB" sz="2000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31640" y="4869160"/>
            <a:ext cx="6400800" cy="1352544"/>
          </a:xfrm>
        </p:spPr>
        <p:txBody>
          <a:bodyPr>
            <a:normAutofit/>
          </a:bodyPr>
          <a:lstStyle/>
          <a:p>
            <a:r>
              <a:rPr lang="en-GB" sz="1400" dirty="0" err="1" smtClean="0"/>
              <a:t>Uli</a:t>
            </a:r>
            <a:r>
              <a:rPr lang="en-GB" sz="1400" dirty="0" smtClean="0"/>
              <a:t> </a:t>
            </a:r>
            <a:r>
              <a:rPr lang="en-GB" sz="1400" dirty="0" err="1" smtClean="0"/>
              <a:t>Schäfer</a:t>
            </a:r>
            <a:endParaRPr lang="en-GB" sz="1400" dirty="0" smtClean="0"/>
          </a:p>
          <a:p>
            <a:r>
              <a:rPr lang="en-GB" sz="1400" dirty="0" smtClean="0"/>
              <a:t>Johannes Gutenberg-</a:t>
            </a:r>
            <a:r>
              <a:rPr lang="en-GB" sz="1400" dirty="0" err="1" smtClean="0"/>
              <a:t>Universität</a:t>
            </a:r>
            <a:r>
              <a:rPr lang="en-GB" sz="1400" dirty="0" smtClean="0"/>
              <a:t> Mainz</a:t>
            </a:r>
            <a:endParaRPr lang="en-GB" sz="1400" dirty="0" smtClean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Uli Schäfer</a:t>
            </a:r>
            <a:endParaRPr lang="en-GB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53D35-BD20-4004-8DB1-FBDB51E0F407}" type="slidenum">
              <a:rPr lang="en-GB" smtClean="0"/>
              <a:pPr/>
              <a:t>1</a:t>
            </a:fld>
            <a:endParaRPr lang="en-GB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el 1"/>
          <p:cNvSpPr>
            <a:spLocks noGrp="1"/>
          </p:cNvSpPr>
          <p:nvPr>
            <p:ph type="title"/>
          </p:nvPr>
        </p:nvSpPr>
        <p:spPr>
          <a:xfrm>
            <a:off x="179512" y="188640"/>
            <a:ext cx="8388424" cy="936104"/>
          </a:xfrm>
        </p:spPr>
        <p:txBody>
          <a:bodyPr/>
          <a:lstStyle/>
          <a:p>
            <a:r>
              <a:rPr lang="en-GB" dirty="0" smtClean="0"/>
              <a:t>Densely packed, thick module</a:t>
            </a:r>
            <a:endParaRPr lang="en-GB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Uli Schäfer</a:t>
            </a:r>
            <a:endParaRPr lang="en-GB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53D35-BD20-4004-8DB1-FBDB51E0F407}" type="slidenum">
              <a:rPr lang="en-GB" smtClean="0"/>
              <a:pPr/>
              <a:t>10</a:t>
            </a:fld>
            <a:endParaRPr lang="en-GB" dirty="0"/>
          </a:p>
        </p:txBody>
      </p:sp>
      <p:pic>
        <p:nvPicPr>
          <p:cNvPr id="8" name="Grafik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10873" y="2132856"/>
            <a:ext cx="6544457" cy="4184793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Production and test programme</a:t>
            </a:r>
            <a:endParaRPr lang="en-GB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 smtClean="0"/>
              <a:t>L1Calo internal review </a:t>
            </a:r>
            <a:r>
              <a:rPr lang="en-GB" b="1" dirty="0">
                <a:solidFill>
                  <a:srgbClr val="06BA35"/>
                </a:solidFill>
                <a:latin typeface="Wingdings" pitchFamily="2" charset="2"/>
                <a:sym typeface="Wingdings"/>
              </a:rPr>
              <a:t></a:t>
            </a:r>
            <a:r>
              <a:rPr lang="en-GB" dirty="0"/>
              <a:t> </a:t>
            </a:r>
            <a:endParaRPr lang="en-GB" dirty="0" smtClean="0"/>
          </a:p>
          <a:p>
            <a:r>
              <a:rPr lang="en-GB" dirty="0" smtClean="0"/>
              <a:t>Some </a:t>
            </a:r>
            <a:r>
              <a:rPr lang="en-GB" dirty="0" err="1" smtClean="0"/>
              <a:t>cleanup</a:t>
            </a:r>
            <a:r>
              <a:rPr lang="en-GB" dirty="0" smtClean="0"/>
              <a:t> &amp; checks on </a:t>
            </a:r>
            <a:r>
              <a:rPr lang="en-GB" dirty="0" smtClean="0"/>
              <a:t>the design (couple of weeks)</a:t>
            </a:r>
          </a:p>
          <a:p>
            <a:r>
              <a:rPr lang="en-GB" dirty="0" smtClean="0"/>
              <a:t>PCB </a:t>
            </a:r>
            <a:r>
              <a:rPr lang="en-GB" dirty="0" smtClean="0"/>
              <a:t>production, assembly ~ 2 months</a:t>
            </a:r>
            <a:endParaRPr lang="en-GB" dirty="0" smtClean="0"/>
          </a:p>
          <a:p>
            <a:r>
              <a:rPr lang="en-GB" dirty="0" smtClean="0"/>
              <a:t>On-going development </a:t>
            </a:r>
            <a:r>
              <a:rPr lang="en-GB" dirty="0" smtClean="0"/>
              <a:t>of service firmware, algorithmic firmware, online software</a:t>
            </a:r>
          </a:p>
          <a:p>
            <a:endParaRPr lang="en-GB" dirty="0" smtClean="0"/>
          </a:p>
          <a:p>
            <a:pPr>
              <a:buFont typeface="Wingdings"/>
              <a:buChar char="à"/>
            </a:pPr>
            <a:r>
              <a:rPr lang="en-GB" dirty="0" smtClean="0">
                <a:sym typeface="Wingdings" pitchFamily="2" charset="2"/>
              </a:rPr>
              <a:t>From July 2011 available for studies on</a:t>
            </a:r>
          </a:p>
          <a:p>
            <a:r>
              <a:rPr lang="en-GB" dirty="0" smtClean="0"/>
              <a:t>Signal integrity and data transmission bit error rates</a:t>
            </a:r>
            <a:endParaRPr lang="en-GB" dirty="0"/>
          </a:p>
          <a:p>
            <a:r>
              <a:rPr lang="en-GB" dirty="0" smtClean="0"/>
              <a:t>Latency issues</a:t>
            </a:r>
          </a:p>
          <a:p>
            <a:r>
              <a:rPr lang="en-GB" dirty="0" smtClean="0"/>
              <a:t>Optical interconnect schemes and link replication</a:t>
            </a:r>
          </a:p>
          <a:p>
            <a:pPr marL="0" indent="0">
              <a:buNone/>
            </a:pPr>
            <a:r>
              <a:rPr lang="en-GB" sz="1400" dirty="0" smtClean="0"/>
              <a:t> </a:t>
            </a:r>
            <a:endParaRPr lang="en-GB" sz="1400" dirty="0"/>
          </a:p>
          <a:p>
            <a:pPr marL="0" indent="0">
              <a:buNone/>
            </a:pPr>
            <a:r>
              <a:rPr lang="en-GB" dirty="0" smtClean="0">
                <a:sym typeface="Wingdings" pitchFamily="2" charset="2"/>
              </a:rPr>
              <a:t> Use for</a:t>
            </a:r>
          </a:p>
          <a:p>
            <a:r>
              <a:rPr lang="en-GB" dirty="0"/>
              <a:t>T</a:t>
            </a:r>
            <a:r>
              <a:rPr lang="en-GB" dirty="0" smtClean="0"/>
              <a:t>est bench for topology algorithms</a:t>
            </a:r>
          </a:p>
          <a:p>
            <a:r>
              <a:rPr lang="en-GB" dirty="0" smtClean="0"/>
              <a:t>System level tests along with current L1Calo modules and CMX merger module prototypes</a:t>
            </a:r>
            <a:endParaRPr lang="en-GB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Uli Schäfer</a:t>
            </a:r>
            <a:endParaRPr lang="en-GB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53D35-BD20-4004-8DB1-FBDB51E0F407}" type="slidenum">
              <a:rPr lang="en-GB" smtClean="0"/>
              <a:pPr/>
              <a:t>11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5829027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Plans for Phase 0 / 1</a:t>
            </a:r>
            <a:endParaRPr lang="en-GB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GB" dirty="0" smtClean="0"/>
              <a:t>Start with detailed design work on topology processor prototypes in 2011, pending</a:t>
            </a:r>
          </a:p>
          <a:p>
            <a:pPr lvl="1"/>
            <a:r>
              <a:rPr lang="en-GB" dirty="0" smtClean="0"/>
              <a:t>Review availability and suitability of FPGA devices :</a:t>
            </a:r>
            <a:br>
              <a:rPr lang="en-GB" dirty="0" smtClean="0"/>
            </a:br>
            <a:r>
              <a:rPr lang="en-GB" dirty="0" err="1" smtClean="0"/>
              <a:t>Virtex</a:t>
            </a:r>
            <a:r>
              <a:rPr lang="en-GB" dirty="0" smtClean="0"/>
              <a:t> 7 vs. </a:t>
            </a:r>
            <a:r>
              <a:rPr lang="en-GB" dirty="0" err="1" smtClean="0"/>
              <a:t>Virtex</a:t>
            </a:r>
            <a:r>
              <a:rPr lang="en-GB" dirty="0" smtClean="0"/>
              <a:t> 6 HXT</a:t>
            </a:r>
          </a:p>
          <a:p>
            <a:pPr lvl="1"/>
            <a:r>
              <a:rPr lang="en-GB" dirty="0" smtClean="0"/>
              <a:t>Finalise optical interconnect scheme</a:t>
            </a:r>
          </a:p>
          <a:p>
            <a:pPr lvl="1"/>
            <a:r>
              <a:rPr lang="en-GB" dirty="0" smtClean="0"/>
              <a:t>Review input connectivity requirements (including </a:t>
            </a:r>
            <a:r>
              <a:rPr lang="en-GB" dirty="0" err="1" smtClean="0"/>
              <a:t>Muons</a:t>
            </a:r>
            <a:r>
              <a:rPr lang="en-GB" dirty="0" smtClean="0"/>
              <a:t>)</a:t>
            </a:r>
          </a:p>
          <a:p>
            <a:pPr lvl="1"/>
            <a:r>
              <a:rPr lang="en-GB" dirty="0" smtClean="0"/>
              <a:t>Review processing power requirements (algorithm dependent)</a:t>
            </a:r>
          </a:p>
          <a:p>
            <a:r>
              <a:rPr lang="en-GB" dirty="0" smtClean="0"/>
              <a:t>Commission production modules in 2013/14 shutdown</a:t>
            </a:r>
          </a:p>
          <a:p>
            <a:r>
              <a:rPr lang="en-GB" dirty="0" smtClean="0"/>
              <a:t>Connect up with CMX and CTP</a:t>
            </a:r>
          </a:p>
          <a:p>
            <a:r>
              <a:rPr lang="en-GB" dirty="0" smtClean="0"/>
              <a:t>Connect up with </a:t>
            </a:r>
            <a:r>
              <a:rPr lang="en-GB" dirty="0" err="1" smtClean="0"/>
              <a:t>muons</a:t>
            </a:r>
            <a:r>
              <a:rPr lang="en-GB" dirty="0" smtClean="0"/>
              <a:t> as soon as muon input signals become available</a:t>
            </a:r>
          </a:p>
          <a:p>
            <a:r>
              <a:rPr lang="en-GB" dirty="0" smtClean="0"/>
              <a:t>For phase 1 no hardware modifications are currently planned, unless requirements change beyond the ones known by end 2011</a:t>
            </a:r>
          </a:p>
          <a:p>
            <a:r>
              <a:rPr lang="en-GB" dirty="0"/>
              <a:t>However, open for further improvements in next </a:t>
            </a:r>
            <a:r>
              <a:rPr lang="en-GB" dirty="0" smtClean="0"/>
              <a:t>following long shutdown:</a:t>
            </a:r>
            <a:endParaRPr lang="en-GB" dirty="0"/>
          </a:p>
          <a:p>
            <a:pPr marL="0" indent="0">
              <a:buNone/>
            </a:pPr>
            <a:r>
              <a:rPr lang="en-GB" dirty="0" smtClean="0">
                <a:sym typeface="Wingdings" pitchFamily="2" charset="2"/>
              </a:rPr>
              <a:t> </a:t>
            </a:r>
            <a:r>
              <a:rPr lang="en-GB" dirty="0" smtClean="0"/>
              <a:t>will continue to explore upcoming technologies (opto links, FPGAs, …) and ready to leverage for possible phase1 project </a:t>
            </a:r>
          </a:p>
          <a:p>
            <a:endParaRPr lang="en-GB" dirty="0"/>
          </a:p>
          <a:p>
            <a:pPr marL="0" indent="0">
              <a:buNone/>
            </a:pPr>
            <a:endParaRPr lang="en-GB" dirty="0" smtClean="0"/>
          </a:p>
          <a:p>
            <a:endParaRPr lang="en-GB" dirty="0" smtClean="0"/>
          </a:p>
          <a:p>
            <a:endParaRPr lang="en-GB" dirty="0"/>
          </a:p>
          <a:p>
            <a:pPr marL="0" indent="0">
              <a:buNone/>
            </a:pPr>
            <a:endParaRPr lang="en-GB" dirty="0" smtClean="0"/>
          </a:p>
          <a:p>
            <a:endParaRPr lang="en-GB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Uli Schäfer</a:t>
            </a:r>
            <a:endParaRPr lang="en-GB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53D35-BD20-4004-8DB1-FBDB51E0F407}" type="slidenum">
              <a:rPr lang="en-GB" smtClean="0"/>
              <a:pPr/>
              <a:t>12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436334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Topology Processor</a:t>
            </a:r>
            <a:endParaRPr lang="en-GB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251520" y="952981"/>
            <a:ext cx="8715436" cy="571504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GB" dirty="0"/>
              <a:t>S</a:t>
            </a:r>
            <a:r>
              <a:rPr lang="en-GB" dirty="0" smtClean="0"/>
              <a:t>imulations suggest a need for topological trigger criteria, so as to keep Level-1 trigger effective at high luminosities. </a:t>
            </a:r>
          </a:p>
          <a:p>
            <a:pPr marL="0" indent="0">
              <a:buNone/>
            </a:pPr>
            <a:r>
              <a:rPr lang="en-GB" sz="1300" dirty="0"/>
              <a:t> </a:t>
            </a:r>
          </a:p>
          <a:p>
            <a:pPr marL="0" indent="0">
              <a:buNone/>
            </a:pPr>
            <a:r>
              <a:rPr lang="en-GB" dirty="0" smtClean="0"/>
              <a:t>Example algorithms:</a:t>
            </a:r>
          </a:p>
          <a:p>
            <a:r>
              <a:rPr lang="en-GB" dirty="0" smtClean="0"/>
              <a:t>Angular correlations (jets, direction of missing energy)</a:t>
            </a:r>
          </a:p>
          <a:p>
            <a:r>
              <a:rPr lang="en-GB" dirty="0" smtClean="0"/>
              <a:t>Muon isolation</a:t>
            </a:r>
          </a:p>
          <a:p>
            <a:r>
              <a:rPr lang="en-GB" dirty="0" smtClean="0"/>
              <a:t>…</a:t>
            </a:r>
          </a:p>
          <a:p>
            <a:pPr marL="0" indent="0">
              <a:buNone/>
            </a:pPr>
            <a:r>
              <a:rPr lang="en-GB" sz="1200" dirty="0"/>
              <a:t> </a:t>
            </a:r>
            <a:endParaRPr lang="en-GB" sz="1200" dirty="0" smtClean="0"/>
          </a:p>
          <a:p>
            <a:pPr marL="0" indent="0">
              <a:buNone/>
            </a:pPr>
            <a:r>
              <a:rPr lang="en-GB" dirty="0" smtClean="0">
                <a:sym typeface="Wingdings" pitchFamily="2" charset="2"/>
              </a:rPr>
              <a:t>Hardware implementation</a:t>
            </a:r>
          </a:p>
          <a:p>
            <a:pPr marL="0" indent="0">
              <a:buNone/>
            </a:pPr>
            <a:r>
              <a:rPr lang="en-GB" dirty="0" smtClean="0">
                <a:sym typeface="Wingdings" pitchFamily="2" charset="2"/>
              </a:rPr>
              <a:t> Need to feed a maximum of data into a </a:t>
            </a:r>
            <a:br>
              <a:rPr lang="en-GB" dirty="0" smtClean="0">
                <a:sym typeface="Wingdings" pitchFamily="2" charset="2"/>
              </a:rPr>
            </a:br>
            <a:r>
              <a:rPr lang="en-GB" dirty="0" smtClean="0">
                <a:sym typeface="Wingdings" pitchFamily="2" charset="2"/>
              </a:rPr>
              <a:t>	single point (module, FPGA)</a:t>
            </a:r>
            <a:endParaRPr lang="en-GB" dirty="0" smtClean="0"/>
          </a:p>
          <a:p>
            <a:endParaRPr lang="en-GB" sz="1300" dirty="0" smtClean="0"/>
          </a:p>
          <a:p>
            <a:r>
              <a:rPr lang="en-GB" dirty="0" smtClean="0"/>
              <a:t>Input from L1Calo and </a:t>
            </a:r>
            <a:r>
              <a:rPr lang="en-GB" dirty="0" err="1" smtClean="0"/>
              <a:t>Muons</a:t>
            </a:r>
            <a:endParaRPr lang="en-GB" dirty="0" smtClean="0"/>
          </a:p>
          <a:p>
            <a:pPr lvl="1"/>
            <a:r>
              <a:rPr lang="en-GB" dirty="0" smtClean="0"/>
              <a:t>~ 1 Tb/s aggregate bandwidth</a:t>
            </a:r>
          </a:p>
          <a:p>
            <a:pPr lvl="1"/>
            <a:r>
              <a:rPr lang="en-GB" dirty="0" smtClean="0"/>
              <a:t>Do not partition into multiple modules for reason of </a:t>
            </a:r>
            <a:r>
              <a:rPr lang="en-GB" b="1" dirty="0" smtClean="0"/>
              <a:t>LA***CY </a:t>
            </a:r>
            <a:r>
              <a:rPr lang="en-GB" b="1" dirty="0" smtClean="0">
                <a:sym typeface="Wingdings"/>
              </a:rPr>
              <a:t></a:t>
            </a:r>
            <a:r>
              <a:rPr lang="en-GB" b="1" dirty="0" smtClean="0"/>
              <a:t> !</a:t>
            </a:r>
          </a:p>
          <a:p>
            <a:endParaRPr lang="en-GB" dirty="0"/>
          </a:p>
          <a:p>
            <a:pPr marL="0" indent="0">
              <a:buNone/>
            </a:pPr>
            <a:endParaRPr lang="en-GB" dirty="0" smtClean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Uli Schäfer</a:t>
            </a:r>
            <a:endParaRPr lang="en-GB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53D35-BD20-4004-8DB1-FBDB51E0F407}" type="slidenum">
              <a:rPr lang="en-GB" smtClean="0"/>
              <a:pPr/>
              <a:t>2</a:t>
            </a:fld>
            <a:endParaRPr lang="en-GB" dirty="0"/>
          </a:p>
        </p:txBody>
      </p:sp>
      <p:grpSp>
        <p:nvGrpSpPr>
          <p:cNvPr id="2078" name="Gruppieren 2077"/>
          <p:cNvGrpSpPr/>
          <p:nvPr/>
        </p:nvGrpSpPr>
        <p:grpSpPr>
          <a:xfrm>
            <a:off x="6588224" y="3088936"/>
            <a:ext cx="2460299" cy="1854950"/>
            <a:chOff x="6360173" y="2923710"/>
            <a:chExt cx="2460299" cy="1854950"/>
          </a:xfrm>
        </p:grpSpPr>
        <p:cxnSp>
          <p:nvCxnSpPr>
            <p:cNvPr id="9" name="Gerade Verbindung mit Pfeil 8"/>
            <p:cNvCxnSpPr/>
            <p:nvPr/>
          </p:nvCxnSpPr>
          <p:spPr>
            <a:xfrm>
              <a:off x="6386806" y="3789041"/>
              <a:ext cx="639198" cy="0"/>
            </a:xfrm>
            <a:prstGeom prst="straightConnector1">
              <a:avLst/>
            </a:prstGeom>
            <a:ln w="31750">
              <a:solidFill>
                <a:srgbClr val="C0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Textfeld 9"/>
            <p:cNvSpPr txBox="1"/>
            <p:nvPr/>
          </p:nvSpPr>
          <p:spPr>
            <a:xfrm>
              <a:off x="7092280" y="3726324"/>
              <a:ext cx="1008112" cy="369332"/>
            </a:xfrm>
            <a:prstGeom prst="rect">
              <a:avLst/>
            </a:prstGeom>
            <a:gradFill>
              <a:gsLst>
                <a:gs pos="0">
                  <a:srgbClr val="CC9900"/>
                </a:gs>
                <a:gs pos="100000">
                  <a:srgbClr val="CC9900">
                    <a:alpha val="28000"/>
                  </a:srgbClr>
                </a:gs>
              </a:gsLst>
              <a:lin ang="5400000" scaled="0"/>
            </a:gradFill>
            <a:ln>
              <a:noFill/>
            </a:ln>
            <a:scene3d>
              <a:camera prst="orthographicFront"/>
              <a:lightRig rig="threePt" dir="t"/>
            </a:scene3d>
            <a:sp3d prstMaterial="dkEdge">
              <a:bevelT/>
            </a:sp3d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wrap="square" rtlCol="0" anchor="ctr" anchorCtr="1">
              <a:spAutoFit/>
            </a:bodyPr>
            <a:lstStyle/>
            <a:p>
              <a:r>
                <a:rPr lang="en-GB" b="1" dirty="0" smtClean="0">
                  <a:solidFill>
                    <a:srgbClr val="C00000"/>
                  </a:solidFill>
                </a:rPr>
                <a:t>TOPO</a:t>
              </a:r>
              <a:endParaRPr lang="en-GB" b="1" dirty="0">
                <a:solidFill>
                  <a:srgbClr val="C00000"/>
                </a:solidFill>
              </a:endParaRPr>
            </a:p>
          </p:txBody>
        </p:sp>
        <p:cxnSp>
          <p:nvCxnSpPr>
            <p:cNvPr id="12" name="Gerade Verbindung mit Pfeil 11"/>
            <p:cNvCxnSpPr/>
            <p:nvPr/>
          </p:nvCxnSpPr>
          <p:spPr>
            <a:xfrm>
              <a:off x="6360173" y="4005064"/>
              <a:ext cx="639198" cy="0"/>
            </a:xfrm>
            <a:prstGeom prst="straightConnector1">
              <a:avLst/>
            </a:prstGeom>
            <a:ln w="31750">
              <a:solidFill>
                <a:srgbClr val="C0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Gerade Verbindung mit Pfeil 14"/>
            <p:cNvCxnSpPr/>
            <p:nvPr/>
          </p:nvCxnSpPr>
          <p:spPr>
            <a:xfrm flipV="1">
              <a:off x="6679772" y="4206469"/>
              <a:ext cx="385640" cy="445433"/>
            </a:xfrm>
            <a:prstGeom prst="straightConnector1">
              <a:avLst/>
            </a:prstGeom>
            <a:ln w="31750">
              <a:solidFill>
                <a:srgbClr val="C0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Gerade Verbindung mit Pfeil 15"/>
            <p:cNvCxnSpPr/>
            <p:nvPr/>
          </p:nvCxnSpPr>
          <p:spPr>
            <a:xfrm flipV="1">
              <a:off x="7164288" y="4202596"/>
              <a:ext cx="0" cy="576064"/>
            </a:xfrm>
            <a:prstGeom prst="straightConnector1">
              <a:avLst/>
            </a:prstGeom>
            <a:ln w="31750">
              <a:solidFill>
                <a:srgbClr val="C0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Gerade Verbindung mit Pfeil 23"/>
            <p:cNvCxnSpPr/>
            <p:nvPr/>
          </p:nvCxnSpPr>
          <p:spPr>
            <a:xfrm flipV="1">
              <a:off x="7380312" y="4201123"/>
              <a:ext cx="0" cy="576064"/>
            </a:xfrm>
            <a:prstGeom prst="straightConnector1">
              <a:avLst/>
            </a:prstGeom>
            <a:ln w="31750">
              <a:solidFill>
                <a:srgbClr val="C0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Gerade Verbindung mit Pfeil 24"/>
            <p:cNvCxnSpPr/>
            <p:nvPr/>
          </p:nvCxnSpPr>
          <p:spPr>
            <a:xfrm flipV="1">
              <a:off x="7596336" y="4201123"/>
              <a:ext cx="0" cy="576064"/>
            </a:xfrm>
            <a:prstGeom prst="straightConnector1">
              <a:avLst/>
            </a:prstGeom>
            <a:ln w="31750">
              <a:solidFill>
                <a:srgbClr val="C0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Gerade Verbindung mit Pfeil 25"/>
            <p:cNvCxnSpPr/>
            <p:nvPr/>
          </p:nvCxnSpPr>
          <p:spPr>
            <a:xfrm flipV="1">
              <a:off x="7812360" y="4202596"/>
              <a:ext cx="0" cy="576064"/>
            </a:xfrm>
            <a:prstGeom prst="straightConnector1">
              <a:avLst/>
            </a:prstGeom>
            <a:ln w="31750">
              <a:solidFill>
                <a:srgbClr val="C0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Gerade Verbindung mit Pfeil 26"/>
            <p:cNvCxnSpPr/>
            <p:nvPr/>
          </p:nvCxnSpPr>
          <p:spPr>
            <a:xfrm flipV="1">
              <a:off x="8028384" y="4202596"/>
              <a:ext cx="0" cy="576064"/>
            </a:xfrm>
            <a:prstGeom prst="straightConnector1">
              <a:avLst/>
            </a:prstGeom>
            <a:ln w="31750">
              <a:solidFill>
                <a:srgbClr val="C0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Gerade Verbindung mit Pfeil 27"/>
            <p:cNvCxnSpPr/>
            <p:nvPr/>
          </p:nvCxnSpPr>
          <p:spPr>
            <a:xfrm>
              <a:off x="6679772" y="3140968"/>
              <a:ext cx="412508" cy="436363"/>
            </a:xfrm>
            <a:prstGeom prst="straightConnector1">
              <a:avLst/>
            </a:prstGeom>
            <a:ln w="31750">
              <a:solidFill>
                <a:srgbClr val="C0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Gerade Verbindung mit Pfeil 29"/>
            <p:cNvCxnSpPr/>
            <p:nvPr/>
          </p:nvCxnSpPr>
          <p:spPr>
            <a:xfrm>
              <a:off x="7182052" y="2924944"/>
              <a:ext cx="0" cy="649305"/>
            </a:xfrm>
            <a:prstGeom prst="straightConnector1">
              <a:avLst/>
            </a:prstGeom>
            <a:ln w="31750">
              <a:solidFill>
                <a:srgbClr val="C0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Gerade Verbindung mit Pfeil 34"/>
            <p:cNvCxnSpPr/>
            <p:nvPr/>
          </p:nvCxnSpPr>
          <p:spPr>
            <a:xfrm>
              <a:off x="7398084" y="2924944"/>
              <a:ext cx="0" cy="649305"/>
            </a:xfrm>
            <a:prstGeom prst="straightConnector1">
              <a:avLst/>
            </a:prstGeom>
            <a:ln w="31750">
              <a:solidFill>
                <a:srgbClr val="C0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Gerade Verbindung mit Pfeil 35"/>
            <p:cNvCxnSpPr/>
            <p:nvPr/>
          </p:nvCxnSpPr>
          <p:spPr>
            <a:xfrm>
              <a:off x="7596336" y="2923711"/>
              <a:ext cx="0" cy="649305"/>
            </a:xfrm>
            <a:prstGeom prst="straightConnector1">
              <a:avLst/>
            </a:prstGeom>
            <a:ln w="31750">
              <a:solidFill>
                <a:srgbClr val="C0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Gerade Verbindung mit Pfeil 36"/>
            <p:cNvCxnSpPr/>
            <p:nvPr/>
          </p:nvCxnSpPr>
          <p:spPr>
            <a:xfrm>
              <a:off x="7812360" y="2923711"/>
              <a:ext cx="0" cy="649305"/>
            </a:xfrm>
            <a:prstGeom prst="straightConnector1">
              <a:avLst/>
            </a:prstGeom>
            <a:ln w="31750">
              <a:solidFill>
                <a:srgbClr val="C0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Gerade Verbindung mit Pfeil 37"/>
            <p:cNvCxnSpPr/>
            <p:nvPr/>
          </p:nvCxnSpPr>
          <p:spPr>
            <a:xfrm>
              <a:off x="8028384" y="2923710"/>
              <a:ext cx="0" cy="649305"/>
            </a:xfrm>
            <a:prstGeom prst="straightConnector1">
              <a:avLst/>
            </a:prstGeom>
            <a:ln w="31750">
              <a:solidFill>
                <a:srgbClr val="C0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Gerade Verbindung mit Pfeil 38"/>
            <p:cNvCxnSpPr/>
            <p:nvPr/>
          </p:nvCxnSpPr>
          <p:spPr>
            <a:xfrm flipH="1">
              <a:off x="8163116" y="3017789"/>
              <a:ext cx="262567" cy="576063"/>
            </a:xfrm>
            <a:prstGeom prst="straightConnector1">
              <a:avLst/>
            </a:prstGeom>
            <a:ln w="31750">
              <a:solidFill>
                <a:srgbClr val="C0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Gerade Verbindung mit Pfeil 39"/>
            <p:cNvCxnSpPr/>
            <p:nvPr/>
          </p:nvCxnSpPr>
          <p:spPr>
            <a:xfrm flipH="1">
              <a:off x="8172400" y="4015177"/>
              <a:ext cx="648072" cy="0"/>
            </a:xfrm>
            <a:prstGeom prst="straightConnector1">
              <a:avLst/>
            </a:prstGeom>
            <a:ln w="31750">
              <a:solidFill>
                <a:srgbClr val="C0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Gerade Verbindung mit Pfeil 42"/>
            <p:cNvCxnSpPr/>
            <p:nvPr/>
          </p:nvCxnSpPr>
          <p:spPr>
            <a:xfrm flipH="1">
              <a:off x="8172400" y="3809267"/>
              <a:ext cx="648072" cy="0"/>
            </a:xfrm>
            <a:prstGeom prst="straightConnector1">
              <a:avLst/>
            </a:prstGeom>
            <a:ln w="31750">
              <a:solidFill>
                <a:srgbClr val="C0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Gerade Verbindung mit Pfeil 45"/>
            <p:cNvCxnSpPr/>
            <p:nvPr/>
          </p:nvCxnSpPr>
          <p:spPr>
            <a:xfrm flipH="1" flipV="1">
              <a:off x="8200468" y="4124274"/>
              <a:ext cx="504054" cy="304911"/>
            </a:xfrm>
            <a:prstGeom prst="straightConnector1">
              <a:avLst/>
            </a:prstGeom>
            <a:ln w="31750">
              <a:solidFill>
                <a:srgbClr val="C0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Gerade Verbindung mit Pfeil 54"/>
            <p:cNvCxnSpPr/>
            <p:nvPr/>
          </p:nvCxnSpPr>
          <p:spPr>
            <a:xfrm flipH="1">
              <a:off x="8173656" y="3403107"/>
              <a:ext cx="530866" cy="284086"/>
            </a:xfrm>
            <a:prstGeom prst="straightConnector1">
              <a:avLst/>
            </a:prstGeom>
            <a:ln w="31750">
              <a:solidFill>
                <a:srgbClr val="C0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Gerade Verbindung mit Pfeil 60"/>
            <p:cNvCxnSpPr/>
            <p:nvPr/>
          </p:nvCxnSpPr>
          <p:spPr>
            <a:xfrm>
              <a:off x="6452246" y="3465003"/>
              <a:ext cx="558822" cy="216024"/>
            </a:xfrm>
            <a:prstGeom prst="straightConnector1">
              <a:avLst/>
            </a:prstGeom>
            <a:ln w="31750">
              <a:solidFill>
                <a:srgbClr val="C0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Gerade Verbindung mit Pfeil 61"/>
            <p:cNvCxnSpPr/>
            <p:nvPr/>
          </p:nvCxnSpPr>
          <p:spPr>
            <a:xfrm flipV="1">
              <a:off x="6417649" y="4124274"/>
              <a:ext cx="581722" cy="240830"/>
            </a:xfrm>
            <a:prstGeom prst="straightConnector1">
              <a:avLst/>
            </a:prstGeom>
            <a:ln w="31750">
              <a:solidFill>
                <a:srgbClr val="C0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Gerade Verbindung mit Pfeil 62"/>
            <p:cNvCxnSpPr/>
            <p:nvPr/>
          </p:nvCxnSpPr>
          <p:spPr>
            <a:xfrm flipH="1" flipV="1">
              <a:off x="8142085" y="4234786"/>
              <a:ext cx="283598" cy="490358"/>
            </a:xfrm>
            <a:prstGeom prst="straightConnector1">
              <a:avLst/>
            </a:prstGeom>
            <a:ln w="31750">
              <a:solidFill>
                <a:srgbClr val="C0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42874684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7" name="Gerade Verbindung mit Pfeil 106"/>
          <p:cNvCxnSpPr/>
          <p:nvPr/>
        </p:nvCxnSpPr>
        <p:spPr>
          <a:xfrm flipV="1">
            <a:off x="3042570" y="826210"/>
            <a:ext cx="0" cy="1518216"/>
          </a:xfrm>
          <a:prstGeom prst="straightConnector1">
            <a:avLst/>
          </a:prstGeom>
          <a:ln w="31750"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" name="Gerade Verbindung mit Pfeil 103"/>
          <p:cNvCxnSpPr/>
          <p:nvPr/>
        </p:nvCxnSpPr>
        <p:spPr>
          <a:xfrm flipV="1">
            <a:off x="3042570" y="3113594"/>
            <a:ext cx="0" cy="995574"/>
          </a:xfrm>
          <a:prstGeom prst="straightConnector1">
            <a:avLst/>
          </a:prstGeom>
          <a:ln w="31750"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Gerade Verbindung mit Pfeil 74"/>
          <p:cNvCxnSpPr>
            <a:stCxn id="51" idx="0"/>
          </p:cNvCxnSpPr>
          <p:nvPr/>
        </p:nvCxnSpPr>
        <p:spPr>
          <a:xfrm flipV="1">
            <a:off x="4350561" y="2960540"/>
            <a:ext cx="0" cy="585102"/>
          </a:xfrm>
          <a:prstGeom prst="straightConnector1">
            <a:avLst/>
          </a:prstGeom>
          <a:ln w="31750"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Gerade Verbindung mit Pfeil 71"/>
          <p:cNvCxnSpPr/>
          <p:nvPr/>
        </p:nvCxnSpPr>
        <p:spPr>
          <a:xfrm flipV="1">
            <a:off x="4350561" y="1244301"/>
            <a:ext cx="0" cy="1518216"/>
          </a:xfrm>
          <a:prstGeom prst="straightConnector1">
            <a:avLst/>
          </a:prstGeom>
          <a:ln w="31750"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Current L1Calo Scheme</a:t>
            </a:r>
            <a:endParaRPr lang="en-GB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Uli Schäfer</a:t>
            </a:r>
            <a:endParaRPr lang="en-GB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53D35-BD20-4004-8DB1-FBDB51E0F407}" type="slidenum">
              <a:rPr lang="en-GB" smtClean="0"/>
              <a:pPr/>
              <a:t>3</a:t>
            </a:fld>
            <a:endParaRPr lang="en-GB" dirty="0"/>
          </a:p>
        </p:txBody>
      </p:sp>
      <p:sp>
        <p:nvSpPr>
          <p:cNvPr id="16" name="Textfeld 15"/>
          <p:cNvSpPr txBox="1"/>
          <p:nvPr/>
        </p:nvSpPr>
        <p:spPr>
          <a:xfrm>
            <a:off x="885773" y="2379419"/>
            <a:ext cx="1296144" cy="945396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wrap="square" rtlCol="0" anchor="ctr" anchorCtr="1">
            <a:noAutofit/>
          </a:bodyPr>
          <a:lstStyle/>
          <a:p>
            <a:r>
              <a:rPr lang="en-GB" b="1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PPr</a:t>
            </a:r>
            <a:endParaRPr lang="en-GB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grpSp>
        <p:nvGrpSpPr>
          <p:cNvPr id="37" name="Gruppieren 36"/>
          <p:cNvGrpSpPr/>
          <p:nvPr/>
        </p:nvGrpSpPr>
        <p:grpSpPr>
          <a:xfrm>
            <a:off x="2987824" y="958652"/>
            <a:ext cx="1417483" cy="1665476"/>
            <a:chOff x="3258838" y="4365104"/>
            <a:chExt cx="1417483" cy="1665476"/>
          </a:xfrm>
        </p:grpSpPr>
        <p:grpSp>
          <p:nvGrpSpPr>
            <p:cNvPr id="24" name="Gruppieren 23"/>
            <p:cNvGrpSpPr/>
            <p:nvPr/>
          </p:nvGrpSpPr>
          <p:grpSpPr>
            <a:xfrm>
              <a:off x="3258838" y="4365104"/>
              <a:ext cx="1417483" cy="369332"/>
              <a:chOff x="3637611" y="5382269"/>
              <a:chExt cx="1417483" cy="369332"/>
            </a:xfrm>
          </p:grpSpPr>
          <p:sp>
            <p:nvSpPr>
              <p:cNvPr id="17" name="Textfeld 16"/>
              <p:cNvSpPr txBox="1"/>
              <p:nvPr/>
            </p:nvSpPr>
            <p:spPr>
              <a:xfrm>
                <a:off x="3748590" y="5382269"/>
                <a:ext cx="1197012" cy="369332"/>
              </a:xfrm>
              <a:prstGeom prst="rect">
                <a:avLst/>
              </a:prstGeom>
              <a:solidFill>
                <a:schemeClr val="tx2">
                  <a:lumMod val="75000"/>
                </a:schemeClr>
              </a:solidFill>
            </p:spPr>
            <p:txBody>
              <a:bodyPr wrap="square" rtlCol="0">
                <a:spAutoFit/>
              </a:bodyPr>
              <a:lstStyle/>
              <a:p>
                <a:pPr algn="ctr"/>
                <a:endParaRPr lang="en-GB" b="1" dirty="0">
                  <a:solidFill>
                    <a:schemeClr val="accent6">
                      <a:lumMod val="60000"/>
                      <a:lumOff val="40000"/>
                    </a:schemeClr>
                  </a:solidFill>
                </a:endParaRPr>
              </a:p>
            </p:txBody>
          </p:sp>
          <p:sp>
            <p:nvSpPr>
              <p:cNvPr id="21" name="Textfeld 20"/>
              <p:cNvSpPr txBox="1"/>
              <p:nvPr/>
            </p:nvSpPr>
            <p:spPr>
              <a:xfrm>
                <a:off x="3637611" y="5382269"/>
                <a:ext cx="109492" cy="369332"/>
              </a:xfrm>
              <a:prstGeom prst="rect">
                <a:avLst/>
              </a:prstGeom>
              <a:solidFill>
                <a:srgbClr val="FF0000"/>
              </a:solidFill>
            </p:spPr>
            <p:txBody>
              <a:bodyPr wrap="square" rtlCol="0">
                <a:spAutoFit/>
              </a:bodyPr>
              <a:lstStyle/>
              <a:p>
                <a:pPr algn="ctr"/>
                <a:endParaRPr lang="en-GB" b="1" dirty="0">
                  <a:solidFill>
                    <a:schemeClr val="accent6">
                      <a:lumMod val="60000"/>
                      <a:lumOff val="40000"/>
                    </a:schemeClr>
                  </a:solidFill>
                </a:endParaRPr>
              </a:p>
            </p:txBody>
          </p:sp>
          <p:sp>
            <p:nvSpPr>
              <p:cNvPr id="23" name="Textfeld 22"/>
              <p:cNvSpPr txBox="1"/>
              <p:nvPr/>
            </p:nvSpPr>
            <p:spPr>
              <a:xfrm>
                <a:off x="4945602" y="5382269"/>
                <a:ext cx="109492" cy="369332"/>
              </a:xfrm>
              <a:prstGeom prst="rect">
                <a:avLst/>
              </a:prstGeom>
              <a:solidFill>
                <a:srgbClr val="FF0000"/>
              </a:solidFill>
            </p:spPr>
            <p:txBody>
              <a:bodyPr wrap="square" rtlCol="0">
                <a:spAutoFit/>
              </a:bodyPr>
              <a:lstStyle/>
              <a:p>
                <a:pPr algn="ctr"/>
                <a:endParaRPr lang="en-GB" b="1" dirty="0">
                  <a:solidFill>
                    <a:schemeClr val="accent6">
                      <a:lumMod val="60000"/>
                      <a:lumOff val="40000"/>
                    </a:schemeClr>
                  </a:solidFill>
                </a:endParaRPr>
              </a:p>
            </p:txBody>
          </p:sp>
        </p:grpSp>
        <p:grpSp>
          <p:nvGrpSpPr>
            <p:cNvPr id="25" name="Gruppieren 24"/>
            <p:cNvGrpSpPr/>
            <p:nvPr/>
          </p:nvGrpSpPr>
          <p:grpSpPr>
            <a:xfrm>
              <a:off x="3258838" y="4797152"/>
              <a:ext cx="1417483" cy="369332"/>
              <a:chOff x="3637611" y="5382269"/>
              <a:chExt cx="1417483" cy="369332"/>
            </a:xfrm>
          </p:grpSpPr>
          <p:sp>
            <p:nvSpPr>
              <p:cNvPr id="26" name="Textfeld 25"/>
              <p:cNvSpPr txBox="1"/>
              <p:nvPr/>
            </p:nvSpPr>
            <p:spPr>
              <a:xfrm>
                <a:off x="3748590" y="5382269"/>
                <a:ext cx="1197012" cy="369332"/>
              </a:xfrm>
              <a:prstGeom prst="rect">
                <a:avLst/>
              </a:prstGeom>
              <a:solidFill>
                <a:schemeClr val="tx2">
                  <a:lumMod val="75000"/>
                </a:schemeClr>
              </a:solidFill>
            </p:spPr>
            <p:txBody>
              <a:bodyPr wrap="square" rtlCol="0">
                <a:spAutoFit/>
              </a:bodyPr>
              <a:lstStyle/>
              <a:p>
                <a:pPr algn="ctr"/>
                <a:endParaRPr lang="en-GB" b="1" dirty="0">
                  <a:solidFill>
                    <a:schemeClr val="accent6">
                      <a:lumMod val="60000"/>
                      <a:lumOff val="40000"/>
                    </a:schemeClr>
                  </a:solidFill>
                </a:endParaRPr>
              </a:p>
            </p:txBody>
          </p:sp>
          <p:sp>
            <p:nvSpPr>
              <p:cNvPr id="27" name="Textfeld 26"/>
              <p:cNvSpPr txBox="1"/>
              <p:nvPr/>
            </p:nvSpPr>
            <p:spPr>
              <a:xfrm>
                <a:off x="3637611" y="5382269"/>
                <a:ext cx="109492" cy="369332"/>
              </a:xfrm>
              <a:prstGeom prst="rect">
                <a:avLst/>
              </a:prstGeom>
              <a:solidFill>
                <a:srgbClr val="FF0000"/>
              </a:solidFill>
            </p:spPr>
            <p:txBody>
              <a:bodyPr wrap="square" rtlCol="0">
                <a:spAutoFit/>
              </a:bodyPr>
              <a:lstStyle/>
              <a:p>
                <a:pPr algn="ctr"/>
                <a:endParaRPr lang="en-GB" b="1" dirty="0">
                  <a:solidFill>
                    <a:schemeClr val="accent6">
                      <a:lumMod val="60000"/>
                      <a:lumOff val="40000"/>
                    </a:schemeClr>
                  </a:solidFill>
                </a:endParaRPr>
              </a:p>
            </p:txBody>
          </p:sp>
          <p:sp>
            <p:nvSpPr>
              <p:cNvPr id="28" name="Textfeld 27"/>
              <p:cNvSpPr txBox="1"/>
              <p:nvPr/>
            </p:nvSpPr>
            <p:spPr>
              <a:xfrm>
                <a:off x="4945602" y="5382269"/>
                <a:ext cx="109492" cy="369332"/>
              </a:xfrm>
              <a:prstGeom prst="rect">
                <a:avLst/>
              </a:prstGeom>
              <a:solidFill>
                <a:srgbClr val="FF0000"/>
              </a:solidFill>
            </p:spPr>
            <p:txBody>
              <a:bodyPr wrap="square" rtlCol="0">
                <a:spAutoFit/>
              </a:bodyPr>
              <a:lstStyle/>
              <a:p>
                <a:pPr algn="ctr"/>
                <a:endParaRPr lang="en-GB" b="1" dirty="0">
                  <a:solidFill>
                    <a:schemeClr val="accent6">
                      <a:lumMod val="60000"/>
                      <a:lumOff val="40000"/>
                    </a:schemeClr>
                  </a:solidFill>
                </a:endParaRPr>
              </a:p>
            </p:txBody>
          </p:sp>
        </p:grpSp>
        <p:grpSp>
          <p:nvGrpSpPr>
            <p:cNvPr id="29" name="Gruppieren 28"/>
            <p:cNvGrpSpPr/>
            <p:nvPr/>
          </p:nvGrpSpPr>
          <p:grpSpPr>
            <a:xfrm>
              <a:off x="3258838" y="5229200"/>
              <a:ext cx="1417483" cy="369332"/>
              <a:chOff x="3637611" y="5382269"/>
              <a:chExt cx="1417483" cy="369332"/>
            </a:xfrm>
          </p:grpSpPr>
          <p:sp>
            <p:nvSpPr>
              <p:cNvPr id="30" name="Textfeld 29"/>
              <p:cNvSpPr txBox="1"/>
              <p:nvPr/>
            </p:nvSpPr>
            <p:spPr>
              <a:xfrm>
                <a:off x="3748590" y="5382269"/>
                <a:ext cx="1197012" cy="369332"/>
              </a:xfrm>
              <a:prstGeom prst="rect">
                <a:avLst/>
              </a:prstGeom>
              <a:solidFill>
                <a:schemeClr val="tx2">
                  <a:lumMod val="75000"/>
                </a:schemeClr>
              </a:solidFill>
            </p:spPr>
            <p:txBody>
              <a:bodyPr wrap="square" rtlCol="0">
                <a:spAutoFit/>
              </a:bodyPr>
              <a:lstStyle/>
              <a:p>
                <a:pPr algn="ctr"/>
                <a:endParaRPr lang="en-GB" b="1" dirty="0">
                  <a:solidFill>
                    <a:schemeClr val="accent6">
                      <a:lumMod val="60000"/>
                      <a:lumOff val="40000"/>
                    </a:schemeClr>
                  </a:solidFill>
                </a:endParaRPr>
              </a:p>
            </p:txBody>
          </p:sp>
          <p:sp>
            <p:nvSpPr>
              <p:cNvPr id="31" name="Textfeld 30"/>
              <p:cNvSpPr txBox="1"/>
              <p:nvPr/>
            </p:nvSpPr>
            <p:spPr>
              <a:xfrm>
                <a:off x="3637611" y="5382269"/>
                <a:ext cx="109492" cy="369332"/>
              </a:xfrm>
              <a:prstGeom prst="rect">
                <a:avLst/>
              </a:prstGeom>
              <a:solidFill>
                <a:srgbClr val="FF0000"/>
              </a:solidFill>
            </p:spPr>
            <p:txBody>
              <a:bodyPr wrap="square" rtlCol="0">
                <a:spAutoFit/>
              </a:bodyPr>
              <a:lstStyle/>
              <a:p>
                <a:pPr algn="ctr"/>
                <a:endParaRPr lang="en-GB" b="1" dirty="0">
                  <a:solidFill>
                    <a:schemeClr val="accent6">
                      <a:lumMod val="60000"/>
                      <a:lumOff val="40000"/>
                    </a:schemeClr>
                  </a:solidFill>
                </a:endParaRPr>
              </a:p>
            </p:txBody>
          </p:sp>
          <p:sp>
            <p:nvSpPr>
              <p:cNvPr id="32" name="Textfeld 31"/>
              <p:cNvSpPr txBox="1"/>
              <p:nvPr/>
            </p:nvSpPr>
            <p:spPr>
              <a:xfrm>
                <a:off x="4945602" y="5382269"/>
                <a:ext cx="109492" cy="369332"/>
              </a:xfrm>
              <a:prstGeom prst="rect">
                <a:avLst/>
              </a:prstGeom>
              <a:solidFill>
                <a:srgbClr val="FF0000"/>
              </a:solidFill>
            </p:spPr>
            <p:txBody>
              <a:bodyPr wrap="square" rtlCol="0">
                <a:spAutoFit/>
              </a:bodyPr>
              <a:lstStyle/>
              <a:p>
                <a:pPr algn="ctr"/>
                <a:endParaRPr lang="en-GB" b="1" dirty="0">
                  <a:solidFill>
                    <a:schemeClr val="accent6">
                      <a:lumMod val="60000"/>
                      <a:lumOff val="40000"/>
                    </a:schemeClr>
                  </a:solidFill>
                </a:endParaRPr>
              </a:p>
            </p:txBody>
          </p:sp>
        </p:grpSp>
        <p:grpSp>
          <p:nvGrpSpPr>
            <p:cNvPr id="33" name="Gruppieren 32"/>
            <p:cNvGrpSpPr/>
            <p:nvPr/>
          </p:nvGrpSpPr>
          <p:grpSpPr>
            <a:xfrm>
              <a:off x="3258838" y="5661248"/>
              <a:ext cx="1417483" cy="369332"/>
              <a:chOff x="3637611" y="5382269"/>
              <a:chExt cx="1417483" cy="369332"/>
            </a:xfrm>
          </p:grpSpPr>
          <p:sp>
            <p:nvSpPr>
              <p:cNvPr id="34" name="Textfeld 33"/>
              <p:cNvSpPr txBox="1"/>
              <p:nvPr/>
            </p:nvSpPr>
            <p:spPr>
              <a:xfrm>
                <a:off x="3748590" y="5382269"/>
                <a:ext cx="1197012" cy="369332"/>
              </a:xfrm>
              <a:prstGeom prst="rect">
                <a:avLst/>
              </a:prstGeom>
              <a:solidFill>
                <a:schemeClr val="tx2">
                  <a:lumMod val="75000"/>
                </a:schemeClr>
              </a:solidFill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b="1" dirty="0" smtClean="0">
                    <a:solidFill>
                      <a:schemeClr val="accent6">
                        <a:lumMod val="60000"/>
                        <a:lumOff val="40000"/>
                      </a:schemeClr>
                    </a:solidFill>
                  </a:rPr>
                  <a:t>CP</a:t>
                </a:r>
                <a:endParaRPr lang="en-GB" b="1" dirty="0">
                  <a:solidFill>
                    <a:schemeClr val="accent6">
                      <a:lumMod val="60000"/>
                      <a:lumOff val="40000"/>
                    </a:schemeClr>
                  </a:solidFill>
                </a:endParaRPr>
              </a:p>
            </p:txBody>
          </p:sp>
          <p:sp>
            <p:nvSpPr>
              <p:cNvPr id="35" name="Textfeld 34"/>
              <p:cNvSpPr txBox="1"/>
              <p:nvPr/>
            </p:nvSpPr>
            <p:spPr>
              <a:xfrm>
                <a:off x="3637611" y="5382269"/>
                <a:ext cx="109492" cy="369332"/>
              </a:xfrm>
              <a:prstGeom prst="rect">
                <a:avLst/>
              </a:prstGeom>
              <a:solidFill>
                <a:srgbClr val="FF0000"/>
              </a:solidFill>
            </p:spPr>
            <p:txBody>
              <a:bodyPr wrap="square" rtlCol="0">
                <a:spAutoFit/>
              </a:bodyPr>
              <a:lstStyle/>
              <a:p>
                <a:pPr algn="ctr"/>
                <a:endParaRPr lang="en-GB" b="1" dirty="0">
                  <a:solidFill>
                    <a:schemeClr val="accent6">
                      <a:lumMod val="60000"/>
                      <a:lumOff val="40000"/>
                    </a:schemeClr>
                  </a:solidFill>
                </a:endParaRPr>
              </a:p>
            </p:txBody>
          </p:sp>
          <p:sp>
            <p:nvSpPr>
              <p:cNvPr id="36" name="Textfeld 35"/>
              <p:cNvSpPr txBox="1"/>
              <p:nvPr/>
            </p:nvSpPr>
            <p:spPr>
              <a:xfrm>
                <a:off x="4945602" y="5382269"/>
                <a:ext cx="109492" cy="369332"/>
              </a:xfrm>
              <a:prstGeom prst="rect">
                <a:avLst/>
              </a:prstGeom>
              <a:solidFill>
                <a:srgbClr val="FF0000"/>
              </a:solidFill>
            </p:spPr>
            <p:txBody>
              <a:bodyPr wrap="square" rtlCol="0">
                <a:spAutoFit/>
              </a:bodyPr>
              <a:lstStyle/>
              <a:p>
                <a:pPr algn="ctr"/>
                <a:endParaRPr lang="en-GB" b="1" dirty="0">
                  <a:solidFill>
                    <a:schemeClr val="accent6">
                      <a:lumMod val="60000"/>
                      <a:lumOff val="40000"/>
                    </a:schemeClr>
                  </a:solidFill>
                </a:endParaRPr>
              </a:p>
            </p:txBody>
          </p:sp>
        </p:grpSp>
      </p:grpSp>
      <p:grpSp>
        <p:nvGrpSpPr>
          <p:cNvPr id="38" name="Gruppieren 37"/>
          <p:cNvGrpSpPr/>
          <p:nvPr/>
        </p:nvGrpSpPr>
        <p:grpSpPr>
          <a:xfrm>
            <a:off x="2987824" y="3113594"/>
            <a:ext cx="1417483" cy="801380"/>
            <a:chOff x="3258838" y="4365104"/>
            <a:chExt cx="1417483" cy="801380"/>
          </a:xfrm>
        </p:grpSpPr>
        <p:grpSp>
          <p:nvGrpSpPr>
            <p:cNvPr id="39" name="Gruppieren 38"/>
            <p:cNvGrpSpPr/>
            <p:nvPr/>
          </p:nvGrpSpPr>
          <p:grpSpPr>
            <a:xfrm>
              <a:off x="3258838" y="4365104"/>
              <a:ext cx="1417483" cy="369332"/>
              <a:chOff x="3637611" y="5382269"/>
              <a:chExt cx="1417483" cy="369332"/>
            </a:xfrm>
          </p:grpSpPr>
          <p:sp>
            <p:nvSpPr>
              <p:cNvPr id="52" name="Textfeld 51"/>
              <p:cNvSpPr txBox="1"/>
              <p:nvPr/>
            </p:nvSpPr>
            <p:spPr>
              <a:xfrm>
                <a:off x="3748590" y="5382269"/>
                <a:ext cx="1197012" cy="369332"/>
              </a:xfrm>
              <a:prstGeom prst="rect">
                <a:avLst/>
              </a:prstGeom>
              <a:solidFill>
                <a:schemeClr val="accent1">
                  <a:lumMod val="75000"/>
                </a:schemeClr>
              </a:solidFill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b="1" dirty="0" smtClean="0">
                    <a:solidFill>
                      <a:schemeClr val="accent6">
                        <a:lumMod val="60000"/>
                        <a:lumOff val="40000"/>
                      </a:schemeClr>
                    </a:solidFill>
                  </a:rPr>
                  <a:t>JEP</a:t>
                </a:r>
                <a:endParaRPr lang="en-GB" b="1" dirty="0">
                  <a:solidFill>
                    <a:schemeClr val="accent6">
                      <a:lumMod val="60000"/>
                      <a:lumOff val="40000"/>
                    </a:schemeClr>
                  </a:solidFill>
                </a:endParaRPr>
              </a:p>
            </p:txBody>
          </p:sp>
          <p:sp>
            <p:nvSpPr>
              <p:cNvPr id="53" name="Textfeld 52"/>
              <p:cNvSpPr txBox="1"/>
              <p:nvPr/>
            </p:nvSpPr>
            <p:spPr>
              <a:xfrm>
                <a:off x="3637611" y="5382269"/>
                <a:ext cx="109492" cy="369332"/>
              </a:xfrm>
              <a:prstGeom prst="rect">
                <a:avLst/>
              </a:prstGeom>
              <a:solidFill>
                <a:srgbClr val="FF0000"/>
              </a:solidFill>
            </p:spPr>
            <p:txBody>
              <a:bodyPr wrap="square" rtlCol="0">
                <a:spAutoFit/>
              </a:bodyPr>
              <a:lstStyle/>
              <a:p>
                <a:pPr algn="ctr"/>
                <a:endParaRPr lang="en-GB" b="1" dirty="0">
                  <a:solidFill>
                    <a:schemeClr val="accent6">
                      <a:lumMod val="60000"/>
                      <a:lumOff val="40000"/>
                    </a:schemeClr>
                  </a:solidFill>
                </a:endParaRPr>
              </a:p>
            </p:txBody>
          </p:sp>
          <p:sp>
            <p:nvSpPr>
              <p:cNvPr id="54" name="Textfeld 53"/>
              <p:cNvSpPr txBox="1"/>
              <p:nvPr/>
            </p:nvSpPr>
            <p:spPr>
              <a:xfrm>
                <a:off x="4945602" y="5382269"/>
                <a:ext cx="109492" cy="369332"/>
              </a:xfrm>
              <a:prstGeom prst="rect">
                <a:avLst/>
              </a:prstGeom>
              <a:solidFill>
                <a:srgbClr val="FF0000"/>
              </a:solidFill>
            </p:spPr>
            <p:txBody>
              <a:bodyPr wrap="square" rtlCol="0">
                <a:spAutoFit/>
              </a:bodyPr>
              <a:lstStyle/>
              <a:p>
                <a:pPr algn="ctr"/>
                <a:endParaRPr lang="en-GB" b="1" dirty="0">
                  <a:solidFill>
                    <a:schemeClr val="accent6">
                      <a:lumMod val="60000"/>
                      <a:lumOff val="40000"/>
                    </a:schemeClr>
                  </a:solidFill>
                </a:endParaRPr>
              </a:p>
            </p:txBody>
          </p:sp>
        </p:grpSp>
        <p:grpSp>
          <p:nvGrpSpPr>
            <p:cNvPr id="40" name="Gruppieren 39"/>
            <p:cNvGrpSpPr/>
            <p:nvPr/>
          </p:nvGrpSpPr>
          <p:grpSpPr>
            <a:xfrm>
              <a:off x="3258838" y="4797152"/>
              <a:ext cx="1417483" cy="369332"/>
              <a:chOff x="3637611" y="5382269"/>
              <a:chExt cx="1417483" cy="369332"/>
            </a:xfrm>
          </p:grpSpPr>
          <p:sp>
            <p:nvSpPr>
              <p:cNvPr id="49" name="Textfeld 48"/>
              <p:cNvSpPr txBox="1"/>
              <p:nvPr/>
            </p:nvSpPr>
            <p:spPr>
              <a:xfrm>
                <a:off x="3748590" y="5382269"/>
                <a:ext cx="1197012" cy="369332"/>
              </a:xfrm>
              <a:prstGeom prst="rect">
                <a:avLst/>
              </a:prstGeom>
              <a:solidFill>
                <a:schemeClr val="accent1">
                  <a:lumMod val="75000"/>
                </a:schemeClr>
              </a:solidFill>
            </p:spPr>
            <p:txBody>
              <a:bodyPr wrap="square" rtlCol="0">
                <a:spAutoFit/>
              </a:bodyPr>
              <a:lstStyle/>
              <a:p>
                <a:pPr algn="ctr"/>
                <a:endParaRPr lang="en-GB" b="1" dirty="0">
                  <a:solidFill>
                    <a:schemeClr val="accent6">
                      <a:lumMod val="60000"/>
                      <a:lumOff val="40000"/>
                    </a:schemeClr>
                  </a:solidFill>
                </a:endParaRPr>
              </a:p>
            </p:txBody>
          </p:sp>
          <p:sp>
            <p:nvSpPr>
              <p:cNvPr id="50" name="Textfeld 49"/>
              <p:cNvSpPr txBox="1"/>
              <p:nvPr/>
            </p:nvSpPr>
            <p:spPr>
              <a:xfrm>
                <a:off x="3637611" y="5382269"/>
                <a:ext cx="109492" cy="369332"/>
              </a:xfrm>
              <a:prstGeom prst="rect">
                <a:avLst/>
              </a:prstGeom>
              <a:solidFill>
                <a:srgbClr val="FF0000"/>
              </a:solidFill>
            </p:spPr>
            <p:txBody>
              <a:bodyPr wrap="square" rtlCol="0">
                <a:spAutoFit/>
              </a:bodyPr>
              <a:lstStyle/>
              <a:p>
                <a:pPr algn="ctr"/>
                <a:endParaRPr lang="en-GB" b="1" dirty="0">
                  <a:solidFill>
                    <a:schemeClr val="accent6">
                      <a:lumMod val="60000"/>
                      <a:lumOff val="40000"/>
                    </a:schemeClr>
                  </a:solidFill>
                </a:endParaRPr>
              </a:p>
            </p:txBody>
          </p:sp>
          <p:sp>
            <p:nvSpPr>
              <p:cNvPr id="51" name="Textfeld 50"/>
              <p:cNvSpPr txBox="1"/>
              <p:nvPr/>
            </p:nvSpPr>
            <p:spPr>
              <a:xfrm>
                <a:off x="4945602" y="5382269"/>
                <a:ext cx="109492" cy="369332"/>
              </a:xfrm>
              <a:prstGeom prst="rect">
                <a:avLst/>
              </a:prstGeom>
              <a:solidFill>
                <a:srgbClr val="FF0000"/>
              </a:solidFill>
            </p:spPr>
            <p:txBody>
              <a:bodyPr wrap="square" rtlCol="0">
                <a:spAutoFit/>
              </a:bodyPr>
              <a:lstStyle/>
              <a:p>
                <a:pPr algn="ctr"/>
                <a:endParaRPr lang="en-GB" b="1" dirty="0">
                  <a:solidFill>
                    <a:schemeClr val="accent6">
                      <a:lumMod val="60000"/>
                      <a:lumOff val="40000"/>
                    </a:schemeClr>
                  </a:solidFill>
                </a:endParaRPr>
              </a:p>
            </p:txBody>
          </p:sp>
        </p:grpSp>
      </p:grpSp>
      <p:cxnSp>
        <p:nvCxnSpPr>
          <p:cNvPr id="58" name="Gerade Verbindung mit Pfeil 57"/>
          <p:cNvCxnSpPr/>
          <p:nvPr/>
        </p:nvCxnSpPr>
        <p:spPr>
          <a:xfrm>
            <a:off x="2181917" y="2852117"/>
            <a:ext cx="1410029" cy="949"/>
          </a:xfrm>
          <a:prstGeom prst="straightConnector1">
            <a:avLst/>
          </a:prstGeom>
          <a:ln w="31750"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6" name="Gruppieren 95"/>
          <p:cNvGrpSpPr/>
          <p:nvPr/>
        </p:nvGrpSpPr>
        <p:grpSpPr>
          <a:xfrm>
            <a:off x="3591946" y="2672916"/>
            <a:ext cx="210726" cy="396044"/>
            <a:chOff x="3275856" y="2672916"/>
            <a:chExt cx="210726" cy="396044"/>
          </a:xfrm>
        </p:grpSpPr>
        <p:cxnSp>
          <p:nvCxnSpPr>
            <p:cNvPr id="15" name="Gerade Verbindung mit Pfeil 14"/>
            <p:cNvCxnSpPr/>
            <p:nvPr/>
          </p:nvCxnSpPr>
          <p:spPr>
            <a:xfrm flipV="1">
              <a:off x="3275856" y="2672916"/>
              <a:ext cx="210726" cy="179202"/>
            </a:xfrm>
            <a:prstGeom prst="straightConnector1">
              <a:avLst/>
            </a:prstGeom>
            <a:ln w="3175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Gerade Verbindung mit Pfeil 65"/>
            <p:cNvCxnSpPr/>
            <p:nvPr/>
          </p:nvCxnSpPr>
          <p:spPr>
            <a:xfrm>
              <a:off x="3275856" y="2852117"/>
              <a:ext cx="210726" cy="216843"/>
            </a:xfrm>
            <a:prstGeom prst="straightConnector1">
              <a:avLst/>
            </a:prstGeom>
            <a:ln w="3175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70" name="Gerade Verbindung mit Pfeil 69"/>
          <p:cNvCxnSpPr/>
          <p:nvPr/>
        </p:nvCxnSpPr>
        <p:spPr>
          <a:xfrm>
            <a:off x="4350561" y="2762517"/>
            <a:ext cx="3101759" cy="0"/>
          </a:xfrm>
          <a:prstGeom prst="straightConnector1">
            <a:avLst/>
          </a:prstGeom>
          <a:ln w="317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Gerade Verbindung mit Pfeil 81"/>
          <p:cNvCxnSpPr/>
          <p:nvPr/>
        </p:nvCxnSpPr>
        <p:spPr>
          <a:xfrm>
            <a:off x="4350561" y="2953222"/>
            <a:ext cx="3101759" cy="0"/>
          </a:xfrm>
          <a:prstGeom prst="straightConnector1">
            <a:avLst/>
          </a:prstGeom>
          <a:ln w="317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3" name="Textfeld 82"/>
          <p:cNvSpPr txBox="1"/>
          <p:nvPr/>
        </p:nvSpPr>
        <p:spPr>
          <a:xfrm>
            <a:off x="7452320" y="2367577"/>
            <a:ext cx="1296144" cy="945396"/>
          </a:xfrm>
          <a:prstGeom prst="rect">
            <a:avLst/>
          </a:prstGeom>
          <a:solidFill>
            <a:schemeClr val="accent3">
              <a:lumMod val="50000"/>
            </a:schemeClr>
          </a:solidFill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wrap="square" rtlCol="0" anchor="ctr" anchorCtr="1">
            <a:noAutofit/>
          </a:bodyPr>
          <a:lstStyle/>
          <a:p>
            <a:r>
              <a:rPr lang="en-GB" b="1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CTP</a:t>
            </a:r>
            <a:endParaRPr lang="en-GB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84" name="Inhaltsplatzhalter 2"/>
          <p:cNvSpPr>
            <a:spLocks noGrp="1"/>
          </p:cNvSpPr>
          <p:nvPr>
            <p:ph idx="1"/>
          </p:nvPr>
        </p:nvSpPr>
        <p:spPr>
          <a:xfrm>
            <a:off x="214282" y="4365104"/>
            <a:ext cx="8715436" cy="2135730"/>
          </a:xfrm>
        </p:spPr>
        <p:txBody>
          <a:bodyPr>
            <a:normAutofit lnSpcReduction="10000"/>
          </a:bodyPr>
          <a:lstStyle/>
          <a:p>
            <a:r>
              <a:rPr lang="en-GB" dirty="0" smtClean="0"/>
              <a:t>Mixed Signal Pre-Processor</a:t>
            </a:r>
          </a:p>
          <a:p>
            <a:r>
              <a:rPr lang="en-GB" dirty="0" smtClean="0"/>
              <a:t>FPGA based digital “sliding window” processors (e/m cluster, jet/energy)</a:t>
            </a:r>
          </a:p>
          <a:p>
            <a:r>
              <a:rPr lang="en-GB" dirty="0" smtClean="0"/>
              <a:t>Object count and global quantities via chained mergers </a:t>
            </a:r>
            <a:r>
              <a:rPr lang="en-GB" b="1" dirty="0" smtClean="0">
                <a:solidFill>
                  <a:srgbClr val="FF0000"/>
                </a:solidFill>
              </a:rPr>
              <a:t>CMM</a:t>
            </a:r>
            <a:r>
              <a:rPr lang="en-GB" dirty="0" smtClean="0"/>
              <a:t> into CTP</a:t>
            </a:r>
          </a:p>
          <a:p>
            <a:r>
              <a:rPr lang="en-GB" dirty="0" smtClean="0"/>
              <a:t>Object positions to Level-2 and DAQ only</a:t>
            </a:r>
            <a:endParaRPr lang="en-GB" dirty="0"/>
          </a:p>
        </p:txBody>
      </p:sp>
      <p:cxnSp>
        <p:nvCxnSpPr>
          <p:cNvPr id="85" name="Gerade Verbindung mit Pfeil 84"/>
          <p:cNvCxnSpPr/>
          <p:nvPr/>
        </p:nvCxnSpPr>
        <p:spPr>
          <a:xfrm>
            <a:off x="251520" y="2853066"/>
            <a:ext cx="634252" cy="0"/>
          </a:xfrm>
          <a:prstGeom prst="straightConnector1">
            <a:avLst/>
          </a:prstGeom>
          <a:ln w="317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Gerade Verbindung mit Pfeil 88"/>
          <p:cNvCxnSpPr/>
          <p:nvPr/>
        </p:nvCxnSpPr>
        <p:spPr>
          <a:xfrm flipV="1">
            <a:off x="8748464" y="2852117"/>
            <a:ext cx="317126" cy="949"/>
          </a:xfrm>
          <a:prstGeom prst="straightConnector1">
            <a:avLst/>
          </a:prstGeom>
          <a:ln w="317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1" name="Textfeld 90"/>
          <p:cNvSpPr txBox="1"/>
          <p:nvPr/>
        </p:nvSpPr>
        <p:spPr>
          <a:xfrm>
            <a:off x="100594" y="2852117"/>
            <a:ext cx="9361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err="1" smtClean="0"/>
              <a:t>analog</a:t>
            </a:r>
            <a:endParaRPr lang="en-GB" dirty="0"/>
          </a:p>
        </p:txBody>
      </p:sp>
      <p:sp>
        <p:nvSpPr>
          <p:cNvPr id="92" name="Textfeld 91"/>
          <p:cNvSpPr txBox="1"/>
          <p:nvPr/>
        </p:nvSpPr>
        <p:spPr>
          <a:xfrm>
            <a:off x="2210237" y="2775874"/>
            <a:ext cx="10219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480Mb/s</a:t>
            </a:r>
            <a:endParaRPr lang="en-GB" dirty="0"/>
          </a:p>
        </p:txBody>
      </p:sp>
      <p:sp>
        <p:nvSpPr>
          <p:cNvPr id="93" name="Textfeld 92"/>
          <p:cNvSpPr txBox="1"/>
          <p:nvPr/>
        </p:nvSpPr>
        <p:spPr>
          <a:xfrm>
            <a:off x="5220072" y="2366998"/>
            <a:ext cx="10219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40Mb/s</a:t>
            </a:r>
            <a:endParaRPr lang="en-GB" dirty="0"/>
          </a:p>
        </p:txBody>
      </p:sp>
      <p:sp>
        <p:nvSpPr>
          <p:cNvPr id="94" name="Textfeld 93"/>
          <p:cNvSpPr txBox="1"/>
          <p:nvPr/>
        </p:nvSpPr>
        <p:spPr>
          <a:xfrm>
            <a:off x="4860032" y="3482926"/>
            <a:ext cx="28803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i="1" dirty="0"/>
              <a:t>r</a:t>
            </a:r>
            <a:r>
              <a:rPr lang="en-GB" i="1" dirty="0" smtClean="0"/>
              <a:t>eal-time paths shown only</a:t>
            </a:r>
            <a:endParaRPr lang="en-GB" i="1" dirty="0"/>
          </a:p>
        </p:txBody>
      </p:sp>
      <p:cxnSp>
        <p:nvCxnSpPr>
          <p:cNvPr id="109" name="Gerade Verbindung mit Pfeil 108"/>
          <p:cNvCxnSpPr/>
          <p:nvPr/>
        </p:nvCxnSpPr>
        <p:spPr>
          <a:xfrm>
            <a:off x="3042570" y="826210"/>
            <a:ext cx="2393526" cy="0"/>
          </a:xfrm>
          <a:prstGeom prst="straightConnector1">
            <a:avLst/>
          </a:prstGeom>
          <a:ln w="317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" name="Gerade Verbindung mit Pfeil 110"/>
          <p:cNvCxnSpPr/>
          <p:nvPr/>
        </p:nvCxnSpPr>
        <p:spPr>
          <a:xfrm>
            <a:off x="3042570" y="4109168"/>
            <a:ext cx="2393526" cy="0"/>
          </a:xfrm>
          <a:prstGeom prst="straightConnector1">
            <a:avLst/>
          </a:prstGeom>
          <a:ln w="317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3" name="Gerade Verbindung mit Pfeil 112"/>
          <p:cNvCxnSpPr/>
          <p:nvPr/>
        </p:nvCxnSpPr>
        <p:spPr>
          <a:xfrm>
            <a:off x="6876256" y="3147717"/>
            <a:ext cx="576064" cy="0"/>
          </a:xfrm>
          <a:prstGeom prst="straightConnector1">
            <a:avLst/>
          </a:prstGeom>
          <a:ln w="317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525751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7" name="Gerade Verbindung mit Pfeil 106"/>
          <p:cNvCxnSpPr/>
          <p:nvPr/>
        </p:nvCxnSpPr>
        <p:spPr>
          <a:xfrm flipV="1">
            <a:off x="3042570" y="826210"/>
            <a:ext cx="0" cy="1518216"/>
          </a:xfrm>
          <a:prstGeom prst="straightConnector1">
            <a:avLst/>
          </a:prstGeom>
          <a:ln w="31750"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" name="Gerade Verbindung mit Pfeil 103"/>
          <p:cNvCxnSpPr/>
          <p:nvPr/>
        </p:nvCxnSpPr>
        <p:spPr>
          <a:xfrm flipV="1">
            <a:off x="3042570" y="3113594"/>
            <a:ext cx="0" cy="995574"/>
          </a:xfrm>
          <a:prstGeom prst="straightConnector1">
            <a:avLst/>
          </a:prstGeom>
          <a:ln w="31750"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Gerade Verbindung mit Pfeil 74"/>
          <p:cNvCxnSpPr>
            <a:stCxn id="51" idx="0"/>
          </p:cNvCxnSpPr>
          <p:nvPr/>
        </p:nvCxnSpPr>
        <p:spPr>
          <a:xfrm flipV="1">
            <a:off x="4350561" y="2960540"/>
            <a:ext cx="0" cy="585102"/>
          </a:xfrm>
          <a:prstGeom prst="straightConnector1">
            <a:avLst/>
          </a:prstGeom>
          <a:ln w="31750"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Gerade Verbindung mit Pfeil 71"/>
          <p:cNvCxnSpPr/>
          <p:nvPr/>
        </p:nvCxnSpPr>
        <p:spPr>
          <a:xfrm flipV="1">
            <a:off x="4350561" y="1244301"/>
            <a:ext cx="0" cy="1518216"/>
          </a:xfrm>
          <a:prstGeom prst="straightConnector1">
            <a:avLst/>
          </a:prstGeom>
          <a:ln w="31750"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Phase 0/1 Scheme</a:t>
            </a:r>
            <a:endParaRPr lang="en-GB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Uli Schäfer</a:t>
            </a:r>
            <a:endParaRPr lang="en-GB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53D35-BD20-4004-8DB1-FBDB51E0F407}" type="slidenum">
              <a:rPr lang="en-GB" smtClean="0"/>
              <a:pPr/>
              <a:t>4</a:t>
            </a:fld>
            <a:endParaRPr lang="en-GB" dirty="0"/>
          </a:p>
        </p:txBody>
      </p:sp>
      <p:sp>
        <p:nvSpPr>
          <p:cNvPr id="16" name="Textfeld 15"/>
          <p:cNvSpPr txBox="1"/>
          <p:nvPr/>
        </p:nvSpPr>
        <p:spPr>
          <a:xfrm>
            <a:off x="885773" y="2379419"/>
            <a:ext cx="1296144" cy="945396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wrap="square" rtlCol="0" anchor="ctr" anchorCtr="1">
            <a:noAutofit/>
          </a:bodyPr>
          <a:lstStyle/>
          <a:p>
            <a:r>
              <a:rPr lang="en-GB" b="1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PPr</a:t>
            </a:r>
            <a:r>
              <a:rPr lang="en-GB" b="1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 </a:t>
            </a:r>
            <a:r>
              <a:rPr lang="en-GB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(</a:t>
            </a:r>
            <a:r>
              <a:rPr lang="en-GB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nMCM</a:t>
            </a:r>
            <a:r>
              <a:rPr lang="en-GB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)</a:t>
            </a:r>
            <a:endParaRPr lang="en-GB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grpSp>
        <p:nvGrpSpPr>
          <p:cNvPr id="37" name="Gruppieren 36"/>
          <p:cNvGrpSpPr/>
          <p:nvPr/>
        </p:nvGrpSpPr>
        <p:grpSpPr>
          <a:xfrm>
            <a:off x="2987824" y="958652"/>
            <a:ext cx="1417483" cy="1665476"/>
            <a:chOff x="3258838" y="4365104"/>
            <a:chExt cx="1417483" cy="1665476"/>
          </a:xfrm>
        </p:grpSpPr>
        <p:grpSp>
          <p:nvGrpSpPr>
            <p:cNvPr id="24" name="Gruppieren 23"/>
            <p:cNvGrpSpPr/>
            <p:nvPr/>
          </p:nvGrpSpPr>
          <p:grpSpPr>
            <a:xfrm>
              <a:off x="3258838" y="4365104"/>
              <a:ext cx="1417483" cy="369332"/>
              <a:chOff x="3637611" y="5382269"/>
              <a:chExt cx="1417483" cy="369332"/>
            </a:xfrm>
          </p:grpSpPr>
          <p:sp>
            <p:nvSpPr>
              <p:cNvPr id="17" name="Textfeld 16"/>
              <p:cNvSpPr txBox="1"/>
              <p:nvPr/>
            </p:nvSpPr>
            <p:spPr>
              <a:xfrm>
                <a:off x="3748590" y="5382269"/>
                <a:ext cx="1197012" cy="369332"/>
              </a:xfrm>
              <a:prstGeom prst="rect">
                <a:avLst/>
              </a:prstGeom>
              <a:solidFill>
                <a:schemeClr val="tx2">
                  <a:lumMod val="75000"/>
                </a:schemeClr>
              </a:solidFill>
            </p:spPr>
            <p:txBody>
              <a:bodyPr wrap="square" rtlCol="0">
                <a:spAutoFit/>
              </a:bodyPr>
              <a:lstStyle/>
              <a:p>
                <a:pPr algn="ctr"/>
                <a:endParaRPr lang="en-GB" b="1" dirty="0">
                  <a:solidFill>
                    <a:schemeClr val="accent6">
                      <a:lumMod val="60000"/>
                      <a:lumOff val="40000"/>
                    </a:schemeClr>
                  </a:solidFill>
                </a:endParaRPr>
              </a:p>
            </p:txBody>
          </p:sp>
          <p:sp>
            <p:nvSpPr>
              <p:cNvPr id="21" name="Textfeld 20"/>
              <p:cNvSpPr txBox="1"/>
              <p:nvPr/>
            </p:nvSpPr>
            <p:spPr>
              <a:xfrm>
                <a:off x="3637611" y="5382269"/>
                <a:ext cx="109492" cy="369332"/>
              </a:xfrm>
              <a:prstGeom prst="rect">
                <a:avLst/>
              </a:prstGeom>
              <a:solidFill>
                <a:srgbClr val="FF0000"/>
              </a:solidFill>
            </p:spPr>
            <p:txBody>
              <a:bodyPr wrap="square" rtlCol="0">
                <a:spAutoFit/>
              </a:bodyPr>
              <a:lstStyle/>
              <a:p>
                <a:pPr algn="ctr"/>
                <a:endParaRPr lang="en-GB" b="1" dirty="0">
                  <a:solidFill>
                    <a:schemeClr val="accent6">
                      <a:lumMod val="60000"/>
                      <a:lumOff val="40000"/>
                    </a:schemeClr>
                  </a:solidFill>
                </a:endParaRPr>
              </a:p>
            </p:txBody>
          </p:sp>
          <p:sp>
            <p:nvSpPr>
              <p:cNvPr id="23" name="Textfeld 22"/>
              <p:cNvSpPr txBox="1"/>
              <p:nvPr/>
            </p:nvSpPr>
            <p:spPr>
              <a:xfrm>
                <a:off x="4945602" y="5382269"/>
                <a:ext cx="109492" cy="369332"/>
              </a:xfrm>
              <a:prstGeom prst="rect">
                <a:avLst/>
              </a:prstGeom>
              <a:solidFill>
                <a:srgbClr val="FF0000"/>
              </a:solidFill>
            </p:spPr>
            <p:txBody>
              <a:bodyPr wrap="square" rtlCol="0">
                <a:spAutoFit/>
              </a:bodyPr>
              <a:lstStyle/>
              <a:p>
                <a:pPr algn="ctr"/>
                <a:endParaRPr lang="en-GB" b="1" dirty="0">
                  <a:solidFill>
                    <a:schemeClr val="accent6">
                      <a:lumMod val="60000"/>
                      <a:lumOff val="40000"/>
                    </a:schemeClr>
                  </a:solidFill>
                </a:endParaRPr>
              </a:p>
            </p:txBody>
          </p:sp>
        </p:grpSp>
        <p:grpSp>
          <p:nvGrpSpPr>
            <p:cNvPr id="25" name="Gruppieren 24"/>
            <p:cNvGrpSpPr/>
            <p:nvPr/>
          </p:nvGrpSpPr>
          <p:grpSpPr>
            <a:xfrm>
              <a:off x="3258838" y="4797152"/>
              <a:ext cx="1417483" cy="369332"/>
              <a:chOff x="3637611" y="5382269"/>
              <a:chExt cx="1417483" cy="369332"/>
            </a:xfrm>
          </p:grpSpPr>
          <p:sp>
            <p:nvSpPr>
              <p:cNvPr id="26" name="Textfeld 25"/>
              <p:cNvSpPr txBox="1"/>
              <p:nvPr/>
            </p:nvSpPr>
            <p:spPr>
              <a:xfrm>
                <a:off x="3748590" y="5382269"/>
                <a:ext cx="1197012" cy="369332"/>
              </a:xfrm>
              <a:prstGeom prst="rect">
                <a:avLst/>
              </a:prstGeom>
              <a:solidFill>
                <a:schemeClr val="tx2">
                  <a:lumMod val="75000"/>
                </a:schemeClr>
              </a:solidFill>
            </p:spPr>
            <p:txBody>
              <a:bodyPr wrap="square" rtlCol="0">
                <a:spAutoFit/>
              </a:bodyPr>
              <a:lstStyle/>
              <a:p>
                <a:pPr algn="ctr"/>
                <a:endParaRPr lang="en-GB" b="1" dirty="0">
                  <a:solidFill>
                    <a:schemeClr val="accent6">
                      <a:lumMod val="60000"/>
                      <a:lumOff val="40000"/>
                    </a:schemeClr>
                  </a:solidFill>
                </a:endParaRPr>
              </a:p>
            </p:txBody>
          </p:sp>
          <p:sp>
            <p:nvSpPr>
              <p:cNvPr id="27" name="Textfeld 26"/>
              <p:cNvSpPr txBox="1"/>
              <p:nvPr/>
            </p:nvSpPr>
            <p:spPr>
              <a:xfrm>
                <a:off x="3637611" y="5382269"/>
                <a:ext cx="109492" cy="369332"/>
              </a:xfrm>
              <a:prstGeom prst="rect">
                <a:avLst/>
              </a:prstGeom>
              <a:solidFill>
                <a:srgbClr val="FF0000"/>
              </a:solidFill>
            </p:spPr>
            <p:txBody>
              <a:bodyPr wrap="square" rtlCol="0">
                <a:spAutoFit/>
              </a:bodyPr>
              <a:lstStyle/>
              <a:p>
                <a:pPr algn="ctr"/>
                <a:endParaRPr lang="en-GB" b="1" dirty="0">
                  <a:solidFill>
                    <a:schemeClr val="accent6">
                      <a:lumMod val="60000"/>
                      <a:lumOff val="40000"/>
                    </a:schemeClr>
                  </a:solidFill>
                </a:endParaRPr>
              </a:p>
            </p:txBody>
          </p:sp>
          <p:sp>
            <p:nvSpPr>
              <p:cNvPr id="28" name="Textfeld 27"/>
              <p:cNvSpPr txBox="1"/>
              <p:nvPr/>
            </p:nvSpPr>
            <p:spPr>
              <a:xfrm>
                <a:off x="4945602" y="5382269"/>
                <a:ext cx="109492" cy="369332"/>
              </a:xfrm>
              <a:prstGeom prst="rect">
                <a:avLst/>
              </a:prstGeom>
              <a:solidFill>
                <a:srgbClr val="FF0000"/>
              </a:solidFill>
            </p:spPr>
            <p:txBody>
              <a:bodyPr wrap="square" rtlCol="0">
                <a:spAutoFit/>
              </a:bodyPr>
              <a:lstStyle/>
              <a:p>
                <a:pPr algn="ctr"/>
                <a:endParaRPr lang="en-GB" b="1" dirty="0">
                  <a:solidFill>
                    <a:schemeClr val="accent6">
                      <a:lumMod val="60000"/>
                      <a:lumOff val="40000"/>
                    </a:schemeClr>
                  </a:solidFill>
                </a:endParaRPr>
              </a:p>
            </p:txBody>
          </p:sp>
        </p:grpSp>
        <p:grpSp>
          <p:nvGrpSpPr>
            <p:cNvPr id="29" name="Gruppieren 28"/>
            <p:cNvGrpSpPr/>
            <p:nvPr/>
          </p:nvGrpSpPr>
          <p:grpSpPr>
            <a:xfrm>
              <a:off x="3258838" y="5229200"/>
              <a:ext cx="1417483" cy="369332"/>
              <a:chOff x="3637611" y="5382269"/>
              <a:chExt cx="1417483" cy="369332"/>
            </a:xfrm>
          </p:grpSpPr>
          <p:sp>
            <p:nvSpPr>
              <p:cNvPr id="30" name="Textfeld 29"/>
              <p:cNvSpPr txBox="1"/>
              <p:nvPr/>
            </p:nvSpPr>
            <p:spPr>
              <a:xfrm>
                <a:off x="3748590" y="5382269"/>
                <a:ext cx="1197012" cy="369332"/>
              </a:xfrm>
              <a:prstGeom prst="rect">
                <a:avLst/>
              </a:prstGeom>
              <a:solidFill>
                <a:schemeClr val="tx2">
                  <a:lumMod val="75000"/>
                </a:schemeClr>
              </a:solidFill>
            </p:spPr>
            <p:txBody>
              <a:bodyPr wrap="square" rtlCol="0">
                <a:spAutoFit/>
              </a:bodyPr>
              <a:lstStyle/>
              <a:p>
                <a:pPr algn="ctr"/>
                <a:endParaRPr lang="en-GB" b="1" dirty="0">
                  <a:solidFill>
                    <a:schemeClr val="accent6">
                      <a:lumMod val="60000"/>
                      <a:lumOff val="40000"/>
                    </a:schemeClr>
                  </a:solidFill>
                </a:endParaRPr>
              </a:p>
            </p:txBody>
          </p:sp>
          <p:sp>
            <p:nvSpPr>
              <p:cNvPr id="31" name="Textfeld 30"/>
              <p:cNvSpPr txBox="1"/>
              <p:nvPr/>
            </p:nvSpPr>
            <p:spPr>
              <a:xfrm>
                <a:off x="3637611" y="5382269"/>
                <a:ext cx="109492" cy="369332"/>
              </a:xfrm>
              <a:prstGeom prst="rect">
                <a:avLst/>
              </a:prstGeom>
              <a:solidFill>
                <a:srgbClr val="FF0000"/>
              </a:solidFill>
            </p:spPr>
            <p:txBody>
              <a:bodyPr wrap="square" rtlCol="0">
                <a:spAutoFit/>
              </a:bodyPr>
              <a:lstStyle/>
              <a:p>
                <a:pPr algn="ctr"/>
                <a:endParaRPr lang="en-GB" b="1" dirty="0">
                  <a:solidFill>
                    <a:schemeClr val="accent6">
                      <a:lumMod val="60000"/>
                      <a:lumOff val="40000"/>
                    </a:schemeClr>
                  </a:solidFill>
                </a:endParaRPr>
              </a:p>
            </p:txBody>
          </p:sp>
          <p:sp>
            <p:nvSpPr>
              <p:cNvPr id="32" name="Textfeld 31"/>
              <p:cNvSpPr txBox="1"/>
              <p:nvPr/>
            </p:nvSpPr>
            <p:spPr>
              <a:xfrm>
                <a:off x="4945602" y="5382269"/>
                <a:ext cx="109492" cy="369332"/>
              </a:xfrm>
              <a:prstGeom prst="rect">
                <a:avLst/>
              </a:prstGeom>
              <a:solidFill>
                <a:srgbClr val="FF0000"/>
              </a:solidFill>
            </p:spPr>
            <p:txBody>
              <a:bodyPr wrap="square" rtlCol="0">
                <a:spAutoFit/>
              </a:bodyPr>
              <a:lstStyle/>
              <a:p>
                <a:pPr algn="ctr"/>
                <a:endParaRPr lang="en-GB" b="1" dirty="0">
                  <a:solidFill>
                    <a:schemeClr val="accent6">
                      <a:lumMod val="60000"/>
                      <a:lumOff val="40000"/>
                    </a:schemeClr>
                  </a:solidFill>
                </a:endParaRPr>
              </a:p>
            </p:txBody>
          </p:sp>
        </p:grpSp>
        <p:grpSp>
          <p:nvGrpSpPr>
            <p:cNvPr id="33" name="Gruppieren 32"/>
            <p:cNvGrpSpPr/>
            <p:nvPr/>
          </p:nvGrpSpPr>
          <p:grpSpPr>
            <a:xfrm>
              <a:off x="3258838" y="5661248"/>
              <a:ext cx="1417483" cy="369332"/>
              <a:chOff x="3637611" y="5382269"/>
              <a:chExt cx="1417483" cy="369332"/>
            </a:xfrm>
          </p:grpSpPr>
          <p:sp>
            <p:nvSpPr>
              <p:cNvPr id="34" name="Textfeld 33"/>
              <p:cNvSpPr txBox="1"/>
              <p:nvPr/>
            </p:nvSpPr>
            <p:spPr>
              <a:xfrm>
                <a:off x="3748590" y="5382269"/>
                <a:ext cx="1197012" cy="369332"/>
              </a:xfrm>
              <a:prstGeom prst="rect">
                <a:avLst/>
              </a:prstGeom>
              <a:solidFill>
                <a:schemeClr val="tx2">
                  <a:lumMod val="75000"/>
                </a:schemeClr>
              </a:solidFill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b="1" dirty="0" smtClean="0">
                    <a:solidFill>
                      <a:schemeClr val="accent6">
                        <a:lumMod val="60000"/>
                        <a:lumOff val="40000"/>
                      </a:schemeClr>
                    </a:solidFill>
                  </a:rPr>
                  <a:t>CP</a:t>
                </a:r>
                <a:endParaRPr lang="en-GB" b="1" dirty="0">
                  <a:solidFill>
                    <a:schemeClr val="accent6">
                      <a:lumMod val="60000"/>
                      <a:lumOff val="40000"/>
                    </a:schemeClr>
                  </a:solidFill>
                </a:endParaRPr>
              </a:p>
            </p:txBody>
          </p:sp>
          <p:sp>
            <p:nvSpPr>
              <p:cNvPr id="35" name="Textfeld 34"/>
              <p:cNvSpPr txBox="1"/>
              <p:nvPr/>
            </p:nvSpPr>
            <p:spPr>
              <a:xfrm>
                <a:off x="3637611" y="5382269"/>
                <a:ext cx="109492" cy="369332"/>
              </a:xfrm>
              <a:prstGeom prst="rect">
                <a:avLst/>
              </a:prstGeom>
              <a:solidFill>
                <a:srgbClr val="FF0000"/>
              </a:solidFill>
            </p:spPr>
            <p:txBody>
              <a:bodyPr wrap="square" rtlCol="0">
                <a:spAutoFit/>
              </a:bodyPr>
              <a:lstStyle/>
              <a:p>
                <a:pPr algn="ctr"/>
                <a:endParaRPr lang="en-GB" b="1" dirty="0">
                  <a:solidFill>
                    <a:schemeClr val="accent6">
                      <a:lumMod val="60000"/>
                      <a:lumOff val="40000"/>
                    </a:schemeClr>
                  </a:solidFill>
                </a:endParaRPr>
              </a:p>
            </p:txBody>
          </p:sp>
          <p:sp>
            <p:nvSpPr>
              <p:cNvPr id="36" name="Textfeld 35"/>
              <p:cNvSpPr txBox="1"/>
              <p:nvPr/>
            </p:nvSpPr>
            <p:spPr>
              <a:xfrm>
                <a:off x="4945602" y="5382269"/>
                <a:ext cx="109492" cy="369332"/>
              </a:xfrm>
              <a:prstGeom prst="rect">
                <a:avLst/>
              </a:prstGeom>
              <a:solidFill>
                <a:srgbClr val="FF0000"/>
              </a:solidFill>
            </p:spPr>
            <p:txBody>
              <a:bodyPr wrap="square" rtlCol="0">
                <a:spAutoFit/>
              </a:bodyPr>
              <a:lstStyle/>
              <a:p>
                <a:pPr algn="ctr"/>
                <a:endParaRPr lang="en-GB" b="1" dirty="0">
                  <a:solidFill>
                    <a:schemeClr val="accent6">
                      <a:lumMod val="60000"/>
                      <a:lumOff val="40000"/>
                    </a:schemeClr>
                  </a:solidFill>
                </a:endParaRPr>
              </a:p>
            </p:txBody>
          </p:sp>
        </p:grpSp>
      </p:grpSp>
      <p:grpSp>
        <p:nvGrpSpPr>
          <p:cNvPr id="38" name="Gruppieren 37"/>
          <p:cNvGrpSpPr/>
          <p:nvPr/>
        </p:nvGrpSpPr>
        <p:grpSpPr>
          <a:xfrm>
            <a:off x="2987824" y="3113594"/>
            <a:ext cx="1417483" cy="801380"/>
            <a:chOff x="3258838" y="4365104"/>
            <a:chExt cx="1417483" cy="801380"/>
          </a:xfrm>
        </p:grpSpPr>
        <p:grpSp>
          <p:nvGrpSpPr>
            <p:cNvPr id="39" name="Gruppieren 38"/>
            <p:cNvGrpSpPr/>
            <p:nvPr/>
          </p:nvGrpSpPr>
          <p:grpSpPr>
            <a:xfrm>
              <a:off x="3258838" y="4365104"/>
              <a:ext cx="1417483" cy="369332"/>
              <a:chOff x="3637611" y="5382269"/>
              <a:chExt cx="1417483" cy="369332"/>
            </a:xfrm>
          </p:grpSpPr>
          <p:sp>
            <p:nvSpPr>
              <p:cNvPr id="52" name="Textfeld 51"/>
              <p:cNvSpPr txBox="1"/>
              <p:nvPr/>
            </p:nvSpPr>
            <p:spPr>
              <a:xfrm>
                <a:off x="3748590" y="5382269"/>
                <a:ext cx="1197012" cy="369332"/>
              </a:xfrm>
              <a:prstGeom prst="rect">
                <a:avLst/>
              </a:prstGeom>
              <a:solidFill>
                <a:schemeClr val="accent1">
                  <a:lumMod val="75000"/>
                </a:schemeClr>
              </a:solidFill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b="1" dirty="0" smtClean="0">
                    <a:solidFill>
                      <a:schemeClr val="accent6">
                        <a:lumMod val="60000"/>
                        <a:lumOff val="40000"/>
                      </a:schemeClr>
                    </a:solidFill>
                  </a:rPr>
                  <a:t>JEP</a:t>
                </a:r>
                <a:endParaRPr lang="en-GB" b="1" dirty="0">
                  <a:solidFill>
                    <a:schemeClr val="accent6">
                      <a:lumMod val="60000"/>
                      <a:lumOff val="40000"/>
                    </a:schemeClr>
                  </a:solidFill>
                </a:endParaRPr>
              </a:p>
            </p:txBody>
          </p:sp>
          <p:sp>
            <p:nvSpPr>
              <p:cNvPr id="53" name="Textfeld 52"/>
              <p:cNvSpPr txBox="1"/>
              <p:nvPr/>
            </p:nvSpPr>
            <p:spPr>
              <a:xfrm>
                <a:off x="3637611" y="5382269"/>
                <a:ext cx="109492" cy="369332"/>
              </a:xfrm>
              <a:prstGeom prst="rect">
                <a:avLst/>
              </a:prstGeom>
              <a:solidFill>
                <a:srgbClr val="FF0000"/>
              </a:solidFill>
            </p:spPr>
            <p:txBody>
              <a:bodyPr wrap="square" rtlCol="0">
                <a:spAutoFit/>
              </a:bodyPr>
              <a:lstStyle/>
              <a:p>
                <a:pPr algn="ctr"/>
                <a:endParaRPr lang="en-GB" b="1" dirty="0">
                  <a:solidFill>
                    <a:schemeClr val="accent6">
                      <a:lumMod val="60000"/>
                      <a:lumOff val="40000"/>
                    </a:schemeClr>
                  </a:solidFill>
                </a:endParaRPr>
              </a:p>
            </p:txBody>
          </p:sp>
          <p:sp>
            <p:nvSpPr>
              <p:cNvPr id="54" name="Textfeld 53"/>
              <p:cNvSpPr txBox="1"/>
              <p:nvPr/>
            </p:nvSpPr>
            <p:spPr>
              <a:xfrm>
                <a:off x="4945602" y="5382269"/>
                <a:ext cx="109492" cy="369332"/>
              </a:xfrm>
              <a:prstGeom prst="rect">
                <a:avLst/>
              </a:prstGeom>
              <a:solidFill>
                <a:srgbClr val="FF0000"/>
              </a:solidFill>
            </p:spPr>
            <p:txBody>
              <a:bodyPr wrap="square" rtlCol="0">
                <a:spAutoFit/>
              </a:bodyPr>
              <a:lstStyle/>
              <a:p>
                <a:pPr algn="ctr"/>
                <a:endParaRPr lang="en-GB" b="1" dirty="0">
                  <a:solidFill>
                    <a:schemeClr val="accent6">
                      <a:lumMod val="60000"/>
                      <a:lumOff val="40000"/>
                    </a:schemeClr>
                  </a:solidFill>
                </a:endParaRPr>
              </a:p>
            </p:txBody>
          </p:sp>
        </p:grpSp>
        <p:grpSp>
          <p:nvGrpSpPr>
            <p:cNvPr id="40" name="Gruppieren 39"/>
            <p:cNvGrpSpPr/>
            <p:nvPr/>
          </p:nvGrpSpPr>
          <p:grpSpPr>
            <a:xfrm>
              <a:off x="3258838" y="4797152"/>
              <a:ext cx="1417483" cy="369332"/>
              <a:chOff x="3637611" y="5382269"/>
              <a:chExt cx="1417483" cy="369332"/>
            </a:xfrm>
          </p:grpSpPr>
          <p:sp>
            <p:nvSpPr>
              <p:cNvPr id="49" name="Textfeld 48"/>
              <p:cNvSpPr txBox="1"/>
              <p:nvPr/>
            </p:nvSpPr>
            <p:spPr>
              <a:xfrm>
                <a:off x="3748590" y="5382269"/>
                <a:ext cx="1197012" cy="369332"/>
              </a:xfrm>
              <a:prstGeom prst="rect">
                <a:avLst/>
              </a:prstGeom>
              <a:solidFill>
                <a:schemeClr val="accent1">
                  <a:lumMod val="75000"/>
                </a:schemeClr>
              </a:solidFill>
            </p:spPr>
            <p:txBody>
              <a:bodyPr wrap="square" rtlCol="0">
                <a:spAutoFit/>
              </a:bodyPr>
              <a:lstStyle/>
              <a:p>
                <a:pPr algn="ctr"/>
                <a:endParaRPr lang="en-GB" b="1" dirty="0">
                  <a:solidFill>
                    <a:schemeClr val="accent6">
                      <a:lumMod val="60000"/>
                      <a:lumOff val="40000"/>
                    </a:schemeClr>
                  </a:solidFill>
                </a:endParaRPr>
              </a:p>
            </p:txBody>
          </p:sp>
          <p:sp>
            <p:nvSpPr>
              <p:cNvPr id="50" name="Textfeld 49"/>
              <p:cNvSpPr txBox="1"/>
              <p:nvPr/>
            </p:nvSpPr>
            <p:spPr>
              <a:xfrm>
                <a:off x="3637611" y="5382269"/>
                <a:ext cx="109492" cy="369332"/>
              </a:xfrm>
              <a:prstGeom prst="rect">
                <a:avLst/>
              </a:prstGeom>
              <a:solidFill>
                <a:srgbClr val="FF0000"/>
              </a:solidFill>
            </p:spPr>
            <p:txBody>
              <a:bodyPr wrap="square" rtlCol="0">
                <a:spAutoFit/>
              </a:bodyPr>
              <a:lstStyle/>
              <a:p>
                <a:pPr algn="ctr"/>
                <a:endParaRPr lang="en-GB" b="1" dirty="0">
                  <a:solidFill>
                    <a:schemeClr val="accent6">
                      <a:lumMod val="60000"/>
                      <a:lumOff val="40000"/>
                    </a:schemeClr>
                  </a:solidFill>
                </a:endParaRPr>
              </a:p>
            </p:txBody>
          </p:sp>
          <p:sp>
            <p:nvSpPr>
              <p:cNvPr id="51" name="Textfeld 50"/>
              <p:cNvSpPr txBox="1"/>
              <p:nvPr/>
            </p:nvSpPr>
            <p:spPr>
              <a:xfrm>
                <a:off x="4945602" y="5382269"/>
                <a:ext cx="109492" cy="369332"/>
              </a:xfrm>
              <a:prstGeom prst="rect">
                <a:avLst/>
              </a:prstGeom>
              <a:solidFill>
                <a:srgbClr val="FF0000"/>
              </a:solidFill>
            </p:spPr>
            <p:txBody>
              <a:bodyPr wrap="square" rtlCol="0">
                <a:spAutoFit/>
              </a:bodyPr>
              <a:lstStyle/>
              <a:p>
                <a:pPr algn="ctr"/>
                <a:endParaRPr lang="en-GB" b="1" dirty="0">
                  <a:solidFill>
                    <a:schemeClr val="accent6">
                      <a:lumMod val="60000"/>
                      <a:lumOff val="40000"/>
                    </a:schemeClr>
                  </a:solidFill>
                </a:endParaRPr>
              </a:p>
            </p:txBody>
          </p:sp>
        </p:grpSp>
      </p:grpSp>
      <p:cxnSp>
        <p:nvCxnSpPr>
          <p:cNvPr id="58" name="Gerade Verbindung mit Pfeil 57"/>
          <p:cNvCxnSpPr/>
          <p:nvPr/>
        </p:nvCxnSpPr>
        <p:spPr>
          <a:xfrm>
            <a:off x="2181917" y="2852117"/>
            <a:ext cx="1410029" cy="949"/>
          </a:xfrm>
          <a:prstGeom prst="straightConnector1">
            <a:avLst/>
          </a:prstGeom>
          <a:ln w="31750"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6" name="Gruppieren 95"/>
          <p:cNvGrpSpPr/>
          <p:nvPr/>
        </p:nvGrpSpPr>
        <p:grpSpPr>
          <a:xfrm>
            <a:off x="3591946" y="2672916"/>
            <a:ext cx="210726" cy="396044"/>
            <a:chOff x="3275856" y="2672916"/>
            <a:chExt cx="210726" cy="396044"/>
          </a:xfrm>
        </p:grpSpPr>
        <p:cxnSp>
          <p:nvCxnSpPr>
            <p:cNvPr id="15" name="Gerade Verbindung mit Pfeil 14"/>
            <p:cNvCxnSpPr/>
            <p:nvPr/>
          </p:nvCxnSpPr>
          <p:spPr>
            <a:xfrm flipV="1">
              <a:off x="3275856" y="2672916"/>
              <a:ext cx="210726" cy="179202"/>
            </a:xfrm>
            <a:prstGeom prst="straightConnector1">
              <a:avLst/>
            </a:prstGeom>
            <a:ln w="3175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Gerade Verbindung mit Pfeil 65"/>
            <p:cNvCxnSpPr/>
            <p:nvPr/>
          </p:nvCxnSpPr>
          <p:spPr>
            <a:xfrm>
              <a:off x="3275856" y="2852117"/>
              <a:ext cx="210726" cy="216843"/>
            </a:xfrm>
            <a:prstGeom prst="straightConnector1">
              <a:avLst/>
            </a:prstGeom>
            <a:ln w="3175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70" name="Gerade Verbindung mit Pfeil 69"/>
          <p:cNvCxnSpPr/>
          <p:nvPr/>
        </p:nvCxnSpPr>
        <p:spPr>
          <a:xfrm>
            <a:off x="4350561" y="2762517"/>
            <a:ext cx="3101759" cy="0"/>
          </a:xfrm>
          <a:prstGeom prst="straightConnector1">
            <a:avLst/>
          </a:prstGeom>
          <a:ln w="317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Gerade Verbindung mit Pfeil 81"/>
          <p:cNvCxnSpPr/>
          <p:nvPr/>
        </p:nvCxnSpPr>
        <p:spPr>
          <a:xfrm>
            <a:off x="4350561" y="2953222"/>
            <a:ext cx="3101759" cy="0"/>
          </a:xfrm>
          <a:prstGeom prst="straightConnector1">
            <a:avLst/>
          </a:prstGeom>
          <a:ln w="317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3" name="Textfeld 82"/>
          <p:cNvSpPr txBox="1"/>
          <p:nvPr/>
        </p:nvSpPr>
        <p:spPr>
          <a:xfrm>
            <a:off x="7452320" y="2367577"/>
            <a:ext cx="1296144" cy="945396"/>
          </a:xfrm>
          <a:prstGeom prst="rect">
            <a:avLst/>
          </a:prstGeom>
          <a:solidFill>
            <a:schemeClr val="accent3">
              <a:lumMod val="50000"/>
            </a:schemeClr>
          </a:solidFill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wrap="square" rtlCol="0" anchor="ctr" anchorCtr="1">
            <a:noAutofit/>
          </a:bodyPr>
          <a:lstStyle/>
          <a:p>
            <a:r>
              <a:rPr lang="en-GB" b="1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CTP</a:t>
            </a:r>
            <a:endParaRPr lang="en-GB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84" name="Inhaltsplatzhalter 2"/>
          <p:cNvSpPr>
            <a:spLocks noGrp="1"/>
          </p:cNvSpPr>
          <p:nvPr>
            <p:ph idx="1"/>
          </p:nvPr>
        </p:nvSpPr>
        <p:spPr>
          <a:xfrm>
            <a:off x="214282" y="4365104"/>
            <a:ext cx="8715436" cy="2135730"/>
          </a:xfrm>
        </p:spPr>
        <p:txBody>
          <a:bodyPr>
            <a:normAutofit lnSpcReduction="10000"/>
          </a:bodyPr>
          <a:lstStyle/>
          <a:p>
            <a:r>
              <a:rPr lang="en-GB" dirty="0" smtClean="0"/>
              <a:t>New </a:t>
            </a:r>
            <a:r>
              <a:rPr lang="en-GB" b="1" dirty="0" smtClean="0">
                <a:solidFill>
                  <a:srgbClr val="FF0000"/>
                </a:solidFill>
              </a:rPr>
              <a:t>CMX </a:t>
            </a:r>
            <a:r>
              <a:rPr lang="en-GB" dirty="0" smtClean="0"/>
              <a:t>(CMM++) module with two interconnect options</a:t>
            </a:r>
          </a:p>
          <a:p>
            <a:pPr lvl="1"/>
            <a:r>
              <a:rPr lang="en-GB" dirty="0"/>
              <a:t>C</a:t>
            </a:r>
            <a:r>
              <a:rPr lang="en-GB" dirty="0" smtClean="0"/>
              <a:t>hained (legacy and opto links)</a:t>
            </a:r>
          </a:p>
          <a:p>
            <a:pPr lvl="1"/>
            <a:r>
              <a:rPr lang="en-GB" dirty="0" smtClean="0"/>
              <a:t>Star topology with all opto links into </a:t>
            </a:r>
            <a:r>
              <a:rPr lang="en-GB" b="1" dirty="0" smtClean="0"/>
              <a:t>topology processor</a:t>
            </a:r>
          </a:p>
          <a:p>
            <a:r>
              <a:rPr lang="en-GB" dirty="0" smtClean="0"/>
              <a:t>Muon information included on </a:t>
            </a:r>
            <a:r>
              <a:rPr lang="en-GB" dirty="0" err="1" smtClean="0"/>
              <a:t>topo</a:t>
            </a:r>
            <a:r>
              <a:rPr lang="en-GB" dirty="0" smtClean="0"/>
              <a:t> processor</a:t>
            </a:r>
          </a:p>
        </p:txBody>
      </p:sp>
      <p:cxnSp>
        <p:nvCxnSpPr>
          <p:cNvPr id="85" name="Gerade Verbindung mit Pfeil 84"/>
          <p:cNvCxnSpPr/>
          <p:nvPr/>
        </p:nvCxnSpPr>
        <p:spPr>
          <a:xfrm>
            <a:off x="251520" y="2853066"/>
            <a:ext cx="634252" cy="0"/>
          </a:xfrm>
          <a:prstGeom prst="straightConnector1">
            <a:avLst/>
          </a:prstGeom>
          <a:ln w="317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Gerade Verbindung mit Pfeil 88"/>
          <p:cNvCxnSpPr/>
          <p:nvPr/>
        </p:nvCxnSpPr>
        <p:spPr>
          <a:xfrm flipV="1">
            <a:off x="8748464" y="2852117"/>
            <a:ext cx="317126" cy="949"/>
          </a:xfrm>
          <a:prstGeom prst="straightConnector1">
            <a:avLst/>
          </a:prstGeom>
          <a:ln w="317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1" name="Textfeld 90"/>
          <p:cNvSpPr txBox="1"/>
          <p:nvPr/>
        </p:nvSpPr>
        <p:spPr>
          <a:xfrm>
            <a:off x="100594" y="2852117"/>
            <a:ext cx="9361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err="1" smtClean="0"/>
              <a:t>analog</a:t>
            </a:r>
            <a:endParaRPr lang="en-GB" dirty="0"/>
          </a:p>
        </p:txBody>
      </p:sp>
      <p:sp>
        <p:nvSpPr>
          <p:cNvPr id="92" name="Textfeld 91"/>
          <p:cNvSpPr txBox="1"/>
          <p:nvPr/>
        </p:nvSpPr>
        <p:spPr>
          <a:xfrm>
            <a:off x="2210237" y="2775874"/>
            <a:ext cx="10219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480Mb/s</a:t>
            </a:r>
            <a:endParaRPr lang="en-GB" dirty="0"/>
          </a:p>
        </p:txBody>
      </p:sp>
      <p:sp>
        <p:nvSpPr>
          <p:cNvPr id="94" name="Textfeld 93"/>
          <p:cNvSpPr txBox="1"/>
          <p:nvPr/>
        </p:nvSpPr>
        <p:spPr>
          <a:xfrm>
            <a:off x="4858570" y="3482926"/>
            <a:ext cx="28803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i="1" dirty="0"/>
              <a:t>r</a:t>
            </a:r>
            <a:r>
              <a:rPr lang="en-GB" i="1" dirty="0" smtClean="0"/>
              <a:t>eal-time paths shown only</a:t>
            </a:r>
            <a:endParaRPr lang="en-GB" i="1" dirty="0"/>
          </a:p>
        </p:txBody>
      </p:sp>
      <p:cxnSp>
        <p:nvCxnSpPr>
          <p:cNvPr id="109" name="Gerade Verbindung mit Pfeil 108"/>
          <p:cNvCxnSpPr/>
          <p:nvPr/>
        </p:nvCxnSpPr>
        <p:spPr>
          <a:xfrm>
            <a:off x="3042570" y="826210"/>
            <a:ext cx="2393526" cy="0"/>
          </a:xfrm>
          <a:prstGeom prst="straightConnector1">
            <a:avLst/>
          </a:prstGeom>
          <a:ln w="317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" name="Gerade Verbindung mit Pfeil 110"/>
          <p:cNvCxnSpPr/>
          <p:nvPr/>
        </p:nvCxnSpPr>
        <p:spPr>
          <a:xfrm>
            <a:off x="3042570" y="4109168"/>
            <a:ext cx="2393526" cy="0"/>
          </a:xfrm>
          <a:prstGeom prst="straightConnector1">
            <a:avLst/>
          </a:prstGeom>
          <a:ln w="317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Gerade Verbindung mit Pfeil 56"/>
          <p:cNvCxnSpPr/>
          <p:nvPr/>
        </p:nvCxnSpPr>
        <p:spPr>
          <a:xfrm flipV="1">
            <a:off x="4398890" y="1586268"/>
            <a:ext cx="1278395" cy="1"/>
          </a:xfrm>
          <a:prstGeom prst="straightConnector1">
            <a:avLst/>
          </a:prstGeom>
          <a:ln w="3175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Textfeld 58"/>
          <p:cNvSpPr txBox="1"/>
          <p:nvPr/>
        </p:nvSpPr>
        <p:spPr>
          <a:xfrm>
            <a:off x="5677285" y="958652"/>
            <a:ext cx="1296144" cy="945396"/>
          </a:xfrm>
          <a:prstGeom prst="rect">
            <a:avLst/>
          </a:prstGeom>
          <a:gradFill>
            <a:gsLst>
              <a:gs pos="0">
                <a:srgbClr val="CC9900"/>
              </a:gs>
              <a:gs pos="100000">
                <a:srgbClr val="CC9900">
                  <a:alpha val="28000"/>
                </a:srgbClr>
              </a:gs>
            </a:gsLst>
            <a:lin ang="5400000" scaled="0"/>
          </a:gradFill>
          <a:ln>
            <a:noFill/>
          </a:ln>
          <a:scene3d>
            <a:camera prst="orthographicFront"/>
            <a:lightRig rig="threePt" dir="t"/>
          </a:scene3d>
          <a:sp3d prstMaterial="dkEdge">
            <a:bevelT/>
          </a:sp3d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wrap="square" rtlCol="0" anchor="ctr" anchorCtr="1">
            <a:noAutofit/>
          </a:bodyPr>
          <a:lstStyle/>
          <a:p>
            <a:r>
              <a:rPr lang="en-GB" b="1" dirty="0" smtClean="0">
                <a:solidFill>
                  <a:srgbClr val="C00000"/>
                </a:solidFill>
              </a:rPr>
              <a:t>TOPO</a:t>
            </a:r>
            <a:endParaRPr lang="en-GB" b="1" dirty="0">
              <a:solidFill>
                <a:srgbClr val="C00000"/>
              </a:solidFill>
            </a:endParaRPr>
          </a:p>
        </p:txBody>
      </p:sp>
      <p:cxnSp>
        <p:nvCxnSpPr>
          <p:cNvPr id="60" name="Gerade Verbindung mit Pfeil 59"/>
          <p:cNvCxnSpPr>
            <a:stCxn id="90" idx="1"/>
            <a:endCxn id="59" idx="3"/>
          </p:cNvCxnSpPr>
          <p:nvPr/>
        </p:nvCxnSpPr>
        <p:spPr>
          <a:xfrm flipH="1">
            <a:off x="6973429" y="1431350"/>
            <a:ext cx="478891" cy="0"/>
          </a:xfrm>
          <a:prstGeom prst="straightConnector1">
            <a:avLst/>
          </a:prstGeom>
          <a:ln w="3175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Gerade Verbindung mit Pfeil 61"/>
          <p:cNvCxnSpPr/>
          <p:nvPr/>
        </p:nvCxnSpPr>
        <p:spPr>
          <a:xfrm flipV="1">
            <a:off x="4398890" y="1143318"/>
            <a:ext cx="1278395" cy="1063"/>
          </a:xfrm>
          <a:prstGeom prst="straightConnector1">
            <a:avLst/>
          </a:prstGeom>
          <a:ln w="3175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Gerade Verbindung mit Pfeil 62"/>
          <p:cNvCxnSpPr/>
          <p:nvPr/>
        </p:nvCxnSpPr>
        <p:spPr>
          <a:xfrm flipV="1">
            <a:off x="4405307" y="2007414"/>
            <a:ext cx="317126" cy="949"/>
          </a:xfrm>
          <a:prstGeom prst="straightConnector1">
            <a:avLst/>
          </a:prstGeom>
          <a:ln w="3175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Gerade Verbindung mit Pfeil 63"/>
          <p:cNvCxnSpPr/>
          <p:nvPr/>
        </p:nvCxnSpPr>
        <p:spPr>
          <a:xfrm flipV="1">
            <a:off x="4405307" y="2440523"/>
            <a:ext cx="317126" cy="949"/>
          </a:xfrm>
          <a:prstGeom prst="straightConnector1">
            <a:avLst/>
          </a:prstGeom>
          <a:ln w="3175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Gerade Verbindung mit Pfeil 64"/>
          <p:cNvCxnSpPr/>
          <p:nvPr/>
        </p:nvCxnSpPr>
        <p:spPr>
          <a:xfrm flipV="1">
            <a:off x="5360159" y="1821799"/>
            <a:ext cx="317126" cy="949"/>
          </a:xfrm>
          <a:prstGeom prst="straightConnector1">
            <a:avLst/>
          </a:prstGeom>
          <a:ln w="3175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Gerade Verbindung mit Pfeil 66"/>
          <p:cNvCxnSpPr/>
          <p:nvPr/>
        </p:nvCxnSpPr>
        <p:spPr>
          <a:xfrm flipV="1">
            <a:off x="5360159" y="1396595"/>
            <a:ext cx="317126" cy="949"/>
          </a:xfrm>
          <a:prstGeom prst="straightConnector1">
            <a:avLst/>
          </a:prstGeom>
          <a:ln w="3175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Gerade Verbindung mit Pfeil 67"/>
          <p:cNvCxnSpPr/>
          <p:nvPr/>
        </p:nvCxnSpPr>
        <p:spPr>
          <a:xfrm flipV="1">
            <a:off x="5742877" y="1904048"/>
            <a:ext cx="0" cy="288982"/>
          </a:xfrm>
          <a:prstGeom prst="straightConnector1">
            <a:avLst/>
          </a:prstGeom>
          <a:ln w="3175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Gerade Verbindung mit Pfeil 70"/>
          <p:cNvCxnSpPr/>
          <p:nvPr/>
        </p:nvCxnSpPr>
        <p:spPr>
          <a:xfrm flipV="1">
            <a:off x="6012160" y="1904048"/>
            <a:ext cx="0" cy="288982"/>
          </a:xfrm>
          <a:prstGeom prst="straightConnector1">
            <a:avLst/>
          </a:prstGeom>
          <a:ln w="3175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Gerade Verbindung mit Pfeil 72"/>
          <p:cNvCxnSpPr/>
          <p:nvPr/>
        </p:nvCxnSpPr>
        <p:spPr>
          <a:xfrm flipV="1">
            <a:off x="6228184" y="1904048"/>
            <a:ext cx="0" cy="288982"/>
          </a:xfrm>
          <a:prstGeom prst="straightConnector1">
            <a:avLst/>
          </a:prstGeom>
          <a:ln w="3175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Gerade Verbindung mit Pfeil 73"/>
          <p:cNvCxnSpPr/>
          <p:nvPr/>
        </p:nvCxnSpPr>
        <p:spPr>
          <a:xfrm flipV="1">
            <a:off x="6444208" y="1904048"/>
            <a:ext cx="0" cy="288982"/>
          </a:xfrm>
          <a:prstGeom prst="straightConnector1">
            <a:avLst/>
          </a:prstGeom>
          <a:ln w="3175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Gerade Verbindung mit Pfeil 75"/>
          <p:cNvCxnSpPr/>
          <p:nvPr/>
        </p:nvCxnSpPr>
        <p:spPr>
          <a:xfrm>
            <a:off x="6876256" y="2564904"/>
            <a:ext cx="576064" cy="0"/>
          </a:xfrm>
          <a:prstGeom prst="straightConnector1">
            <a:avLst/>
          </a:prstGeom>
          <a:ln w="317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Gerade Verbindung mit Pfeil 76"/>
          <p:cNvCxnSpPr/>
          <p:nvPr/>
        </p:nvCxnSpPr>
        <p:spPr>
          <a:xfrm flipH="1" flipV="1">
            <a:off x="2706936" y="1135366"/>
            <a:ext cx="280888" cy="7952"/>
          </a:xfrm>
          <a:prstGeom prst="straightConnector1">
            <a:avLst/>
          </a:prstGeom>
          <a:ln w="3175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Gerade Verbindung mit Pfeil 77"/>
          <p:cNvCxnSpPr/>
          <p:nvPr/>
        </p:nvCxnSpPr>
        <p:spPr>
          <a:xfrm flipH="1" flipV="1">
            <a:off x="2706936" y="1566438"/>
            <a:ext cx="280888" cy="7952"/>
          </a:xfrm>
          <a:prstGeom prst="straightConnector1">
            <a:avLst/>
          </a:prstGeom>
          <a:ln w="3175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Gerade Verbindung mit Pfeil 78"/>
          <p:cNvCxnSpPr/>
          <p:nvPr/>
        </p:nvCxnSpPr>
        <p:spPr>
          <a:xfrm flipH="1" flipV="1">
            <a:off x="2706936" y="2000411"/>
            <a:ext cx="280888" cy="7952"/>
          </a:xfrm>
          <a:prstGeom prst="straightConnector1">
            <a:avLst/>
          </a:prstGeom>
          <a:ln w="3175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Gerade Verbindung mit Pfeil 79"/>
          <p:cNvCxnSpPr/>
          <p:nvPr/>
        </p:nvCxnSpPr>
        <p:spPr>
          <a:xfrm flipH="1" flipV="1">
            <a:off x="2706936" y="2453262"/>
            <a:ext cx="280888" cy="7952"/>
          </a:xfrm>
          <a:prstGeom prst="straightConnector1">
            <a:avLst/>
          </a:prstGeom>
          <a:ln w="3175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Gerade Verbindung mit Pfeil 80"/>
          <p:cNvCxnSpPr/>
          <p:nvPr/>
        </p:nvCxnSpPr>
        <p:spPr>
          <a:xfrm flipH="1" flipV="1">
            <a:off x="2706936" y="3298260"/>
            <a:ext cx="280888" cy="7952"/>
          </a:xfrm>
          <a:prstGeom prst="straightConnector1">
            <a:avLst/>
          </a:prstGeom>
          <a:ln w="3175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Gerade Verbindung mit Pfeil 85"/>
          <p:cNvCxnSpPr/>
          <p:nvPr/>
        </p:nvCxnSpPr>
        <p:spPr>
          <a:xfrm flipH="1" flipV="1">
            <a:off x="2721202" y="3722099"/>
            <a:ext cx="280888" cy="7952"/>
          </a:xfrm>
          <a:prstGeom prst="straightConnector1">
            <a:avLst/>
          </a:prstGeom>
          <a:ln w="3175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Gerade Verbindung mit Pfeil 86"/>
          <p:cNvCxnSpPr/>
          <p:nvPr/>
        </p:nvCxnSpPr>
        <p:spPr>
          <a:xfrm flipV="1">
            <a:off x="4414932" y="3324815"/>
            <a:ext cx="317126" cy="949"/>
          </a:xfrm>
          <a:prstGeom prst="straightConnector1">
            <a:avLst/>
          </a:prstGeom>
          <a:ln w="3175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Gerade Verbindung mit Pfeil 87"/>
          <p:cNvCxnSpPr/>
          <p:nvPr/>
        </p:nvCxnSpPr>
        <p:spPr>
          <a:xfrm flipV="1">
            <a:off x="4414932" y="3717788"/>
            <a:ext cx="317126" cy="949"/>
          </a:xfrm>
          <a:prstGeom prst="straightConnector1">
            <a:avLst/>
          </a:prstGeom>
          <a:ln w="3175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0" name="Textfeld 89"/>
          <p:cNvSpPr txBox="1"/>
          <p:nvPr/>
        </p:nvSpPr>
        <p:spPr>
          <a:xfrm>
            <a:off x="7452320" y="958652"/>
            <a:ext cx="1296144" cy="945396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wrap="square" rtlCol="0" anchor="ctr" anchorCtr="1">
            <a:noAutofit/>
          </a:bodyPr>
          <a:lstStyle/>
          <a:p>
            <a:r>
              <a:rPr lang="en-GB" b="1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Muon</a:t>
            </a:r>
            <a:endParaRPr lang="en-GB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cxnSp>
        <p:nvCxnSpPr>
          <p:cNvPr id="95" name="Gerade Verbindung mit Pfeil 94"/>
          <p:cNvCxnSpPr/>
          <p:nvPr/>
        </p:nvCxnSpPr>
        <p:spPr>
          <a:xfrm flipV="1">
            <a:off x="6873785" y="1904048"/>
            <a:ext cx="0" cy="660856"/>
          </a:xfrm>
          <a:prstGeom prst="straightConnector1">
            <a:avLst/>
          </a:prstGeom>
          <a:ln w="31750"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7" name="Textfeld 96"/>
          <p:cNvSpPr txBox="1"/>
          <p:nvPr/>
        </p:nvSpPr>
        <p:spPr>
          <a:xfrm>
            <a:off x="5436096" y="2203745"/>
            <a:ext cx="12961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6.4/10Gbps</a:t>
            </a:r>
            <a:endParaRPr lang="en-GB" dirty="0"/>
          </a:p>
        </p:txBody>
      </p:sp>
      <p:cxnSp>
        <p:nvCxnSpPr>
          <p:cNvPr id="98" name="Gerade Verbindung mit Pfeil 97"/>
          <p:cNvCxnSpPr/>
          <p:nvPr/>
        </p:nvCxnSpPr>
        <p:spPr>
          <a:xfrm>
            <a:off x="6876256" y="3153341"/>
            <a:ext cx="576064" cy="0"/>
          </a:xfrm>
          <a:prstGeom prst="straightConnector1">
            <a:avLst/>
          </a:prstGeom>
          <a:ln w="317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771824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… Topology </a:t>
            </a:r>
            <a:r>
              <a:rPr lang="en-GB" dirty="0"/>
              <a:t>Processor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/>
              <a:t>Input from L1Calo and </a:t>
            </a:r>
            <a:r>
              <a:rPr lang="en-GB" dirty="0" err="1"/>
              <a:t>Muons</a:t>
            </a:r>
            <a:endParaRPr lang="en-GB" dirty="0"/>
          </a:p>
          <a:p>
            <a:pPr lvl="1"/>
            <a:r>
              <a:rPr lang="en-GB" dirty="0"/>
              <a:t>~ 1 Tb/s aggregate bandwidth</a:t>
            </a:r>
          </a:p>
          <a:p>
            <a:pPr lvl="1"/>
            <a:r>
              <a:rPr lang="en-GB" dirty="0" smtClean="0"/>
              <a:t>Fibre </a:t>
            </a:r>
            <a:r>
              <a:rPr lang="en-GB" dirty="0"/>
              <a:t>optical inputs @ 6.4/10 </a:t>
            </a:r>
            <a:r>
              <a:rPr lang="en-GB" dirty="0" err="1"/>
              <a:t>Gbps</a:t>
            </a:r>
            <a:r>
              <a:rPr lang="en-GB" dirty="0"/>
              <a:t> per fibre</a:t>
            </a:r>
          </a:p>
          <a:p>
            <a:r>
              <a:rPr lang="en-GB" dirty="0" smtClean="0"/>
              <a:t>Output </a:t>
            </a:r>
            <a:r>
              <a:rPr lang="en-GB" dirty="0"/>
              <a:t>to CTP </a:t>
            </a:r>
          </a:p>
          <a:p>
            <a:pPr lvl="1"/>
            <a:r>
              <a:rPr lang="en-GB" dirty="0"/>
              <a:t>electrical (LVDS) </a:t>
            </a:r>
          </a:p>
          <a:p>
            <a:pPr lvl="1"/>
            <a:r>
              <a:rPr lang="en-GB" dirty="0"/>
              <a:t>fibre optical ~ </a:t>
            </a:r>
            <a:r>
              <a:rPr lang="en-GB" dirty="0" smtClean="0"/>
              <a:t>1Gb/s +</a:t>
            </a:r>
            <a:endParaRPr lang="en-GB" dirty="0"/>
          </a:p>
          <a:p>
            <a:r>
              <a:rPr lang="en-GB" dirty="0"/>
              <a:t>Interfaces to TTC/GBT/…, Level-2, DAQ, control, DCS,…</a:t>
            </a:r>
          </a:p>
          <a:p>
            <a:r>
              <a:rPr lang="en-GB" dirty="0"/>
              <a:t>Small number of modules (~1)</a:t>
            </a:r>
          </a:p>
          <a:p>
            <a:r>
              <a:rPr lang="en-GB" dirty="0"/>
              <a:t>Probably dedicated crate, near CTP</a:t>
            </a:r>
          </a:p>
          <a:p>
            <a:pPr>
              <a:buFont typeface="Wingdings"/>
              <a:buChar char="à"/>
            </a:pPr>
            <a:endParaRPr lang="en-GB" dirty="0" smtClean="0">
              <a:sym typeface="Wingdings" pitchFamily="2" charset="2"/>
            </a:endParaRPr>
          </a:p>
          <a:p>
            <a:pPr>
              <a:buFont typeface="Wingdings"/>
              <a:buChar char="à"/>
            </a:pPr>
            <a:endParaRPr lang="en-GB" dirty="0">
              <a:sym typeface="Wingdings" pitchFamily="2" charset="2"/>
            </a:endParaRPr>
          </a:p>
          <a:p>
            <a:pPr>
              <a:buFont typeface="Wingdings"/>
              <a:buChar char="à"/>
            </a:pPr>
            <a:r>
              <a:rPr lang="en-GB" dirty="0" smtClean="0">
                <a:sym typeface="Wingdings" pitchFamily="2" charset="2"/>
              </a:rPr>
              <a:t>Have </a:t>
            </a:r>
            <a:r>
              <a:rPr lang="en-GB" dirty="0">
                <a:sym typeface="Wingdings" pitchFamily="2" charset="2"/>
              </a:rPr>
              <a:t>started development programme</a:t>
            </a:r>
          </a:p>
          <a:p>
            <a:r>
              <a:rPr lang="en-GB" dirty="0"/>
              <a:t>2010 : 6.4Gb/s data source </a:t>
            </a:r>
            <a:r>
              <a:rPr lang="en-GB" b="1" dirty="0"/>
              <a:t>BLT</a:t>
            </a:r>
            <a:r>
              <a:rPr lang="en-GB" dirty="0"/>
              <a:t> in CP/JEP crates   </a:t>
            </a:r>
            <a:r>
              <a:rPr lang="en-GB" sz="2800" b="1" dirty="0">
                <a:solidFill>
                  <a:srgbClr val="06BA35"/>
                </a:solidFill>
                <a:latin typeface="Wingdings" pitchFamily="2" charset="2"/>
                <a:sym typeface="Wingdings"/>
              </a:rPr>
              <a:t></a:t>
            </a:r>
            <a:r>
              <a:rPr lang="en-GB" dirty="0"/>
              <a:t> </a:t>
            </a:r>
            <a:br>
              <a:rPr lang="en-GB" dirty="0"/>
            </a:br>
            <a:r>
              <a:rPr lang="en-GB" dirty="0"/>
              <a:t>to live in CMM slots  </a:t>
            </a:r>
            <a:r>
              <a:rPr lang="en-GB" dirty="0">
                <a:sym typeface="Wingdings" pitchFamily="2" charset="2"/>
              </a:rPr>
              <a:t>  CMX</a:t>
            </a:r>
            <a:endParaRPr lang="en-GB" dirty="0"/>
          </a:p>
          <a:p>
            <a:r>
              <a:rPr lang="en-GB" dirty="0"/>
              <a:t>2011 : </a:t>
            </a:r>
            <a:r>
              <a:rPr lang="en-GB" dirty="0" err="1"/>
              <a:t>Topo</a:t>
            </a:r>
            <a:r>
              <a:rPr lang="en-GB" dirty="0"/>
              <a:t> processor demonstrator GOLD !</a:t>
            </a:r>
          </a:p>
          <a:p>
            <a:endParaRPr lang="en-GB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Uli Schäfer</a:t>
            </a:r>
            <a:endParaRPr lang="en-GB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53D35-BD20-4004-8DB1-FBDB51E0F407}" type="slidenum">
              <a:rPr lang="en-GB" smtClean="0"/>
              <a:pPr/>
              <a:t>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95699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The demonstrator : GOLD</a:t>
            </a:r>
            <a:endParaRPr lang="en-GB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Functional demonstrator for phase-0 topology processor </a:t>
            </a:r>
          </a:p>
          <a:p>
            <a:r>
              <a:rPr lang="en-GB" dirty="0" smtClean="0"/>
              <a:t>Technology </a:t>
            </a:r>
            <a:r>
              <a:rPr lang="en-GB" dirty="0"/>
              <a:t>demonstrator for technologies to be used throughout L1Calo </a:t>
            </a:r>
            <a:r>
              <a:rPr lang="en-GB" dirty="0" smtClean="0"/>
              <a:t>upgrade programme, studies on fibre optical connectivity schemes</a:t>
            </a:r>
            <a:endParaRPr lang="en-GB" dirty="0"/>
          </a:p>
          <a:p>
            <a:pPr marL="0" indent="0" algn="ctr">
              <a:buNone/>
            </a:pPr>
            <a:r>
              <a:rPr lang="en-GB" dirty="0">
                <a:sym typeface="Wingdings" pitchFamily="2" charset="2"/>
              </a:rPr>
              <a:t>-----&gt;</a:t>
            </a:r>
          </a:p>
          <a:p>
            <a:r>
              <a:rPr lang="en-GB" dirty="0"/>
              <a:t>ATCA form factor</a:t>
            </a:r>
          </a:p>
          <a:p>
            <a:r>
              <a:rPr lang="en-GB" dirty="0"/>
              <a:t>Modular concept </a:t>
            </a:r>
          </a:p>
          <a:p>
            <a:pPr lvl="1"/>
            <a:r>
              <a:rPr lang="en-GB" dirty="0"/>
              <a:t>Mezzanines</a:t>
            </a:r>
          </a:p>
          <a:p>
            <a:pPr lvl="1"/>
            <a:r>
              <a:rPr lang="en-GB" dirty="0"/>
              <a:t>FMC connectors</a:t>
            </a:r>
          </a:p>
          <a:p>
            <a:r>
              <a:rPr lang="en-GB" dirty="0"/>
              <a:t>Optical backplane connectors rather than front panel I/O</a:t>
            </a:r>
          </a:p>
          <a:p>
            <a:r>
              <a:rPr lang="en-GB" dirty="0"/>
              <a:t>Opto/electrical conversion on input mezzanine</a:t>
            </a:r>
          </a:p>
          <a:p>
            <a:r>
              <a:rPr lang="en-GB" dirty="0"/>
              <a:t>Electrical connectivity up to 10Gb/s in ATCA zone 2</a:t>
            </a:r>
          </a:p>
          <a:p>
            <a:r>
              <a:rPr lang="en-GB" dirty="0"/>
              <a:t>Phase-0 </a:t>
            </a:r>
            <a:r>
              <a:rPr lang="en-GB" dirty="0" err="1"/>
              <a:t>topo</a:t>
            </a:r>
            <a:r>
              <a:rPr lang="en-GB" dirty="0"/>
              <a:t>-specific </a:t>
            </a:r>
            <a:r>
              <a:rPr lang="en-GB" dirty="0" smtClean="0"/>
              <a:t>connectivity</a:t>
            </a:r>
          </a:p>
          <a:p>
            <a:pPr lvl="1"/>
            <a:r>
              <a:rPr lang="en-GB" dirty="0" smtClean="0"/>
              <a:t>Provide all interfaces </a:t>
            </a:r>
            <a:endParaRPr lang="en-GB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Uli Schäfer</a:t>
            </a:r>
            <a:endParaRPr lang="en-GB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53D35-BD20-4004-8DB1-FBDB51E0F407}" type="slidenum">
              <a:rPr lang="en-GB" smtClean="0"/>
              <a:pPr/>
              <a:t>6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082658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GOLD floor plan</a:t>
            </a:r>
            <a:endParaRPr lang="en-GB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Uli Schäfer</a:t>
            </a:r>
            <a:endParaRPr lang="en-GB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53D35-BD20-4004-8DB1-FBDB51E0F407}" type="slidenum">
              <a:rPr lang="en-GB" smtClean="0"/>
              <a:pPr/>
              <a:t>7</a:t>
            </a:fld>
            <a:endParaRPr lang="en-GB" dirty="0"/>
          </a:p>
        </p:txBody>
      </p:sp>
      <p:grpSp>
        <p:nvGrpSpPr>
          <p:cNvPr id="7" name="Zeichenbereich 3"/>
          <p:cNvGrpSpPr/>
          <p:nvPr/>
        </p:nvGrpSpPr>
        <p:grpSpPr>
          <a:xfrm>
            <a:off x="179511" y="771860"/>
            <a:ext cx="8783419" cy="5688632"/>
            <a:chOff x="-320323" y="0"/>
            <a:chExt cx="5599078" cy="3079115"/>
          </a:xfrm>
        </p:grpSpPr>
        <p:sp>
          <p:nvSpPr>
            <p:cNvPr id="8" name="Rechteck 7"/>
            <p:cNvSpPr/>
            <p:nvPr/>
          </p:nvSpPr>
          <p:spPr>
            <a:xfrm>
              <a:off x="0" y="0"/>
              <a:ext cx="5278755" cy="3079115"/>
            </a:xfrm>
            <a:prstGeom prst="rect">
              <a:avLst/>
            </a:prstGeom>
          </p:spPr>
        </p:sp>
        <p:sp>
          <p:nvSpPr>
            <p:cNvPr id="9" name="Rechteck 8"/>
            <p:cNvSpPr/>
            <p:nvPr/>
          </p:nvSpPr>
          <p:spPr>
            <a:xfrm>
              <a:off x="1160060" y="0"/>
              <a:ext cx="2653078" cy="3077570"/>
            </a:xfrm>
            <a:prstGeom prst="rect">
              <a:avLst/>
            </a:prstGeom>
            <a:solidFill>
              <a:srgbClr val="4F81BD"/>
            </a:solidFill>
            <a:ln w="25400" cap="flat" cmpd="sng" algn="ctr">
              <a:solidFill>
                <a:srgbClr val="4F81BD">
                  <a:shade val="50000"/>
                </a:srgbClr>
              </a:solidFill>
              <a:prstDash val="solid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defTabSz="91440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200" b="0" i="0" u="none" strike="noStrike" kern="0" cap="none" spc="0" normalizeH="0" baseline="0" noProof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  <a:latin typeface="Calibri"/>
                  <a:ea typeface="Times New Roman"/>
                  <a:cs typeface="+mn-cs"/>
                </a:rPr>
                <a:t> </a:t>
              </a:r>
              <a:endParaRPr kumimoji="0" lang="en-GB" sz="10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Times New Roman"/>
                <a:ea typeface="Times New Roman"/>
                <a:cs typeface="+mn-cs"/>
              </a:endParaRPr>
            </a:p>
          </p:txBody>
        </p:sp>
        <p:sp>
          <p:nvSpPr>
            <p:cNvPr id="10" name="Textfeld 4"/>
            <p:cNvSpPr txBox="1"/>
            <p:nvPr/>
          </p:nvSpPr>
          <p:spPr>
            <a:xfrm>
              <a:off x="1783473" y="212246"/>
              <a:ext cx="371431" cy="371431"/>
            </a:xfrm>
            <a:prstGeom prst="rect">
              <a:avLst/>
            </a:prstGeom>
            <a:solidFill>
              <a:srgbClr val="1F497D">
                <a:lumMod val="20000"/>
                <a:lumOff val="80000"/>
              </a:srgbClr>
            </a:solidFill>
          </p:spPr>
          <p:txBody>
            <a:bodyPr wrap="square" rtlCol="0" anchor="ctr" anchorCtr="0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1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/>
                  <a:ea typeface="Times New Roman"/>
                </a:rPr>
                <a:t>A</a:t>
              </a:r>
              <a:endParaRPr kumimoji="0" lang="en-GB" sz="12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/>
                <a:ea typeface="Times New Roman"/>
              </a:endParaRPr>
            </a:p>
          </p:txBody>
        </p:sp>
        <p:sp>
          <p:nvSpPr>
            <p:cNvPr id="11" name="Textfeld 6"/>
            <p:cNvSpPr txBox="1"/>
            <p:nvPr/>
          </p:nvSpPr>
          <p:spPr>
            <a:xfrm>
              <a:off x="2680180" y="212246"/>
              <a:ext cx="371431" cy="371431"/>
            </a:xfrm>
            <a:prstGeom prst="rect">
              <a:avLst/>
            </a:prstGeom>
            <a:solidFill>
              <a:srgbClr val="1F497D">
                <a:lumMod val="20000"/>
                <a:lumOff val="80000"/>
              </a:srgbClr>
            </a:solidFill>
          </p:spPr>
          <p:txBody>
            <a:bodyPr wrap="square" rtlCol="0" anchor="ctr" anchorCtr="0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1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/>
                  <a:ea typeface="Times New Roman"/>
                </a:rPr>
                <a:t>C</a:t>
              </a:r>
              <a:endParaRPr kumimoji="0" lang="en-GB" sz="12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/>
                <a:ea typeface="Times New Roman"/>
              </a:endParaRPr>
            </a:p>
          </p:txBody>
        </p:sp>
        <p:sp>
          <p:nvSpPr>
            <p:cNvPr id="12" name="Textfeld 7"/>
            <p:cNvSpPr txBox="1"/>
            <p:nvPr/>
          </p:nvSpPr>
          <p:spPr>
            <a:xfrm>
              <a:off x="1783473" y="1108953"/>
              <a:ext cx="371431" cy="371431"/>
            </a:xfrm>
            <a:prstGeom prst="rect">
              <a:avLst/>
            </a:prstGeom>
            <a:solidFill>
              <a:srgbClr val="1F497D">
                <a:lumMod val="20000"/>
                <a:lumOff val="80000"/>
              </a:srgbClr>
            </a:solidFill>
          </p:spPr>
          <p:txBody>
            <a:bodyPr wrap="square" rtlCol="0" anchor="ctr" anchorCtr="0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1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/>
                  <a:ea typeface="Times New Roman"/>
                </a:rPr>
                <a:t>B</a:t>
              </a:r>
              <a:endParaRPr kumimoji="0" lang="en-GB" sz="12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/>
                <a:ea typeface="Times New Roman"/>
              </a:endParaRPr>
            </a:p>
          </p:txBody>
        </p:sp>
        <p:sp>
          <p:nvSpPr>
            <p:cNvPr id="13" name="Textfeld 8"/>
            <p:cNvSpPr txBox="1"/>
            <p:nvPr/>
          </p:nvSpPr>
          <p:spPr>
            <a:xfrm>
              <a:off x="2680180" y="1108953"/>
              <a:ext cx="371431" cy="371431"/>
            </a:xfrm>
            <a:prstGeom prst="rect">
              <a:avLst/>
            </a:prstGeom>
            <a:solidFill>
              <a:srgbClr val="1F497D">
                <a:lumMod val="20000"/>
                <a:lumOff val="80000"/>
              </a:srgbClr>
            </a:solidFill>
          </p:spPr>
          <p:txBody>
            <a:bodyPr wrap="square" rtlCol="0" anchor="ctr" anchorCtr="0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1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/>
                  <a:ea typeface="Times New Roman"/>
                </a:rPr>
                <a:t>D</a:t>
              </a:r>
              <a:endParaRPr kumimoji="0" lang="en-GB" sz="12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/>
                <a:ea typeface="Times New Roman"/>
              </a:endParaRPr>
            </a:p>
          </p:txBody>
        </p:sp>
        <p:sp>
          <p:nvSpPr>
            <p:cNvPr id="14" name="Textfeld 9"/>
            <p:cNvSpPr txBox="1"/>
            <p:nvPr/>
          </p:nvSpPr>
          <p:spPr>
            <a:xfrm rot="2681316">
              <a:off x="2231826" y="660600"/>
              <a:ext cx="371431" cy="371431"/>
            </a:xfrm>
            <a:prstGeom prst="rect">
              <a:avLst/>
            </a:prstGeom>
            <a:solidFill>
              <a:srgbClr val="1F497D">
                <a:lumMod val="20000"/>
                <a:lumOff val="80000"/>
              </a:srgbClr>
            </a:solidFill>
          </p:spPr>
          <p:txBody>
            <a:bodyPr wrap="square" rtlCol="0" anchor="ctr" anchorCtr="0">
              <a:noAutofit/>
            </a:bodyPr>
            <a:lstStyle/>
            <a:p>
              <a:pPr marL="0" marR="0" lvl="0" indent="0" defTabSz="91440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1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/>
                  <a:ea typeface="Times New Roman"/>
                </a:rPr>
                <a:t> </a:t>
              </a:r>
              <a:endParaRPr kumimoji="0" lang="en-GB" sz="10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/>
                <a:ea typeface="Times New Roman"/>
              </a:endParaRPr>
            </a:p>
          </p:txBody>
        </p:sp>
        <p:sp>
          <p:nvSpPr>
            <p:cNvPr id="15" name="Textfeld 11"/>
            <p:cNvSpPr txBox="1"/>
            <p:nvPr/>
          </p:nvSpPr>
          <p:spPr>
            <a:xfrm>
              <a:off x="2231826" y="660600"/>
              <a:ext cx="371431" cy="371431"/>
            </a:xfrm>
            <a:prstGeom prst="rect">
              <a:avLst/>
            </a:prstGeom>
            <a:noFill/>
          </p:spPr>
          <p:txBody>
            <a:bodyPr wrap="square" rtlCol="0" anchor="ctr" anchorCtr="0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1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/>
                  <a:ea typeface="Times New Roman"/>
                </a:rPr>
                <a:t>E</a:t>
              </a:r>
              <a:endParaRPr kumimoji="0" lang="en-GB" sz="12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/>
                <a:ea typeface="Times New Roman"/>
              </a:endParaRPr>
            </a:p>
          </p:txBody>
        </p:sp>
        <p:sp>
          <p:nvSpPr>
            <p:cNvPr id="16" name="Textfeld 12"/>
            <p:cNvSpPr txBox="1"/>
            <p:nvPr/>
          </p:nvSpPr>
          <p:spPr>
            <a:xfrm>
              <a:off x="1531491" y="1700928"/>
              <a:ext cx="371431" cy="371431"/>
            </a:xfrm>
            <a:prstGeom prst="rect">
              <a:avLst/>
            </a:prstGeom>
            <a:solidFill>
              <a:srgbClr val="1F497D">
                <a:lumMod val="20000"/>
                <a:lumOff val="80000"/>
              </a:srgbClr>
            </a:solidFill>
          </p:spPr>
          <p:txBody>
            <a:bodyPr wrap="square" rtlCol="0" anchor="ctr" anchorCtr="0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1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/>
                  <a:ea typeface="Times New Roman"/>
                </a:rPr>
                <a:t>F</a:t>
              </a:r>
              <a:endParaRPr kumimoji="0" lang="en-GB" sz="12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/>
                <a:ea typeface="Times New Roman"/>
              </a:endParaRPr>
            </a:p>
          </p:txBody>
        </p:sp>
        <p:sp>
          <p:nvSpPr>
            <p:cNvPr id="17" name="Textfeld 13"/>
            <p:cNvSpPr txBox="1"/>
            <p:nvPr/>
          </p:nvSpPr>
          <p:spPr>
            <a:xfrm>
              <a:off x="2953247" y="1710788"/>
              <a:ext cx="371431" cy="371431"/>
            </a:xfrm>
            <a:prstGeom prst="rect">
              <a:avLst/>
            </a:prstGeom>
            <a:solidFill>
              <a:srgbClr val="1F497D">
                <a:lumMod val="20000"/>
                <a:lumOff val="80000"/>
              </a:srgbClr>
            </a:solidFill>
          </p:spPr>
          <p:txBody>
            <a:bodyPr wrap="square" rtlCol="0" anchor="ctr" anchorCtr="0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1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/>
                  <a:ea typeface="Times New Roman"/>
                </a:rPr>
                <a:t>G</a:t>
              </a:r>
              <a:endParaRPr kumimoji="0" lang="en-GB" sz="12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/>
                <a:ea typeface="Times New Roman"/>
              </a:endParaRPr>
            </a:p>
          </p:txBody>
        </p:sp>
        <p:sp>
          <p:nvSpPr>
            <p:cNvPr id="18" name="Textfeld 14"/>
            <p:cNvSpPr txBox="1"/>
            <p:nvPr/>
          </p:nvSpPr>
          <p:spPr>
            <a:xfrm>
              <a:off x="1783473" y="2281647"/>
              <a:ext cx="371431" cy="371431"/>
            </a:xfrm>
            <a:prstGeom prst="rect">
              <a:avLst/>
            </a:prstGeom>
            <a:solidFill>
              <a:srgbClr val="1F497D">
                <a:lumMod val="20000"/>
                <a:lumOff val="80000"/>
              </a:srgbClr>
            </a:solidFill>
          </p:spPr>
          <p:txBody>
            <a:bodyPr wrap="square" rtlCol="0" anchor="ctr" anchorCtr="0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1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/>
                  <a:ea typeface="Times New Roman"/>
                </a:rPr>
                <a:t>H</a:t>
              </a:r>
              <a:endParaRPr kumimoji="0" lang="en-GB" sz="12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/>
                <a:ea typeface="Times New Roman"/>
              </a:endParaRPr>
            </a:p>
          </p:txBody>
        </p:sp>
        <p:sp>
          <p:nvSpPr>
            <p:cNvPr id="19" name="Textfeld 15"/>
            <p:cNvSpPr txBox="1"/>
            <p:nvPr/>
          </p:nvSpPr>
          <p:spPr>
            <a:xfrm>
              <a:off x="2671454" y="2281647"/>
              <a:ext cx="371430" cy="371431"/>
            </a:xfrm>
            <a:prstGeom prst="rect">
              <a:avLst/>
            </a:prstGeom>
            <a:solidFill>
              <a:srgbClr val="1F497D">
                <a:lumMod val="20000"/>
                <a:lumOff val="80000"/>
              </a:srgbClr>
            </a:solidFill>
          </p:spPr>
          <p:txBody>
            <a:bodyPr wrap="square" rtlCol="0" anchor="ctr" anchorCtr="0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1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/>
                  <a:ea typeface="Times New Roman"/>
                </a:rPr>
                <a:t>J</a:t>
              </a:r>
              <a:endParaRPr kumimoji="0" lang="en-GB" sz="12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/>
                <a:ea typeface="Times New Roman"/>
              </a:endParaRPr>
            </a:p>
          </p:txBody>
        </p:sp>
        <p:sp>
          <p:nvSpPr>
            <p:cNvPr id="20" name="Textfeld 16"/>
            <p:cNvSpPr txBox="1"/>
            <p:nvPr/>
          </p:nvSpPr>
          <p:spPr>
            <a:xfrm>
              <a:off x="3388645" y="2605355"/>
              <a:ext cx="371431" cy="371431"/>
            </a:xfrm>
            <a:prstGeom prst="rect">
              <a:avLst/>
            </a:prstGeom>
            <a:solidFill>
              <a:srgbClr val="9BBB59">
                <a:lumMod val="20000"/>
                <a:lumOff val="80000"/>
              </a:srgbClr>
            </a:solidFill>
          </p:spPr>
          <p:txBody>
            <a:bodyPr wrap="square" rtlCol="0" anchor="ctr" anchorCtr="0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2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/>
                  <a:ea typeface="Times New Roman"/>
                </a:rPr>
                <a:t>Z1</a:t>
              </a:r>
              <a:endParaRPr kumimoji="0" lang="en-GB" sz="12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/>
                <a:ea typeface="Times New Roman"/>
              </a:endParaRPr>
            </a:p>
          </p:txBody>
        </p:sp>
        <p:sp>
          <p:nvSpPr>
            <p:cNvPr id="21" name="Textfeld 18"/>
            <p:cNvSpPr txBox="1"/>
            <p:nvPr/>
          </p:nvSpPr>
          <p:spPr>
            <a:xfrm>
              <a:off x="3388645" y="1384940"/>
              <a:ext cx="371431" cy="1106843"/>
            </a:xfrm>
            <a:prstGeom prst="rect">
              <a:avLst/>
            </a:prstGeom>
            <a:solidFill>
              <a:srgbClr val="9BBB59">
                <a:lumMod val="20000"/>
                <a:lumOff val="80000"/>
              </a:srgbClr>
            </a:solidFill>
          </p:spPr>
          <p:txBody>
            <a:bodyPr wrap="square" rtlCol="0" anchor="ctr" anchorCtr="0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1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/>
                  <a:ea typeface="Times New Roman"/>
                </a:rPr>
                <a:t>Z2</a:t>
              </a:r>
              <a:endParaRPr kumimoji="0" lang="en-GB" sz="12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/>
                <a:ea typeface="Times New Roman"/>
              </a:endParaRPr>
            </a:p>
          </p:txBody>
        </p:sp>
        <p:sp>
          <p:nvSpPr>
            <p:cNvPr id="22" name="Textfeld 19"/>
            <p:cNvSpPr txBox="1"/>
            <p:nvPr/>
          </p:nvSpPr>
          <p:spPr>
            <a:xfrm>
              <a:off x="3388644" y="217586"/>
              <a:ext cx="371431" cy="1082422"/>
            </a:xfrm>
            <a:prstGeom prst="rect">
              <a:avLst/>
            </a:prstGeom>
            <a:solidFill>
              <a:srgbClr val="9BBB59">
                <a:lumMod val="20000"/>
                <a:lumOff val="80000"/>
              </a:srgbClr>
            </a:solidFill>
          </p:spPr>
          <p:txBody>
            <a:bodyPr wrap="square" rtlCol="0" anchor="ctr" anchorCtr="0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1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/>
                  <a:ea typeface="Times New Roman"/>
                </a:rPr>
                <a:t>Z3</a:t>
              </a:r>
              <a:endParaRPr kumimoji="0" lang="en-GB" sz="12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/>
                <a:ea typeface="Times New Roman"/>
              </a:endParaRPr>
            </a:p>
          </p:txBody>
        </p:sp>
        <p:sp>
          <p:nvSpPr>
            <p:cNvPr id="25" name="Textfeld 22"/>
            <p:cNvSpPr txBox="1"/>
            <p:nvPr/>
          </p:nvSpPr>
          <p:spPr>
            <a:xfrm>
              <a:off x="1969188" y="660600"/>
              <a:ext cx="185716" cy="371431"/>
            </a:xfrm>
            <a:prstGeom prst="rect">
              <a:avLst/>
            </a:prstGeom>
            <a:solidFill>
              <a:srgbClr val="9BBB59">
                <a:lumMod val="20000"/>
                <a:lumOff val="80000"/>
              </a:srgbClr>
            </a:solidFill>
          </p:spPr>
          <p:txBody>
            <a:bodyPr wrap="square" rtlCol="0" anchor="ctr" anchorCtr="0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/>
                  <a:ea typeface="Times New Roman"/>
                </a:rPr>
                <a:t>V</a:t>
              </a:r>
              <a:endParaRPr kumimoji="0" lang="en-GB" sz="12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/>
                <a:ea typeface="Times New Roman"/>
              </a:endParaRPr>
            </a:p>
          </p:txBody>
        </p:sp>
        <p:sp>
          <p:nvSpPr>
            <p:cNvPr id="26" name="Textfeld 23"/>
            <p:cNvSpPr txBox="1"/>
            <p:nvPr/>
          </p:nvSpPr>
          <p:spPr>
            <a:xfrm>
              <a:off x="2703387" y="674331"/>
              <a:ext cx="210410" cy="371431"/>
            </a:xfrm>
            <a:prstGeom prst="rect">
              <a:avLst/>
            </a:prstGeom>
            <a:solidFill>
              <a:srgbClr val="9BBB59">
                <a:lumMod val="20000"/>
                <a:lumOff val="80000"/>
              </a:srgbClr>
            </a:solidFill>
          </p:spPr>
          <p:txBody>
            <a:bodyPr wrap="square" rtlCol="0" anchor="ctr" anchorCtr="0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/>
                  <a:ea typeface="Times New Roman"/>
                </a:rPr>
                <a:t>W</a:t>
              </a:r>
              <a:endParaRPr kumimoji="0" lang="en-GB" sz="12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/>
                <a:ea typeface="Times New Roman"/>
              </a:endParaRPr>
            </a:p>
          </p:txBody>
        </p:sp>
        <p:sp>
          <p:nvSpPr>
            <p:cNvPr id="27" name="Textfeld 24"/>
            <p:cNvSpPr txBox="1"/>
            <p:nvPr/>
          </p:nvSpPr>
          <p:spPr>
            <a:xfrm>
              <a:off x="1969188" y="1700928"/>
              <a:ext cx="185716" cy="371431"/>
            </a:xfrm>
            <a:prstGeom prst="rect">
              <a:avLst/>
            </a:prstGeom>
            <a:solidFill>
              <a:srgbClr val="9BBB59">
                <a:lumMod val="20000"/>
                <a:lumOff val="80000"/>
              </a:srgbClr>
            </a:solidFill>
          </p:spPr>
          <p:txBody>
            <a:bodyPr wrap="square" rtlCol="0" anchor="ctr" anchorCtr="0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/>
                  <a:ea typeface="Times New Roman"/>
                </a:rPr>
                <a:t>X</a:t>
              </a:r>
              <a:endParaRPr kumimoji="0" lang="en-GB" sz="12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/>
                <a:ea typeface="Times New Roman"/>
              </a:endParaRPr>
            </a:p>
          </p:txBody>
        </p:sp>
        <p:sp>
          <p:nvSpPr>
            <p:cNvPr id="28" name="Textfeld 25"/>
            <p:cNvSpPr txBox="1"/>
            <p:nvPr/>
          </p:nvSpPr>
          <p:spPr>
            <a:xfrm>
              <a:off x="2703387" y="1710788"/>
              <a:ext cx="210410" cy="371431"/>
            </a:xfrm>
            <a:prstGeom prst="rect">
              <a:avLst/>
            </a:prstGeom>
            <a:solidFill>
              <a:srgbClr val="9BBB59">
                <a:lumMod val="20000"/>
                <a:lumOff val="80000"/>
              </a:srgbClr>
            </a:solidFill>
          </p:spPr>
          <p:txBody>
            <a:bodyPr wrap="square" rtlCol="0" anchor="ctr" anchorCtr="0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/>
                  <a:ea typeface="Times New Roman"/>
                </a:rPr>
                <a:t>Y</a:t>
              </a:r>
              <a:endParaRPr kumimoji="0" lang="en-GB" sz="12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/>
                <a:ea typeface="Times New Roman"/>
              </a:endParaRPr>
            </a:p>
          </p:txBody>
        </p:sp>
        <p:sp>
          <p:nvSpPr>
            <p:cNvPr id="29" name="Textfeld 26"/>
            <p:cNvSpPr txBox="1"/>
            <p:nvPr/>
          </p:nvSpPr>
          <p:spPr>
            <a:xfrm>
              <a:off x="1201003" y="217586"/>
              <a:ext cx="286603" cy="2759201"/>
            </a:xfrm>
            <a:prstGeom prst="rect">
              <a:avLst/>
            </a:prstGeom>
            <a:solidFill>
              <a:srgbClr val="9BBB59">
                <a:lumMod val="20000"/>
                <a:lumOff val="80000"/>
              </a:srgbClr>
            </a:solidFill>
          </p:spPr>
          <p:txBody>
            <a:bodyPr vert="vert270" wrap="square" rtlCol="0" anchor="ctr" anchorCtr="0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9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/>
                  <a:ea typeface="Times New Roman"/>
                </a:rPr>
                <a:t>front panel connectors</a:t>
              </a:r>
              <a:endParaRPr kumimoji="0" lang="en-GB" sz="12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/>
                <a:ea typeface="Times New Roman"/>
              </a:endParaRPr>
            </a:p>
          </p:txBody>
        </p:sp>
        <p:sp>
          <p:nvSpPr>
            <p:cNvPr id="31" name="Rechteck 30"/>
            <p:cNvSpPr/>
            <p:nvPr/>
          </p:nvSpPr>
          <p:spPr>
            <a:xfrm>
              <a:off x="1487607" y="660600"/>
              <a:ext cx="229599" cy="289573"/>
            </a:xfrm>
            <a:prstGeom prst="rect">
              <a:avLst/>
            </a:prstGeom>
            <a:solidFill>
              <a:srgbClr val="FFC000">
                <a:alpha val="26000"/>
              </a:srgbClr>
            </a:solidFill>
            <a:ln w="25400" cap="flat" cmpd="sng" algn="ctr">
              <a:noFill/>
              <a:prstDash val="solid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defTabSz="91440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100" b="0" i="0" u="none" strike="noStrike" kern="0" cap="none" spc="0" normalizeH="0" baseline="0" noProof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  <a:latin typeface="Calibri"/>
                  <a:ea typeface="Times New Roman"/>
                  <a:cs typeface="+mn-cs"/>
                </a:rPr>
                <a:t> </a:t>
              </a:r>
              <a:endParaRPr kumimoji="0" lang="en-GB" sz="10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Times New Roman"/>
                <a:ea typeface="Times New Roman"/>
                <a:cs typeface="+mn-cs"/>
              </a:endParaRPr>
            </a:p>
          </p:txBody>
        </p:sp>
        <p:sp>
          <p:nvSpPr>
            <p:cNvPr id="32" name="Rechteck 31"/>
            <p:cNvSpPr/>
            <p:nvPr/>
          </p:nvSpPr>
          <p:spPr>
            <a:xfrm>
              <a:off x="-320322" y="603384"/>
              <a:ext cx="1151769" cy="289573"/>
            </a:xfrm>
            <a:prstGeom prst="rect">
              <a:avLst/>
            </a:prstGeom>
            <a:solidFill>
              <a:srgbClr val="FFC000">
                <a:alpha val="26000"/>
              </a:srgbClr>
            </a:solidFill>
            <a:ln w="25400" cap="flat" cmpd="sng" algn="ctr">
              <a:noFill/>
              <a:prstDash val="solid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defTabSz="91440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GB" sz="2400" kern="0" dirty="0" smtClean="0">
                  <a:latin typeface="Calibri"/>
                  <a:ea typeface="Times New Roman"/>
                </a:rPr>
                <a:t>Mezzanines</a:t>
              </a:r>
              <a:endParaRPr kumimoji="0" lang="en-GB" sz="24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/>
                <a:ea typeface="Times New Roman"/>
              </a:endParaRPr>
            </a:p>
          </p:txBody>
        </p:sp>
        <p:sp>
          <p:nvSpPr>
            <p:cNvPr id="33" name="Textfeld 4"/>
            <p:cNvSpPr txBox="1"/>
            <p:nvPr/>
          </p:nvSpPr>
          <p:spPr>
            <a:xfrm>
              <a:off x="-320323" y="118260"/>
              <a:ext cx="1151770" cy="371431"/>
            </a:xfrm>
            <a:prstGeom prst="rect">
              <a:avLst/>
            </a:prstGeom>
            <a:solidFill>
              <a:srgbClr val="1F497D">
                <a:lumMod val="20000"/>
                <a:lumOff val="80000"/>
              </a:srgbClr>
            </a:solidFill>
          </p:spPr>
          <p:txBody>
            <a:bodyPr wrap="square" rtlCol="0" anchor="ctr" anchorCtr="0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GB" sz="2400" dirty="0" smtClean="0">
                  <a:solidFill>
                    <a:srgbClr val="000000"/>
                  </a:solidFill>
                  <a:latin typeface="Calibri"/>
                  <a:ea typeface="Times New Roman"/>
                </a:rPr>
                <a:t>A-J FPGAs</a:t>
              </a:r>
              <a:endParaRPr kumimoji="0" lang="en-GB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/>
                <a:ea typeface="Times New Roman"/>
              </a:endParaRPr>
            </a:p>
          </p:txBody>
        </p:sp>
        <p:sp>
          <p:nvSpPr>
            <p:cNvPr id="34" name="Textfeld 19"/>
            <p:cNvSpPr txBox="1"/>
            <p:nvPr/>
          </p:nvSpPr>
          <p:spPr>
            <a:xfrm>
              <a:off x="3902683" y="489691"/>
              <a:ext cx="1331164" cy="370355"/>
            </a:xfrm>
            <a:prstGeom prst="rect">
              <a:avLst/>
            </a:prstGeom>
            <a:solidFill>
              <a:srgbClr val="9BBB59">
                <a:lumMod val="20000"/>
                <a:lumOff val="80000"/>
              </a:srgbClr>
            </a:solidFill>
          </p:spPr>
          <p:txBody>
            <a:bodyPr wrap="square" rtlCol="0" anchor="ctr" anchorCtr="0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2000" b="0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/>
                  <a:ea typeface="Times New Roman"/>
                </a:rPr>
                <a:t>Z3: opto connectors</a:t>
              </a:r>
              <a:endParaRPr kumimoji="0" lang="en-GB" sz="20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/>
                <a:ea typeface="Times New Roman"/>
              </a:endParaRPr>
            </a:p>
          </p:txBody>
        </p:sp>
        <p:sp>
          <p:nvSpPr>
            <p:cNvPr id="35" name="Textfeld 19"/>
            <p:cNvSpPr txBox="1"/>
            <p:nvPr/>
          </p:nvSpPr>
          <p:spPr>
            <a:xfrm>
              <a:off x="3902682" y="1700928"/>
              <a:ext cx="1331164" cy="387640"/>
            </a:xfrm>
            <a:prstGeom prst="rect">
              <a:avLst/>
            </a:prstGeom>
            <a:solidFill>
              <a:srgbClr val="9BBB59">
                <a:lumMod val="20000"/>
                <a:lumOff val="80000"/>
              </a:srgbClr>
            </a:solidFill>
          </p:spPr>
          <p:txBody>
            <a:bodyPr wrap="square" rtlCol="0" anchor="ctr" anchorCtr="0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2400" b="0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/>
                  <a:ea typeface="Times New Roman"/>
                </a:rPr>
                <a:t>Z2: electrical connectors</a:t>
              </a:r>
              <a:endParaRPr kumimoji="0" lang="en-GB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/>
                <a:ea typeface="Times New Roman"/>
              </a:endParaRPr>
            </a:p>
          </p:txBody>
        </p:sp>
        <p:sp>
          <p:nvSpPr>
            <p:cNvPr id="36" name="Textfeld 22"/>
            <p:cNvSpPr txBox="1"/>
            <p:nvPr/>
          </p:nvSpPr>
          <p:spPr>
            <a:xfrm>
              <a:off x="-320322" y="1411471"/>
              <a:ext cx="1151768" cy="475172"/>
            </a:xfrm>
            <a:prstGeom prst="rect">
              <a:avLst/>
            </a:prstGeom>
            <a:solidFill>
              <a:srgbClr val="9BBB59">
                <a:lumMod val="20000"/>
                <a:lumOff val="80000"/>
              </a:srgbClr>
            </a:solidFill>
          </p:spPr>
          <p:txBody>
            <a:bodyPr wrap="square" rtlCol="0" anchor="ctr" anchorCtr="0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2400" b="0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/>
                  <a:ea typeface="Times New Roman"/>
                </a:rPr>
                <a:t>V – Y : FMC connectors</a:t>
              </a:r>
              <a:endParaRPr kumimoji="0" lang="en-GB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/>
                <a:ea typeface="Times New Roman"/>
              </a:endParaRPr>
            </a:p>
          </p:txBody>
        </p:sp>
        <p:sp>
          <p:nvSpPr>
            <p:cNvPr id="23" name="Rechteck 22"/>
            <p:cNvSpPr/>
            <p:nvPr/>
          </p:nvSpPr>
          <p:spPr>
            <a:xfrm>
              <a:off x="2037876" y="402067"/>
              <a:ext cx="742862" cy="896707"/>
            </a:xfrm>
            <a:prstGeom prst="rect">
              <a:avLst/>
            </a:prstGeom>
            <a:solidFill>
              <a:srgbClr val="FFC000">
                <a:alpha val="26000"/>
              </a:srgbClr>
            </a:solidFill>
            <a:ln w="25400" cap="flat" cmpd="sng" algn="ctr">
              <a:noFill/>
              <a:prstDash val="solid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defTabSz="91440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100" b="0" i="0" u="none" strike="noStrike" kern="0" cap="none" spc="0" normalizeH="0" baseline="0" noProof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  <a:latin typeface="Calibri"/>
                  <a:ea typeface="Times New Roman"/>
                  <a:cs typeface="+mn-cs"/>
                </a:rPr>
                <a:t> </a:t>
              </a:r>
              <a:endParaRPr kumimoji="0" lang="en-GB" sz="10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Times New Roman"/>
                <a:ea typeface="Times New Roman"/>
                <a:cs typeface="+mn-cs"/>
              </a:endParaRPr>
            </a:p>
          </p:txBody>
        </p:sp>
        <p:sp>
          <p:nvSpPr>
            <p:cNvPr id="24" name="Rechteck 23"/>
            <p:cNvSpPr/>
            <p:nvPr/>
          </p:nvSpPr>
          <p:spPr>
            <a:xfrm>
              <a:off x="2046111" y="1438290"/>
              <a:ext cx="742862" cy="896707"/>
            </a:xfrm>
            <a:prstGeom prst="rect">
              <a:avLst/>
            </a:prstGeom>
            <a:solidFill>
              <a:srgbClr val="FFC000">
                <a:alpha val="26000"/>
              </a:srgbClr>
            </a:solidFill>
            <a:ln w="25400" cap="flat" cmpd="sng" algn="ctr">
              <a:noFill/>
              <a:prstDash val="solid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defTabSz="91440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100" b="0" i="0" u="none" strike="noStrike" kern="0" cap="none" spc="0" normalizeH="0" baseline="0" noProof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  <a:latin typeface="Calibri"/>
                  <a:ea typeface="Times New Roman"/>
                  <a:cs typeface="+mn-cs"/>
                </a:rPr>
                <a:t> </a:t>
              </a:r>
              <a:endParaRPr kumimoji="0" lang="en-GB" sz="10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Times New Roman"/>
                <a:ea typeface="Times New Roman"/>
                <a:cs typeface="+mn-cs"/>
              </a:endParaRPr>
            </a:p>
          </p:txBody>
        </p:sp>
        <p:sp>
          <p:nvSpPr>
            <p:cNvPr id="30" name="Rechteck 29"/>
            <p:cNvSpPr/>
            <p:nvPr/>
          </p:nvSpPr>
          <p:spPr>
            <a:xfrm>
              <a:off x="1531491" y="2689353"/>
              <a:ext cx="1520120" cy="289573"/>
            </a:xfrm>
            <a:prstGeom prst="rect">
              <a:avLst/>
            </a:prstGeom>
            <a:solidFill>
              <a:srgbClr val="FFC000">
                <a:alpha val="26000"/>
              </a:srgbClr>
            </a:solidFill>
            <a:ln w="25400" cap="flat" cmpd="sng" algn="ctr">
              <a:noFill/>
              <a:prstDash val="solid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defTabSz="91440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100" b="0" i="0" u="none" strike="noStrike" kern="0" cap="none" spc="0" normalizeH="0" baseline="0" noProof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  <a:latin typeface="Calibri"/>
                  <a:ea typeface="Times New Roman"/>
                  <a:cs typeface="+mn-cs"/>
                </a:rPr>
                <a:t> </a:t>
              </a:r>
              <a:endParaRPr kumimoji="0" lang="en-GB" sz="10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Times New Roman"/>
                <a:ea typeface="Times New Roman"/>
                <a:cs typeface="+mn-cs"/>
              </a:endParaRPr>
            </a:p>
          </p:txBody>
        </p:sp>
        <p:sp>
          <p:nvSpPr>
            <p:cNvPr id="37" name="Textfeld 22"/>
            <p:cNvSpPr txBox="1"/>
            <p:nvPr/>
          </p:nvSpPr>
          <p:spPr>
            <a:xfrm>
              <a:off x="-274420" y="2695954"/>
              <a:ext cx="1331164" cy="383161"/>
            </a:xfrm>
            <a:prstGeom prst="rect">
              <a:avLst/>
            </a:prstGeom>
            <a:noFill/>
          </p:spPr>
          <p:txBody>
            <a:bodyPr wrap="square" rtlCol="0" anchor="ctr" anchorCtr="0">
              <a:spAutoFit/>
            </a:bodyPr>
            <a:lstStyle/>
            <a:p>
              <a:pPr lvl="0" algn="ctr">
                <a:defRPr/>
              </a:pPr>
              <a:r>
                <a:rPr lang="en-GB" sz="2000" dirty="0" err="1" smtClean="0">
                  <a:solidFill>
                    <a:srgbClr val="000000"/>
                  </a:solidFill>
                  <a:ea typeface="Times New Roman"/>
                </a:rPr>
                <a:t>AdvancedTCA</a:t>
              </a:r>
              <a:r>
                <a:rPr lang="en-GB" sz="2000" dirty="0" smtClean="0">
                  <a:solidFill>
                    <a:srgbClr val="000000"/>
                  </a:solidFill>
                  <a:ea typeface="Times New Roman"/>
                </a:rPr>
                <a:t/>
              </a:r>
              <a:br>
                <a:rPr lang="en-GB" sz="2000" dirty="0" smtClean="0">
                  <a:solidFill>
                    <a:srgbClr val="000000"/>
                  </a:solidFill>
                  <a:ea typeface="Times New Roman"/>
                </a:rPr>
              </a:br>
              <a:r>
                <a:rPr lang="en-GB" sz="2000" dirty="0" smtClean="0">
                  <a:solidFill>
                    <a:srgbClr val="000000"/>
                  </a:solidFill>
                  <a:ea typeface="Times New Roman"/>
                </a:rPr>
                <a:t>322x280 mm</a:t>
              </a:r>
              <a:endParaRPr kumimoji="0" lang="en-GB" sz="20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/>
                <a:ea typeface="Times New Roman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5152952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GOLD - some </a:t>
            </a:r>
            <a:r>
              <a:rPr lang="en-GB" dirty="0" smtClean="0"/>
              <a:t>details</a:t>
            </a:r>
            <a:endParaRPr lang="en-GB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GB" dirty="0" smtClean="0"/>
              <a:t>Main board, ATCA sized, 22 PCB layers</a:t>
            </a:r>
          </a:p>
          <a:p>
            <a:r>
              <a:rPr lang="en-GB" dirty="0" smtClean="0"/>
              <a:t>FPGAs (Virtex-6 LXT, HXT)</a:t>
            </a:r>
            <a:endParaRPr lang="en-GB" dirty="0" smtClean="0"/>
          </a:p>
          <a:p>
            <a:r>
              <a:rPr lang="en-GB" dirty="0" smtClean="0"/>
              <a:t>Connectors</a:t>
            </a:r>
            <a:r>
              <a:rPr lang="en-GB" dirty="0" smtClean="0"/>
              <a:t>, </a:t>
            </a:r>
            <a:r>
              <a:rPr lang="en-GB" dirty="0" smtClean="0"/>
              <a:t>sockets for </a:t>
            </a:r>
            <a:r>
              <a:rPr lang="en-GB" dirty="0" smtClean="0"/>
              <a:t>e/o converters </a:t>
            </a:r>
            <a:endParaRPr lang="en-GB" dirty="0" smtClean="0"/>
          </a:p>
          <a:p>
            <a:r>
              <a:rPr lang="en-GB" dirty="0" smtClean="0"/>
              <a:t>FPGA </a:t>
            </a:r>
            <a:r>
              <a:rPr lang="en-GB" dirty="0" smtClean="0"/>
              <a:t>configurator </a:t>
            </a:r>
            <a:r>
              <a:rPr lang="en-GB" dirty="0" smtClean="0"/>
              <a:t>and local clocks (DAQ/ROI</a:t>
            </a:r>
            <a:r>
              <a:rPr lang="en-GB" dirty="0" smtClean="0"/>
              <a:t>, Ethernet</a:t>
            </a:r>
            <a:r>
              <a:rPr lang="en-GB" dirty="0" smtClean="0"/>
              <a:t>,…)</a:t>
            </a:r>
            <a:endParaRPr lang="en-GB" dirty="0"/>
          </a:p>
          <a:p>
            <a:r>
              <a:rPr lang="en-GB" dirty="0" smtClean="0"/>
              <a:t>Main </a:t>
            </a:r>
            <a:r>
              <a:rPr lang="en-GB" dirty="0"/>
              <a:t>power distribution network (central and POL regulators)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 smtClean="0"/>
              <a:t>Input mezzanine </a:t>
            </a:r>
            <a:r>
              <a:rPr lang="en-GB" dirty="0" smtClean="0"/>
              <a:t>module, allow for choice of input devices and input signal routing</a:t>
            </a:r>
            <a:endParaRPr lang="en-GB" dirty="0" smtClean="0"/>
          </a:p>
          <a:p>
            <a:r>
              <a:rPr lang="en-GB" dirty="0" smtClean="0"/>
              <a:t>12 </a:t>
            </a:r>
            <a:r>
              <a:rPr lang="en-GB" dirty="0" smtClean="0"/>
              <a:t>layers, moderate real </a:t>
            </a:r>
            <a:r>
              <a:rPr lang="en-GB" dirty="0" smtClean="0"/>
              <a:t>estate</a:t>
            </a:r>
            <a:endParaRPr lang="en-GB" dirty="0" smtClean="0"/>
          </a:p>
          <a:p>
            <a:r>
              <a:rPr lang="en-GB" dirty="0" smtClean="0"/>
              <a:t>Sockets for o/e converters, 10Gb/s </a:t>
            </a:r>
            <a:r>
              <a:rPr lang="en-GB" dirty="0" err="1" smtClean="0"/>
              <a:t>fanout</a:t>
            </a:r>
            <a:endParaRPr lang="en-GB" dirty="0" smtClean="0"/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Clock </a:t>
            </a:r>
            <a:r>
              <a:rPr lang="en-GB" dirty="0"/>
              <a:t>mezzanine module</a:t>
            </a:r>
          </a:p>
          <a:p>
            <a:r>
              <a:rPr lang="en-GB" dirty="0"/>
              <a:t>Recover and condition incoming (LHC bunch) </a:t>
            </a:r>
            <a:r>
              <a:rPr lang="en-GB" dirty="0" smtClean="0"/>
              <a:t>clocks</a:t>
            </a:r>
            <a:endParaRPr lang="en-GB" dirty="0"/>
          </a:p>
          <a:p>
            <a:r>
              <a:rPr lang="en-GB" dirty="0" smtClean="0"/>
              <a:t>Some limited clock </a:t>
            </a:r>
            <a:r>
              <a:rPr lang="en-GB" dirty="0"/>
              <a:t>multiplexing and fan-out</a:t>
            </a:r>
          </a:p>
          <a:p>
            <a:r>
              <a:rPr lang="en-GB" dirty="0" smtClean="0"/>
              <a:t>Provide additional space for auxiliary components and front panel connectivity</a:t>
            </a:r>
            <a:endParaRPr lang="en-GB" dirty="0"/>
          </a:p>
          <a:p>
            <a:pPr marL="0" indent="0">
              <a:buNone/>
            </a:pPr>
            <a:endParaRPr lang="en-GB" dirty="0" smtClean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Uli Schäfer</a:t>
            </a:r>
            <a:endParaRPr lang="en-GB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53D35-BD20-4004-8DB1-FBDB51E0F407}" type="slidenum">
              <a:rPr lang="en-GB" smtClean="0"/>
              <a:pPr/>
              <a:t>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5686932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Grafi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67867" y="750075"/>
            <a:ext cx="5700046" cy="5857916"/>
          </a:xfrm>
          <a:prstGeom prst="rect">
            <a:avLst/>
          </a:prstGeom>
        </p:spPr>
      </p:pic>
      <p:sp>
        <p:nvSpPr>
          <p:cNvPr id="119" name="Rechteck 118"/>
          <p:cNvSpPr/>
          <p:nvPr/>
        </p:nvSpPr>
        <p:spPr>
          <a:xfrm>
            <a:off x="46528" y="3594100"/>
            <a:ext cx="3143240" cy="1430349"/>
          </a:xfrm>
          <a:prstGeom prst="rect">
            <a:avLst/>
          </a:prstGeom>
          <a:solidFill>
            <a:srgbClr val="FFFF00">
              <a:alpha val="3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857232"/>
          </a:xfrm>
        </p:spPr>
        <p:txBody>
          <a:bodyPr/>
          <a:lstStyle/>
          <a:p>
            <a:pPr algn="l"/>
            <a:r>
              <a:rPr lang="en-GB" dirty="0" smtClean="0"/>
              <a:t>GOLD floor plan</a:t>
            </a:r>
            <a:endParaRPr lang="en-GB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Uli Schäfer</a:t>
            </a:r>
            <a:endParaRPr lang="en-GB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53D35-BD20-4004-8DB1-FBDB51E0F407}" type="slidenum">
              <a:rPr lang="en-GB" smtClean="0"/>
              <a:pPr/>
              <a:t>9</a:t>
            </a:fld>
            <a:endParaRPr lang="en-GB" dirty="0"/>
          </a:p>
        </p:txBody>
      </p:sp>
      <p:sp>
        <p:nvSpPr>
          <p:cNvPr id="17" name="Inhaltsplatzhalter 2"/>
          <p:cNvSpPr txBox="1">
            <a:spLocks/>
          </p:cNvSpPr>
          <p:nvPr/>
        </p:nvSpPr>
        <p:spPr>
          <a:xfrm>
            <a:off x="8572496" y="5929330"/>
            <a:ext cx="571504" cy="500066"/>
          </a:xfrm>
          <a:prstGeom prst="rect">
            <a:avLst/>
          </a:prstGeom>
          <a:noFill/>
        </p:spPr>
        <p:txBody>
          <a:bodyPr vert="horz" lIns="91440" tIns="45720" rIns="91440" bIns="45720" rtlCol="0">
            <a:normAutofit fontScale="925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GB" sz="2200" b="1" dirty="0" smtClean="0">
                <a:solidFill>
                  <a:srgbClr val="0F01B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Z1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GB" sz="2200" b="0" i="0" u="none" strike="noStrike" kern="1200" cap="none" spc="0" normalizeH="0" baseline="0" noProof="0" dirty="0" smtClean="0">
              <a:ln>
                <a:noFill/>
              </a:ln>
              <a:solidFill>
                <a:srgbClr val="0F01BF"/>
              </a:solidFill>
              <a:effectLst/>
              <a:uLnTx/>
              <a:uFillTx/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18" name="Inhaltsplatzhalter 2"/>
          <p:cNvSpPr txBox="1">
            <a:spLocks/>
          </p:cNvSpPr>
          <p:nvPr/>
        </p:nvSpPr>
        <p:spPr>
          <a:xfrm>
            <a:off x="8572496" y="3714752"/>
            <a:ext cx="571504" cy="500066"/>
          </a:xfrm>
          <a:prstGeom prst="rect">
            <a:avLst/>
          </a:prstGeom>
          <a:noFill/>
        </p:spPr>
        <p:txBody>
          <a:bodyPr vert="horz" lIns="91440" tIns="45720" rIns="91440" bIns="45720" rtlCol="0">
            <a:normAutofit fontScale="925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GB" sz="2200" b="1" dirty="0" smtClean="0">
                <a:solidFill>
                  <a:srgbClr val="0F01B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Z2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GB" sz="2200" b="0" i="0" u="none" strike="noStrike" kern="1200" cap="none" spc="0" normalizeH="0" baseline="0" noProof="0" dirty="0" smtClean="0">
              <a:ln>
                <a:noFill/>
              </a:ln>
              <a:solidFill>
                <a:srgbClr val="0F01BF"/>
              </a:solidFill>
              <a:effectLst/>
              <a:uLnTx/>
              <a:uFillTx/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19" name="Inhaltsplatzhalter 2"/>
          <p:cNvSpPr txBox="1">
            <a:spLocks/>
          </p:cNvSpPr>
          <p:nvPr/>
        </p:nvSpPr>
        <p:spPr>
          <a:xfrm>
            <a:off x="8572496" y="785794"/>
            <a:ext cx="571504" cy="500066"/>
          </a:xfrm>
          <a:prstGeom prst="rect">
            <a:avLst/>
          </a:prstGeom>
          <a:noFill/>
        </p:spPr>
        <p:txBody>
          <a:bodyPr vert="horz" lIns="91440" tIns="45720" rIns="91440" bIns="45720" rtlCol="0">
            <a:normAutofit fontScale="925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GB" sz="2200" b="1" dirty="0" smtClean="0">
                <a:solidFill>
                  <a:srgbClr val="0F01B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Z3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GB" sz="2200" b="0" i="0" u="none" strike="noStrike" kern="1200" cap="none" spc="0" normalizeH="0" baseline="0" noProof="0" dirty="0" smtClean="0">
              <a:ln>
                <a:noFill/>
              </a:ln>
              <a:solidFill>
                <a:srgbClr val="0F01BF"/>
              </a:solidFill>
              <a:effectLst/>
              <a:uLnTx/>
              <a:uFillTx/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30" name="Inhaltsplatzhalter 2"/>
          <p:cNvSpPr txBox="1">
            <a:spLocks/>
          </p:cNvSpPr>
          <p:nvPr/>
        </p:nvSpPr>
        <p:spPr>
          <a:xfrm>
            <a:off x="8286744" y="1714488"/>
            <a:ext cx="857256" cy="500066"/>
          </a:xfrm>
          <a:prstGeom prst="rect">
            <a:avLst/>
          </a:prstGeom>
          <a:noFill/>
        </p:spPr>
        <p:txBody>
          <a:bodyPr vert="horz" lIns="91440" tIns="45720" rIns="91440" bIns="45720" rtlCol="0">
            <a:normAutofit fontScale="85000" lnSpcReduction="100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GB" sz="2200" b="1" dirty="0" err="1" smtClean="0">
                <a:solidFill>
                  <a:srgbClr val="0F01B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Opto</a:t>
            </a:r>
            <a:endParaRPr lang="en-GB" sz="2200" b="1" dirty="0" smtClean="0">
              <a:solidFill>
                <a:srgbClr val="0F01BF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GB" sz="2200" b="0" i="0" u="none" strike="noStrike" kern="1200" cap="none" spc="0" normalizeH="0" baseline="0" noProof="0" dirty="0" smtClean="0">
              <a:ln>
                <a:noFill/>
              </a:ln>
              <a:solidFill>
                <a:srgbClr val="0F01BF"/>
              </a:solidFill>
              <a:effectLst/>
              <a:uLnTx/>
              <a:uFillTx/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25" name="Rechteck 24"/>
          <p:cNvSpPr/>
          <p:nvPr/>
        </p:nvSpPr>
        <p:spPr>
          <a:xfrm>
            <a:off x="4857752" y="642918"/>
            <a:ext cx="2214578" cy="4000528"/>
          </a:xfrm>
          <a:prstGeom prst="rect">
            <a:avLst/>
          </a:prstGeom>
          <a:solidFill>
            <a:srgbClr val="FFFF00">
              <a:alpha val="3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Freihandform 21"/>
          <p:cNvSpPr/>
          <p:nvPr/>
        </p:nvSpPr>
        <p:spPr>
          <a:xfrm>
            <a:off x="6286512" y="1214422"/>
            <a:ext cx="2071702" cy="857256"/>
          </a:xfrm>
          <a:custGeom>
            <a:avLst/>
            <a:gdLst>
              <a:gd name="connsiteX0" fmla="*/ 2286000 w 2286000"/>
              <a:gd name="connsiteY0" fmla="*/ 1026318 h 1047749"/>
              <a:gd name="connsiteX1" fmla="*/ 2100263 w 2286000"/>
              <a:gd name="connsiteY1" fmla="*/ 1026318 h 1047749"/>
              <a:gd name="connsiteX2" fmla="*/ 1619250 w 2286000"/>
              <a:gd name="connsiteY2" fmla="*/ 931068 h 1047749"/>
              <a:gd name="connsiteX3" fmla="*/ 1114425 w 2286000"/>
              <a:gd name="connsiteY3" fmla="*/ 326231 h 1047749"/>
              <a:gd name="connsiteX4" fmla="*/ 666750 w 2286000"/>
              <a:gd name="connsiteY4" fmla="*/ 50006 h 1047749"/>
              <a:gd name="connsiteX5" fmla="*/ 209550 w 2286000"/>
              <a:gd name="connsiteY5" fmla="*/ 26193 h 1047749"/>
              <a:gd name="connsiteX6" fmla="*/ 0 w 2286000"/>
              <a:gd name="connsiteY6" fmla="*/ 30956 h 10477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286000" h="1047749">
                <a:moveTo>
                  <a:pt x="2286000" y="1026318"/>
                </a:moveTo>
                <a:cubicBezTo>
                  <a:pt x="2248694" y="1034255"/>
                  <a:pt x="2211388" y="1042193"/>
                  <a:pt x="2100263" y="1026318"/>
                </a:cubicBezTo>
                <a:cubicBezTo>
                  <a:pt x="1989138" y="1010443"/>
                  <a:pt x="1783556" y="1047749"/>
                  <a:pt x="1619250" y="931068"/>
                </a:cubicBezTo>
                <a:cubicBezTo>
                  <a:pt x="1454944" y="814387"/>
                  <a:pt x="1273175" y="473075"/>
                  <a:pt x="1114425" y="326231"/>
                </a:cubicBezTo>
                <a:cubicBezTo>
                  <a:pt x="955675" y="179387"/>
                  <a:pt x="817562" y="100012"/>
                  <a:pt x="666750" y="50006"/>
                </a:cubicBezTo>
                <a:cubicBezTo>
                  <a:pt x="515938" y="0"/>
                  <a:pt x="320675" y="29368"/>
                  <a:pt x="209550" y="26193"/>
                </a:cubicBezTo>
                <a:cubicBezTo>
                  <a:pt x="98425" y="23018"/>
                  <a:pt x="49212" y="26987"/>
                  <a:pt x="0" y="30956"/>
                </a:cubicBezTo>
              </a:path>
            </a:pathLst>
          </a:custGeom>
          <a:ln w="73025"/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47" name="Gerade Verbindung 46"/>
          <p:cNvCxnSpPr/>
          <p:nvPr/>
        </p:nvCxnSpPr>
        <p:spPr>
          <a:xfrm>
            <a:off x="5522136" y="5085184"/>
            <a:ext cx="928694" cy="0"/>
          </a:xfrm>
          <a:prstGeom prst="line">
            <a:avLst/>
          </a:prstGeom>
          <a:ln w="168275">
            <a:solidFill>
              <a:srgbClr val="4A7EBB">
                <a:alpha val="50196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Gerade Verbindung 47"/>
          <p:cNvCxnSpPr/>
          <p:nvPr/>
        </p:nvCxnSpPr>
        <p:spPr>
          <a:xfrm>
            <a:off x="4786314" y="3643314"/>
            <a:ext cx="2357454" cy="1"/>
          </a:xfrm>
          <a:prstGeom prst="line">
            <a:avLst/>
          </a:prstGeom>
          <a:ln w="168275">
            <a:solidFill>
              <a:srgbClr val="4A7EBB">
                <a:alpha val="50196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Gerade Verbindung mit Pfeil 60"/>
          <p:cNvCxnSpPr/>
          <p:nvPr/>
        </p:nvCxnSpPr>
        <p:spPr>
          <a:xfrm rot="10800000">
            <a:off x="7143768" y="5357826"/>
            <a:ext cx="1000132" cy="1588"/>
          </a:xfrm>
          <a:prstGeom prst="straightConnector1">
            <a:avLst/>
          </a:prstGeom>
          <a:ln w="41275">
            <a:solidFill>
              <a:srgbClr val="0F01BF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Gerade Verbindung mit Pfeil 68"/>
          <p:cNvCxnSpPr/>
          <p:nvPr/>
        </p:nvCxnSpPr>
        <p:spPr>
          <a:xfrm rot="10800000">
            <a:off x="5143504" y="4572008"/>
            <a:ext cx="3143272" cy="1588"/>
          </a:xfrm>
          <a:prstGeom prst="straightConnector1">
            <a:avLst/>
          </a:prstGeom>
          <a:ln w="41275">
            <a:solidFill>
              <a:srgbClr val="0F01BF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Gerade Verbindung mit Pfeil 72"/>
          <p:cNvCxnSpPr/>
          <p:nvPr/>
        </p:nvCxnSpPr>
        <p:spPr>
          <a:xfrm rot="10800000">
            <a:off x="7429520" y="4572008"/>
            <a:ext cx="428628" cy="1588"/>
          </a:xfrm>
          <a:prstGeom prst="straightConnector1">
            <a:avLst/>
          </a:prstGeom>
          <a:ln w="41275">
            <a:solidFill>
              <a:srgbClr val="0F01B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Gerade Verbindung mit Pfeil 73"/>
          <p:cNvCxnSpPr/>
          <p:nvPr/>
        </p:nvCxnSpPr>
        <p:spPr>
          <a:xfrm rot="10800000">
            <a:off x="7500958" y="5357826"/>
            <a:ext cx="428628" cy="1588"/>
          </a:xfrm>
          <a:prstGeom prst="straightConnector1">
            <a:avLst/>
          </a:prstGeom>
          <a:ln w="41275">
            <a:solidFill>
              <a:srgbClr val="0F01B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Gerade Verbindung mit Pfeil 74"/>
          <p:cNvCxnSpPr/>
          <p:nvPr/>
        </p:nvCxnSpPr>
        <p:spPr>
          <a:xfrm rot="10800000">
            <a:off x="4857752" y="3857628"/>
            <a:ext cx="285752" cy="1588"/>
          </a:xfrm>
          <a:prstGeom prst="straightConnector1">
            <a:avLst/>
          </a:prstGeom>
          <a:ln w="41275">
            <a:solidFill>
              <a:srgbClr val="0F01BF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Gerade Verbindung mit Pfeil 75"/>
          <p:cNvCxnSpPr/>
          <p:nvPr/>
        </p:nvCxnSpPr>
        <p:spPr>
          <a:xfrm rot="10800000">
            <a:off x="6786578" y="3857628"/>
            <a:ext cx="357190" cy="1588"/>
          </a:xfrm>
          <a:prstGeom prst="straightConnector1">
            <a:avLst/>
          </a:prstGeom>
          <a:ln w="41275">
            <a:solidFill>
              <a:srgbClr val="0F01BF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6" name="Inhaltsplatzhalter 2"/>
          <p:cNvSpPr txBox="1">
            <a:spLocks/>
          </p:cNvSpPr>
          <p:nvPr/>
        </p:nvSpPr>
        <p:spPr>
          <a:xfrm>
            <a:off x="4143372" y="1214422"/>
            <a:ext cx="571504" cy="500066"/>
          </a:xfrm>
          <a:prstGeom prst="rect">
            <a:avLst/>
          </a:prstGeom>
          <a:noFill/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GB" sz="2200" b="1" dirty="0" smtClean="0">
                <a:solidFill>
                  <a:srgbClr val="0F01B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L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GB" sz="2200" b="0" i="0" u="none" strike="noStrike" kern="1200" cap="none" spc="0" normalizeH="0" baseline="0" noProof="0" dirty="0" smtClean="0">
              <a:ln>
                <a:noFill/>
              </a:ln>
              <a:solidFill>
                <a:srgbClr val="0F01BF"/>
              </a:solidFill>
              <a:effectLst/>
              <a:uLnTx/>
              <a:uFillTx/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87" name="Inhaltsplatzhalter 2"/>
          <p:cNvSpPr txBox="1">
            <a:spLocks/>
          </p:cNvSpPr>
          <p:nvPr/>
        </p:nvSpPr>
        <p:spPr>
          <a:xfrm>
            <a:off x="4143372" y="2305034"/>
            <a:ext cx="571504" cy="500066"/>
          </a:xfrm>
          <a:prstGeom prst="rect">
            <a:avLst/>
          </a:prstGeom>
          <a:noFill/>
        </p:spPr>
        <p:txBody>
          <a:bodyPr vert="horz" lIns="91440" tIns="45720" rIns="91440" bIns="45720" rtlCol="0">
            <a:normAutofit/>
          </a:bodyPr>
          <a:lstStyle/>
          <a:p>
            <a:pPr marL="342900" lvl="0" indent="-342900">
              <a:spcBef>
                <a:spcPct val="20000"/>
              </a:spcBef>
              <a:defRPr/>
            </a:pPr>
            <a:r>
              <a:rPr lang="en-GB" sz="2200" b="1" dirty="0" smtClean="0">
                <a:solidFill>
                  <a:srgbClr val="0F01B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L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GB" sz="2200" b="0" i="0" u="none" strike="noStrike" kern="1200" cap="none" spc="0" normalizeH="0" baseline="0" noProof="0" dirty="0" smtClean="0">
              <a:ln>
                <a:noFill/>
              </a:ln>
              <a:solidFill>
                <a:srgbClr val="0F01BF"/>
              </a:solidFill>
              <a:effectLst/>
              <a:uLnTx/>
              <a:uFillTx/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88" name="Inhaltsplatzhalter 2"/>
          <p:cNvSpPr txBox="1">
            <a:spLocks/>
          </p:cNvSpPr>
          <p:nvPr/>
        </p:nvSpPr>
        <p:spPr>
          <a:xfrm>
            <a:off x="7447378" y="2321711"/>
            <a:ext cx="571504" cy="500066"/>
          </a:xfrm>
          <a:prstGeom prst="rect">
            <a:avLst/>
          </a:prstGeom>
          <a:noFill/>
        </p:spPr>
        <p:txBody>
          <a:bodyPr vert="horz" lIns="91440" tIns="45720" rIns="91440" bIns="45720" rtlCol="0">
            <a:normAutofit/>
          </a:bodyPr>
          <a:lstStyle/>
          <a:p>
            <a:pPr marL="342900" lvl="0" indent="-342900">
              <a:spcBef>
                <a:spcPct val="20000"/>
              </a:spcBef>
              <a:defRPr/>
            </a:pPr>
            <a:r>
              <a:rPr lang="en-GB" sz="2200" b="1" dirty="0" smtClean="0">
                <a:solidFill>
                  <a:srgbClr val="0F01B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L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GB" sz="2200" b="0" i="0" u="none" strike="noStrike" kern="1200" cap="none" spc="0" normalizeH="0" baseline="0" noProof="0" dirty="0" smtClean="0">
              <a:ln>
                <a:noFill/>
              </a:ln>
              <a:solidFill>
                <a:srgbClr val="0F01BF"/>
              </a:solidFill>
              <a:effectLst/>
              <a:uLnTx/>
              <a:uFillTx/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89" name="Inhaltsplatzhalter 2"/>
          <p:cNvSpPr txBox="1">
            <a:spLocks/>
          </p:cNvSpPr>
          <p:nvPr/>
        </p:nvSpPr>
        <p:spPr>
          <a:xfrm>
            <a:off x="7447378" y="1214422"/>
            <a:ext cx="571504" cy="500066"/>
          </a:xfrm>
          <a:prstGeom prst="rect">
            <a:avLst/>
          </a:prstGeom>
          <a:noFill/>
        </p:spPr>
        <p:txBody>
          <a:bodyPr vert="horz" lIns="91440" tIns="45720" rIns="91440" bIns="45720" rtlCol="0">
            <a:normAutofit/>
          </a:bodyPr>
          <a:lstStyle/>
          <a:p>
            <a:pPr marL="342900" lvl="0" indent="-342900">
              <a:spcBef>
                <a:spcPct val="20000"/>
              </a:spcBef>
              <a:defRPr/>
            </a:pPr>
            <a:r>
              <a:rPr lang="en-GB" sz="2200" b="1" dirty="0" smtClean="0">
                <a:solidFill>
                  <a:srgbClr val="0F01B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L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GB" sz="2200" b="0" i="0" u="none" strike="noStrike" kern="1200" cap="none" spc="0" normalizeH="0" baseline="0" noProof="0" dirty="0" smtClean="0">
              <a:ln>
                <a:noFill/>
              </a:ln>
              <a:solidFill>
                <a:srgbClr val="0F01BF"/>
              </a:solidFill>
              <a:effectLst/>
              <a:uLnTx/>
              <a:uFillTx/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90" name="Inhaltsplatzhalter 2"/>
          <p:cNvSpPr txBox="1">
            <a:spLocks/>
          </p:cNvSpPr>
          <p:nvPr/>
        </p:nvSpPr>
        <p:spPr>
          <a:xfrm>
            <a:off x="4214810" y="3429000"/>
            <a:ext cx="571504" cy="500066"/>
          </a:xfrm>
          <a:prstGeom prst="rect">
            <a:avLst/>
          </a:prstGeom>
          <a:noFill/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GB" sz="2200" b="1" dirty="0" smtClean="0">
                <a:solidFill>
                  <a:srgbClr val="0F01B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H</a:t>
            </a:r>
          </a:p>
        </p:txBody>
      </p:sp>
      <p:sp>
        <p:nvSpPr>
          <p:cNvPr id="91" name="Inhaltsplatzhalter 2"/>
          <p:cNvSpPr txBox="1">
            <a:spLocks/>
          </p:cNvSpPr>
          <p:nvPr/>
        </p:nvSpPr>
        <p:spPr>
          <a:xfrm>
            <a:off x="7358082" y="3433762"/>
            <a:ext cx="571504" cy="500066"/>
          </a:xfrm>
          <a:prstGeom prst="rect">
            <a:avLst/>
          </a:prstGeom>
          <a:noFill/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GB" sz="2200" b="1" dirty="0" smtClean="0">
                <a:solidFill>
                  <a:srgbClr val="0F01B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H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GB" sz="2200" b="0" i="0" u="none" strike="noStrike" kern="1200" cap="none" spc="0" normalizeH="0" baseline="0" noProof="0" dirty="0" smtClean="0">
              <a:ln>
                <a:noFill/>
              </a:ln>
              <a:solidFill>
                <a:srgbClr val="0F01BF"/>
              </a:solidFill>
              <a:effectLst/>
              <a:uLnTx/>
              <a:uFillTx/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92" name="Inhaltsplatzhalter 2"/>
          <p:cNvSpPr txBox="1">
            <a:spLocks/>
          </p:cNvSpPr>
          <p:nvPr/>
        </p:nvSpPr>
        <p:spPr>
          <a:xfrm>
            <a:off x="4857752" y="5000636"/>
            <a:ext cx="571504" cy="500066"/>
          </a:xfrm>
          <a:prstGeom prst="rect">
            <a:avLst/>
          </a:prstGeom>
          <a:noFill/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GB" sz="2200" b="1" dirty="0" smtClean="0">
                <a:solidFill>
                  <a:srgbClr val="0F01B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H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GB" sz="2200" b="0" i="0" u="none" strike="noStrike" kern="1200" cap="none" spc="0" normalizeH="0" baseline="0" noProof="0" dirty="0" smtClean="0">
              <a:ln>
                <a:noFill/>
              </a:ln>
              <a:solidFill>
                <a:srgbClr val="0F01BF"/>
              </a:solidFill>
              <a:effectLst/>
              <a:uLnTx/>
              <a:uFillTx/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93" name="Inhaltsplatzhalter 2"/>
          <p:cNvSpPr txBox="1">
            <a:spLocks/>
          </p:cNvSpPr>
          <p:nvPr/>
        </p:nvSpPr>
        <p:spPr>
          <a:xfrm>
            <a:off x="6715140" y="5000636"/>
            <a:ext cx="571504" cy="500066"/>
          </a:xfrm>
          <a:prstGeom prst="rect">
            <a:avLst/>
          </a:prstGeom>
          <a:noFill/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GB" sz="2200" b="1" dirty="0" smtClean="0">
                <a:solidFill>
                  <a:srgbClr val="0F01B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H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GB" sz="2200" b="0" i="0" u="none" strike="noStrike" kern="1200" cap="none" spc="0" normalizeH="0" baseline="0" noProof="0" dirty="0" smtClean="0">
              <a:ln>
                <a:noFill/>
              </a:ln>
              <a:solidFill>
                <a:srgbClr val="0F01BF"/>
              </a:solidFill>
              <a:effectLst/>
              <a:uLnTx/>
              <a:uFillTx/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cxnSp>
        <p:nvCxnSpPr>
          <p:cNvPr id="9" name="Gerade Verbindung mit Pfeil 8"/>
          <p:cNvCxnSpPr/>
          <p:nvPr/>
        </p:nvCxnSpPr>
        <p:spPr>
          <a:xfrm>
            <a:off x="2267744" y="1785926"/>
            <a:ext cx="2232818" cy="0"/>
          </a:xfrm>
          <a:prstGeom prst="straightConnector1">
            <a:avLst/>
          </a:prstGeom>
          <a:ln w="41275">
            <a:solidFill>
              <a:srgbClr val="0AFC44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Inhaltsplatzhalter 2"/>
          <p:cNvSpPr txBox="1">
            <a:spLocks/>
          </p:cNvSpPr>
          <p:nvPr/>
        </p:nvSpPr>
        <p:spPr>
          <a:xfrm>
            <a:off x="-44839" y="1147700"/>
            <a:ext cx="3428992" cy="5429288"/>
          </a:xfrm>
          <a:prstGeom prst="rect">
            <a:avLst/>
          </a:prstGeom>
          <a:noFill/>
        </p:spPr>
        <p:txBody>
          <a:bodyPr vert="horz" lIns="91440" tIns="45720" rIns="91440" bIns="45720" rtlCol="0">
            <a:normAutofit fontScale="92500" lnSpcReduction="20000"/>
          </a:bodyPr>
          <a:lstStyle/>
          <a:p>
            <a:pPr marL="342900" lvl="0" indent="-342900">
              <a:spcBef>
                <a:spcPct val="20000"/>
              </a:spcBef>
              <a:defRPr/>
            </a:pPr>
            <a:endParaRPr lang="en-GB" sz="2200" dirty="0" smtClean="0">
              <a:solidFill>
                <a:srgbClr val="0F01BF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342900" lvl="0" indent="-342900">
              <a:spcBef>
                <a:spcPct val="20000"/>
              </a:spcBef>
              <a:defRPr/>
            </a:pPr>
            <a:r>
              <a:rPr lang="en-GB" sz="2200" dirty="0" smtClean="0">
                <a:solidFill>
                  <a:srgbClr val="0F01B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5 * XC6VLX </a:t>
            </a:r>
            <a:br>
              <a:rPr lang="en-GB" sz="2200" dirty="0" smtClean="0">
                <a:solidFill>
                  <a:srgbClr val="0F01B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lang="en-GB" sz="2200" dirty="0" smtClean="0">
                <a:solidFill>
                  <a:srgbClr val="0F01B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(Processor </a:t>
            </a:r>
            <a:r>
              <a:rPr lang="en-GB" sz="2200" b="1" dirty="0" smtClean="0">
                <a:solidFill>
                  <a:srgbClr val="0F01B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L</a:t>
            </a:r>
            <a:r>
              <a:rPr lang="en-GB" sz="2200" dirty="0" smtClean="0">
                <a:solidFill>
                  <a:srgbClr val="0F01B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, main processor</a:t>
            </a:r>
            <a:r>
              <a:rPr lang="en-GB" sz="2200" b="1" dirty="0" smtClean="0">
                <a:solidFill>
                  <a:srgbClr val="0F01B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M</a:t>
            </a:r>
            <a:r>
              <a:rPr lang="en-GB" sz="2200" dirty="0" smtClean="0">
                <a:solidFill>
                  <a:srgbClr val="0F01B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) up to 36 links each</a:t>
            </a:r>
          </a:p>
          <a:p>
            <a:pPr marL="342900" lvl="0" indent="-342900">
              <a:spcBef>
                <a:spcPct val="20000"/>
              </a:spcBef>
              <a:defRPr/>
            </a:pPr>
            <a:endParaRPr lang="en-GB" sz="2200" dirty="0" smtClean="0">
              <a:solidFill>
                <a:srgbClr val="0F01BF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342900" lvl="0" indent="-342900">
              <a:spcBef>
                <a:spcPct val="20000"/>
              </a:spcBef>
              <a:defRPr/>
            </a:pPr>
            <a:r>
              <a:rPr lang="en-GB" sz="2200" dirty="0" smtClean="0">
                <a:solidFill>
                  <a:srgbClr val="0F01B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Two pairs of XC6VHX (</a:t>
            </a:r>
            <a:r>
              <a:rPr lang="en-GB" sz="2200" b="1" dirty="0" smtClean="0">
                <a:solidFill>
                  <a:srgbClr val="0F01B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H</a:t>
            </a:r>
            <a:r>
              <a:rPr lang="en-GB" sz="2200" dirty="0" smtClean="0">
                <a:solidFill>
                  <a:srgbClr val="0F01B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) 72 links each</a:t>
            </a:r>
          </a:p>
          <a:p>
            <a:pPr marL="342900" lvl="0" indent="-342900">
              <a:spcBef>
                <a:spcPct val="20000"/>
              </a:spcBef>
              <a:defRPr/>
            </a:pPr>
            <a:endParaRPr lang="en-GB" sz="2200" dirty="0" smtClean="0">
              <a:solidFill>
                <a:srgbClr val="0F01BF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342900" lvl="0" indent="-342900">
              <a:spcBef>
                <a:spcPct val="20000"/>
              </a:spcBef>
              <a:defRPr/>
            </a:pPr>
            <a:r>
              <a:rPr lang="en-GB" sz="2200" dirty="0" smtClean="0">
                <a:solidFill>
                  <a:srgbClr val="0F01B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5+  12-channel </a:t>
            </a:r>
            <a:r>
              <a:rPr lang="en-GB" sz="2200" dirty="0" err="1" smtClean="0">
                <a:solidFill>
                  <a:srgbClr val="0F01B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optos</a:t>
            </a:r>
            <a:r>
              <a:rPr lang="en-GB" sz="2200" dirty="0" smtClean="0">
                <a:solidFill>
                  <a:srgbClr val="0F01B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on daughter</a:t>
            </a:r>
          </a:p>
          <a:p>
            <a:pPr marL="342900" lvl="0" indent="-342900">
              <a:spcBef>
                <a:spcPct val="20000"/>
              </a:spcBef>
              <a:defRPr/>
            </a:pPr>
            <a:endParaRPr lang="en-GB" sz="2200" dirty="0" smtClean="0">
              <a:solidFill>
                <a:srgbClr val="0F01BF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342900" lvl="0" indent="-342900">
              <a:spcBef>
                <a:spcPct val="20000"/>
              </a:spcBef>
              <a:defRPr/>
            </a:pPr>
            <a:r>
              <a:rPr lang="en-GB" sz="2200" dirty="0" smtClean="0">
                <a:solidFill>
                  <a:srgbClr val="0F01B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Clock generation</a:t>
            </a:r>
          </a:p>
          <a:p>
            <a:pPr marL="342900" lvl="0" indent="-342900">
              <a:spcBef>
                <a:spcPct val="20000"/>
              </a:spcBef>
              <a:defRPr/>
            </a:pPr>
            <a:endParaRPr lang="en-GB" sz="2200" dirty="0" smtClean="0">
              <a:solidFill>
                <a:srgbClr val="0F01BF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342900" lvl="0" indent="-342900">
              <a:spcBef>
                <a:spcPct val="20000"/>
              </a:spcBef>
              <a:defRPr/>
            </a:pPr>
            <a:endParaRPr lang="en-GB" sz="2200" dirty="0" smtClean="0">
              <a:solidFill>
                <a:srgbClr val="0F01BF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342900" lvl="0" indent="-342900">
              <a:spcBef>
                <a:spcPct val="20000"/>
              </a:spcBef>
              <a:defRPr/>
            </a:pPr>
            <a:r>
              <a:rPr lang="en-GB" sz="2200" dirty="0" smtClean="0">
                <a:solidFill>
                  <a:srgbClr val="0F01B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144 </a:t>
            </a:r>
            <a:r>
              <a:rPr lang="en-GB" sz="2200" dirty="0" err="1" smtClean="0">
                <a:solidFill>
                  <a:srgbClr val="0F01B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multigigabit</a:t>
            </a:r>
            <a:r>
              <a:rPr lang="en-GB" sz="2200" dirty="0" smtClean="0">
                <a:solidFill>
                  <a:srgbClr val="0F01B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input links in zone 2 (equiv. 22300 bit / BC)</a:t>
            </a:r>
          </a:p>
          <a:p>
            <a:pPr marL="342900" lvl="0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endParaRPr lang="en-GB" sz="2200" dirty="0" smtClean="0">
              <a:solidFill>
                <a:srgbClr val="0F01BF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342900" indent="-342900">
              <a:spcBef>
                <a:spcPct val="20000"/>
              </a:spcBef>
              <a:defRPr/>
            </a:pPr>
            <a:endParaRPr lang="en-GB" sz="2200" dirty="0" smtClean="0">
              <a:solidFill>
                <a:srgbClr val="0F01BF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lang="en-GB" sz="2200" dirty="0" smtClean="0">
              <a:solidFill>
                <a:srgbClr val="0F01BF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lang="en-GB" sz="2200" dirty="0" smtClean="0">
              <a:solidFill>
                <a:srgbClr val="0F01BF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GB" sz="2200" b="0" i="0" u="none" strike="noStrike" kern="1200" cap="none" spc="0" normalizeH="0" baseline="0" noProof="0" dirty="0" smtClean="0">
              <a:ln>
                <a:noFill/>
              </a:ln>
              <a:solidFill>
                <a:srgbClr val="0F01BF"/>
              </a:solidFill>
              <a:effectLst/>
              <a:uLnTx/>
              <a:uFillTx/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99" name="Inhaltsplatzhalter 2"/>
          <p:cNvSpPr txBox="1">
            <a:spLocks/>
          </p:cNvSpPr>
          <p:nvPr/>
        </p:nvSpPr>
        <p:spPr>
          <a:xfrm>
            <a:off x="5786446" y="1785926"/>
            <a:ext cx="571504" cy="500066"/>
          </a:xfrm>
          <a:prstGeom prst="rect">
            <a:avLst/>
          </a:prstGeom>
          <a:noFill/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GB" sz="2200" b="1" dirty="0" smtClean="0">
                <a:solidFill>
                  <a:srgbClr val="0F01B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M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GB" sz="2200" b="0" i="0" u="none" strike="noStrike" kern="1200" cap="none" spc="0" normalizeH="0" baseline="0" noProof="0" dirty="0" smtClean="0">
              <a:ln>
                <a:noFill/>
              </a:ln>
              <a:solidFill>
                <a:srgbClr val="0F01BF"/>
              </a:solidFill>
              <a:effectLst/>
              <a:uLnTx/>
              <a:uFillTx/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100" name="Inhaltsplatzhalter 2"/>
          <p:cNvSpPr txBox="1">
            <a:spLocks/>
          </p:cNvSpPr>
          <p:nvPr/>
        </p:nvSpPr>
        <p:spPr>
          <a:xfrm>
            <a:off x="7643834" y="4714884"/>
            <a:ext cx="1357290" cy="571504"/>
          </a:xfrm>
          <a:prstGeom prst="rect">
            <a:avLst/>
          </a:prstGeom>
          <a:noFill/>
        </p:spPr>
        <p:txBody>
          <a:bodyPr vert="horz" lIns="91440" tIns="45720" rIns="91440" bIns="45720" rtlCol="0">
            <a:normAutofit fontScale="77500" lnSpcReduction="20000"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GB" sz="2200" b="1" dirty="0" smtClean="0">
                <a:solidFill>
                  <a:srgbClr val="0F01B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890Gb/s</a:t>
            </a: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GB" sz="2200" b="1" dirty="0" smtClean="0">
                <a:solidFill>
                  <a:srgbClr val="0F01B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total</a:t>
            </a: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GB" sz="2200" b="0" i="0" u="none" strike="noStrike" kern="1200" cap="none" spc="0" normalizeH="0" baseline="0" noProof="0" dirty="0" smtClean="0">
              <a:ln>
                <a:noFill/>
              </a:ln>
              <a:solidFill>
                <a:srgbClr val="0F01BF"/>
              </a:solidFill>
              <a:effectLst/>
              <a:uLnTx/>
              <a:uFillTx/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cxnSp>
        <p:nvCxnSpPr>
          <p:cNvPr id="43" name="Gerade Verbindung mit Pfeil 42"/>
          <p:cNvCxnSpPr/>
          <p:nvPr/>
        </p:nvCxnSpPr>
        <p:spPr>
          <a:xfrm>
            <a:off x="2428860" y="3140968"/>
            <a:ext cx="1857388" cy="788098"/>
          </a:xfrm>
          <a:prstGeom prst="straightConnector1">
            <a:avLst/>
          </a:prstGeom>
          <a:ln w="41275">
            <a:solidFill>
              <a:srgbClr val="0AFC44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Gerade Verbindung mit Pfeil 106"/>
          <p:cNvCxnSpPr/>
          <p:nvPr/>
        </p:nvCxnSpPr>
        <p:spPr>
          <a:xfrm rot="5400000" flipH="1" flipV="1">
            <a:off x="5037141" y="4679165"/>
            <a:ext cx="213520" cy="794"/>
          </a:xfrm>
          <a:prstGeom prst="straightConnector1">
            <a:avLst/>
          </a:prstGeom>
          <a:ln w="41275">
            <a:solidFill>
              <a:srgbClr val="0F01BF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Rechteck 45"/>
          <p:cNvSpPr/>
          <p:nvPr/>
        </p:nvSpPr>
        <p:spPr>
          <a:xfrm>
            <a:off x="3428992" y="5500702"/>
            <a:ext cx="2214578" cy="928694"/>
          </a:xfrm>
          <a:prstGeom prst="rect">
            <a:avLst/>
          </a:prstGeom>
          <a:solidFill>
            <a:srgbClr val="FFFF00">
              <a:alpha val="3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36" name="Gerade Verbindung mit Pfeil 35"/>
          <p:cNvCxnSpPr/>
          <p:nvPr/>
        </p:nvCxnSpPr>
        <p:spPr>
          <a:xfrm rot="10800000">
            <a:off x="4861045" y="2321711"/>
            <a:ext cx="285752" cy="1588"/>
          </a:xfrm>
          <a:prstGeom prst="straightConnector1">
            <a:avLst/>
          </a:prstGeom>
          <a:ln w="41275">
            <a:solidFill>
              <a:srgbClr val="0F01BF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Gerade Verbindung mit Pfeil 36"/>
          <p:cNvCxnSpPr/>
          <p:nvPr/>
        </p:nvCxnSpPr>
        <p:spPr>
          <a:xfrm rot="10800000">
            <a:off x="4857751" y="1714488"/>
            <a:ext cx="285752" cy="1588"/>
          </a:xfrm>
          <a:prstGeom prst="straightConnector1">
            <a:avLst/>
          </a:prstGeom>
          <a:ln w="41275">
            <a:solidFill>
              <a:srgbClr val="0F01BF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Gerade Verbindung mit Pfeil 37"/>
          <p:cNvCxnSpPr/>
          <p:nvPr/>
        </p:nvCxnSpPr>
        <p:spPr>
          <a:xfrm rot="10800000">
            <a:off x="6822296" y="1716076"/>
            <a:ext cx="285752" cy="1588"/>
          </a:xfrm>
          <a:prstGeom prst="straightConnector1">
            <a:avLst/>
          </a:prstGeom>
          <a:ln w="41275">
            <a:solidFill>
              <a:srgbClr val="0F01BF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Gerade Verbindung mit Pfeil 38"/>
          <p:cNvCxnSpPr/>
          <p:nvPr/>
        </p:nvCxnSpPr>
        <p:spPr>
          <a:xfrm rot="10800000">
            <a:off x="6822296" y="2323300"/>
            <a:ext cx="285752" cy="1588"/>
          </a:xfrm>
          <a:prstGeom prst="straightConnector1">
            <a:avLst/>
          </a:prstGeom>
          <a:ln w="41275">
            <a:solidFill>
              <a:srgbClr val="0F01BF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Gerade Verbindung 41"/>
          <p:cNvCxnSpPr/>
          <p:nvPr/>
        </p:nvCxnSpPr>
        <p:spPr>
          <a:xfrm>
            <a:off x="4861045" y="1293017"/>
            <a:ext cx="925401" cy="492909"/>
          </a:xfrm>
          <a:prstGeom prst="line">
            <a:avLst/>
          </a:prstGeom>
          <a:ln w="168275">
            <a:solidFill>
              <a:srgbClr val="4A7EBB">
                <a:alpha val="50196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Rechteck 40"/>
          <p:cNvSpPr/>
          <p:nvPr/>
        </p:nvSpPr>
        <p:spPr>
          <a:xfrm>
            <a:off x="3563888" y="908720"/>
            <a:ext cx="579276" cy="1016959"/>
          </a:xfrm>
          <a:prstGeom prst="rect">
            <a:avLst/>
          </a:prstGeom>
          <a:solidFill>
            <a:srgbClr val="FFFF00">
              <a:alpha val="3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44" name="Gerade Verbindung 43"/>
          <p:cNvCxnSpPr/>
          <p:nvPr/>
        </p:nvCxnSpPr>
        <p:spPr>
          <a:xfrm flipV="1">
            <a:off x="4786314" y="2214556"/>
            <a:ext cx="975205" cy="428626"/>
          </a:xfrm>
          <a:prstGeom prst="line">
            <a:avLst/>
          </a:prstGeom>
          <a:ln w="168275">
            <a:solidFill>
              <a:srgbClr val="4A7EBB">
                <a:alpha val="50196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Gerade Verbindung 48"/>
          <p:cNvCxnSpPr/>
          <p:nvPr/>
        </p:nvCxnSpPr>
        <p:spPr>
          <a:xfrm>
            <a:off x="6269337" y="2214556"/>
            <a:ext cx="975205" cy="340511"/>
          </a:xfrm>
          <a:prstGeom prst="line">
            <a:avLst/>
          </a:prstGeom>
          <a:ln w="168275">
            <a:solidFill>
              <a:srgbClr val="4A7EBB">
                <a:alpha val="50196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Gerade Verbindung 49"/>
          <p:cNvCxnSpPr/>
          <p:nvPr/>
        </p:nvCxnSpPr>
        <p:spPr>
          <a:xfrm flipV="1">
            <a:off x="6269337" y="1464455"/>
            <a:ext cx="874431" cy="321471"/>
          </a:xfrm>
          <a:prstGeom prst="line">
            <a:avLst/>
          </a:prstGeom>
          <a:ln w="168275">
            <a:solidFill>
              <a:srgbClr val="4A7EBB">
                <a:alpha val="50196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heme/theme1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612</Words>
  <Application>Microsoft Office PowerPoint</Application>
  <PresentationFormat>Bildschirmpräsentation (4:3)</PresentationFormat>
  <Paragraphs>204</Paragraphs>
  <Slides>12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12</vt:i4>
      </vt:variant>
    </vt:vector>
  </HeadingPairs>
  <TitlesOfParts>
    <vt:vector size="13" baseType="lpstr">
      <vt:lpstr>Larissa-Design</vt:lpstr>
      <vt:lpstr>Level-1 Topology Processor for Phase 0/1   - Hardware Studies and Plans -</vt:lpstr>
      <vt:lpstr>Topology Processor</vt:lpstr>
      <vt:lpstr>Current L1Calo Scheme</vt:lpstr>
      <vt:lpstr>Phase 0/1 Scheme</vt:lpstr>
      <vt:lpstr>… Topology Processor</vt:lpstr>
      <vt:lpstr>The demonstrator : GOLD</vt:lpstr>
      <vt:lpstr>GOLD floor plan</vt:lpstr>
      <vt:lpstr>GOLD - some details</vt:lpstr>
      <vt:lpstr>GOLD floor plan</vt:lpstr>
      <vt:lpstr>Densely packed, thick module</vt:lpstr>
      <vt:lpstr>Production and test programme</vt:lpstr>
      <vt:lpstr>Plans for Phase 0 / 1</vt:lpstr>
    </vt:vector>
  </TitlesOfParts>
  <Company>Johannes Gutenberg-Universität Mainz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Folie 1</dc:title>
  <dc:creator>uschaefe</dc:creator>
  <cp:lastModifiedBy>Schäfer, Dr. Ulrich</cp:lastModifiedBy>
  <cp:revision>310</cp:revision>
  <dcterms:created xsi:type="dcterms:W3CDTF">2009-12-08T11:59:40Z</dcterms:created>
  <dcterms:modified xsi:type="dcterms:W3CDTF">2011-05-24T15:44:18Z</dcterms:modified>
</cp:coreProperties>
</file>