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9" r:id="rId3"/>
    <p:sldId id="286" r:id="rId4"/>
    <p:sldId id="282" r:id="rId5"/>
    <p:sldId id="285" r:id="rId6"/>
    <p:sldId id="288" r:id="rId7"/>
    <p:sldId id="277" r:id="rId8"/>
    <p:sldId id="291" r:id="rId9"/>
    <p:sldId id="273" r:id="rId10"/>
    <p:sldId id="290" r:id="rId11"/>
    <p:sldId id="274" r:id="rId12"/>
    <p:sldId id="266" r:id="rId13"/>
    <p:sldId id="272" r:id="rId14"/>
    <p:sldId id="281" r:id="rId15"/>
    <p:sldId id="287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200"/>
    <a:srgbClr val="06BA35"/>
    <a:srgbClr val="FE978C"/>
    <a:srgbClr val="CC9900"/>
    <a:srgbClr val="0AFC44"/>
    <a:srgbClr val="0F01BF"/>
    <a:srgbClr val="4A7EBB"/>
    <a:srgbClr val="FF7C80"/>
    <a:srgbClr val="48C48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4660"/>
  </p:normalViewPr>
  <p:slideViewPr>
    <p:cSldViewPr>
      <p:cViewPr varScale="1">
        <p:scale>
          <a:sx n="107" d="100"/>
          <a:sy n="10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21.06.2011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Phase-0 topological processor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dirty="0" smtClean="0"/>
              <a:t> </a:t>
            </a:r>
            <a:endParaRPr lang="en-GB" sz="2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6400800" cy="1352544"/>
          </a:xfrm>
        </p:spPr>
        <p:txBody>
          <a:bodyPr>
            <a:normAutofit/>
          </a:bodyPr>
          <a:lstStyle/>
          <a:p>
            <a:r>
              <a:rPr lang="en-GB" sz="1400" dirty="0" err="1" smtClean="0"/>
              <a:t>Uli</a:t>
            </a:r>
            <a:r>
              <a:rPr lang="en-GB" sz="1400" dirty="0" smtClean="0"/>
              <a:t> </a:t>
            </a:r>
            <a:r>
              <a:rPr lang="en-GB" sz="1400" dirty="0" err="1" smtClean="0"/>
              <a:t>Schäfer</a:t>
            </a:r>
            <a:endParaRPr lang="en-GB" sz="1400" dirty="0" smtClean="0"/>
          </a:p>
          <a:p>
            <a:r>
              <a:rPr lang="en-GB" sz="1400" dirty="0" smtClean="0"/>
              <a:t>Johannes Gutenberg-</a:t>
            </a:r>
            <a:r>
              <a:rPr lang="en-GB" sz="1400" dirty="0" err="1" smtClean="0"/>
              <a:t>Universität</a:t>
            </a:r>
            <a:r>
              <a:rPr lang="en-GB" sz="1400" dirty="0" smtClean="0"/>
              <a:t> Mainz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floor plan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10</a:t>
            </a:fld>
            <a:endParaRPr lang="en-GB" dirty="0"/>
          </a:p>
        </p:txBody>
      </p:sp>
      <p:grpSp>
        <p:nvGrpSpPr>
          <p:cNvPr id="7" name="Zeichenbereich 3"/>
          <p:cNvGrpSpPr/>
          <p:nvPr/>
        </p:nvGrpSpPr>
        <p:grpSpPr>
          <a:xfrm>
            <a:off x="179511" y="771860"/>
            <a:ext cx="8783419" cy="5688632"/>
            <a:chOff x="-320323" y="0"/>
            <a:chExt cx="5599078" cy="3079115"/>
          </a:xfrm>
        </p:grpSpPr>
        <p:sp>
          <p:nvSpPr>
            <p:cNvPr id="8" name="Rechteck 7"/>
            <p:cNvSpPr/>
            <p:nvPr/>
          </p:nvSpPr>
          <p:spPr>
            <a:xfrm>
              <a:off x="0" y="0"/>
              <a:ext cx="5278755" cy="3079115"/>
            </a:xfrm>
            <a:prstGeom prst="rect">
              <a:avLst/>
            </a:prstGeom>
          </p:spPr>
        </p:sp>
        <p:sp>
          <p:nvSpPr>
            <p:cNvPr id="9" name="Rechteck 8"/>
            <p:cNvSpPr/>
            <p:nvPr/>
          </p:nvSpPr>
          <p:spPr>
            <a:xfrm>
              <a:off x="1160060" y="0"/>
              <a:ext cx="2653078" cy="307757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10" name="Textfeld 4"/>
            <p:cNvSpPr txBox="1"/>
            <p:nvPr/>
          </p:nvSpPr>
          <p:spPr>
            <a:xfrm>
              <a:off x="1783473" y="212246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A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1" name="Textfeld 6"/>
            <p:cNvSpPr txBox="1"/>
            <p:nvPr/>
          </p:nvSpPr>
          <p:spPr>
            <a:xfrm>
              <a:off x="2680180" y="212246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C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2" name="Textfeld 7"/>
            <p:cNvSpPr txBox="1"/>
            <p:nvPr/>
          </p:nvSpPr>
          <p:spPr>
            <a:xfrm>
              <a:off x="1783473" y="1108953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B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3" name="Textfeld 8"/>
            <p:cNvSpPr txBox="1"/>
            <p:nvPr/>
          </p:nvSpPr>
          <p:spPr>
            <a:xfrm>
              <a:off x="2680180" y="1108953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D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4" name="Textfeld 9"/>
            <p:cNvSpPr txBox="1"/>
            <p:nvPr/>
          </p:nvSpPr>
          <p:spPr>
            <a:xfrm rot="2681316">
              <a:off x="2231826" y="660600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5" name="Textfeld 11"/>
            <p:cNvSpPr txBox="1"/>
            <p:nvPr/>
          </p:nvSpPr>
          <p:spPr>
            <a:xfrm>
              <a:off x="2231826" y="660600"/>
              <a:ext cx="371431" cy="371431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E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6" name="Textfeld 12"/>
            <p:cNvSpPr txBox="1"/>
            <p:nvPr/>
          </p:nvSpPr>
          <p:spPr>
            <a:xfrm>
              <a:off x="1531491" y="1700928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F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7" name="Textfeld 13"/>
            <p:cNvSpPr txBox="1"/>
            <p:nvPr/>
          </p:nvSpPr>
          <p:spPr>
            <a:xfrm>
              <a:off x="2953247" y="1710788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G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8" name="Textfeld 14"/>
            <p:cNvSpPr txBox="1"/>
            <p:nvPr/>
          </p:nvSpPr>
          <p:spPr>
            <a:xfrm>
              <a:off x="1783473" y="2281647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H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9" name="Textfeld 15"/>
            <p:cNvSpPr txBox="1"/>
            <p:nvPr/>
          </p:nvSpPr>
          <p:spPr>
            <a:xfrm>
              <a:off x="2671454" y="2281647"/>
              <a:ext cx="371430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J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0" name="Textfeld 16"/>
            <p:cNvSpPr txBox="1"/>
            <p:nvPr/>
          </p:nvSpPr>
          <p:spPr>
            <a:xfrm>
              <a:off x="3388645" y="2605355"/>
              <a:ext cx="371431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Z1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1" name="Textfeld 18"/>
            <p:cNvSpPr txBox="1"/>
            <p:nvPr/>
          </p:nvSpPr>
          <p:spPr>
            <a:xfrm>
              <a:off x="3388645" y="1384940"/>
              <a:ext cx="371431" cy="1106843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Z2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2" name="Textfeld 19"/>
            <p:cNvSpPr txBox="1"/>
            <p:nvPr/>
          </p:nvSpPr>
          <p:spPr>
            <a:xfrm>
              <a:off x="3388644" y="217586"/>
              <a:ext cx="371431" cy="1082422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Z3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5" name="Textfeld 22"/>
            <p:cNvSpPr txBox="1"/>
            <p:nvPr/>
          </p:nvSpPr>
          <p:spPr>
            <a:xfrm>
              <a:off x="1969188" y="660600"/>
              <a:ext cx="185716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V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6" name="Textfeld 23"/>
            <p:cNvSpPr txBox="1"/>
            <p:nvPr/>
          </p:nvSpPr>
          <p:spPr>
            <a:xfrm>
              <a:off x="2703387" y="674331"/>
              <a:ext cx="210410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W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7" name="Textfeld 24"/>
            <p:cNvSpPr txBox="1"/>
            <p:nvPr/>
          </p:nvSpPr>
          <p:spPr>
            <a:xfrm>
              <a:off x="1969188" y="1700928"/>
              <a:ext cx="185716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X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8" name="Textfeld 25"/>
            <p:cNvSpPr txBox="1"/>
            <p:nvPr/>
          </p:nvSpPr>
          <p:spPr>
            <a:xfrm>
              <a:off x="2703387" y="1710788"/>
              <a:ext cx="210410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Y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9" name="Textfeld 26"/>
            <p:cNvSpPr txBox="1"/>
            <p:nvPr/>
          </p:nvSpPr>
          <p:spPr>
            <a:xfrm>
              <a:off x="1201003" y="217586"/>
              <a:ext cx="286603" cy="275920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vert="vert270"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front panel connectors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1" name="Rechteck 30"/>
            <p:cNvSpPr/>
            <p:nvPr/>
          </p:nvSpPr>
          <p:spPr>
            <a:xfrm>
              <a:off x="1487607" y="660600"/>
              <a:ext cx="229599" cy="289573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32" name="Rechteck 31"/>
            <p:cNvSpPr/>
            <p:nvPr/>
          </p:nvSpPr>
          <p:spPr>
            <a:xfrm>
              <a:off x="-320322" y="603384"/>
              <a:ext cx="1151769" cy="289573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kern="0" dirty="0" smtClean="0">
                  <a:latin typeface="Calibri"/>
                  <a:ea typeface="Times New Roman"/>
                </a:rPr>
                <a:t>Mezzanines</a:t>
              </a:r>
              <a:endPara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3" name="Textfeld 4"/>
            <p:cNvSpPr txBox="1"/>
            <p:nvPr/>
          </p:nvSpPr>
          <p:spPr>
            <a:xfrm>
              <a:off x="-320323" y="118260"/>
              <a:ext cx="1151770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dirty="0" smtClean="0">
                  <a:solidFill>
                    <a:srgbClr val="000000"/>
                  </a:solidFill>
                  <a:latin typeface="Calibri"/>
                  <a:ea typeface="Times New Roman"/>
                </a:rPr>
                <a:t>A-J FPGAs</a:t>
              </a:r>
              <a:endPara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4" name="Textfeld 19"/>
            <p:cNvSpPr txBox="1"/>
            <p:nvPr/>
          </p:nvSpPr>
          <p:spPr>
            <a:xfrm>
              <a:off x="3902683" y="489691"/>
              <a:ext cx="1331164" cy="370355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Z3: opto connectors</a:t>
              </a:r>
              <a:endPara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5" name="Textfeld 19"/>
            <p:cNvSpPr txBox="1"/>
            <p:nvPr/>
          </p:nvSpPr>
          <p:spPr>
            <a:xfrm>
              <a:off x="3902682" y="1700928"/>
              <a:ext cx="1331164" cy="387640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Z2: electrical connectors</a:t>
              </a:r>
              <a:endPara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6" name="Textfeld 22"/>
            <p:cNvSpPr txBox="1"/>
            <p:nvPr/>
          </p:nvSpPr>
          <p:spPr>
            <a:xfrm>
              <a:off x="-320322" y="1411471"/>
              <a:ext cx="1151768" cy="475172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V – Y : FMC connectors</a:t>
              </a:r>
              <a:endPara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3" name="Rechteck 22"/>
            <p:cNvSpPr/>
            <p:nvPr/>
          </p:nvSpPr>
          <p:spPr>
            <a:xfrm>
              <a:off x="2037876" y="402067"/>
              <a:ext cx="742862" cy="896707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4" name="Rechteck 23"/>
            <p:cNvSpPr/>
            <p:nvPr/>
          </p:nvSpPr>
          <p:spPr>
            <a:xfrm>
              <a:off x="2046111" y="1438290"/>
              <a:ext cx="742862" cy="896707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30" name="Rechteck 29"/>
            <p:cNvSpPr/>
            <p:nvPr/>
          </p:nvSpPr>
          <p:spPr>
            <a:xfrm>
              <a:off x="1531491" y="2689353"/>
              <a:ext cx="1520120" cy="289573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37" name="Textfeld 22"/>
            <p:cNvSpPr txBox="1"/>
            <p:nvPr/>
          </p:nvSpPr>
          <p:spPr>
            <a:xfrm>
              <a:off x="-274420" y="2695954"/>
              <a:ext cx="1331164" cy="383161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lvl="0" algn="ctr">
                <a:defRPr/>
              </a:pPr>
              <a:r>
                <a:rPr lang="en-GB" sz="2000" dirty="0" err="1" smtClean="0">
                  <a:solidFill>
                    <a:srgbClr val="000000"/>
                  </a:solidFill>
                  <a:ea typeface="Times New Roman"/>
                </a:rPr>
                <a:t>AdvancedTCA</a:t>
              </a:r>
              <a:r>
                <a:rPr lang="en-GB" sz="2000" dirty="0" smtClean="0">
                  <a:solidFill>
                    <a:srgbClr val="000000"/>
                  </a:solidFill>
                  <a:ea typeface="Times New Roman"/>
                </a:rPr>
                <a:t/>
              </a:r>
              <a:br>
                <a:rPr lang="en-GB" sz="2000" dirty="0" smtClean="0">
                  <a:solidFill>
                    <a:srgbClr val="000000"/>
                  </a:solidFill>
                  <a:ea typeface="Times New Roman"/>
                </a:rPr>
              </a:br>
              <a:r>
                <a:rPr lang="en-GB" sz="2000" dirty="0" smtClean="0">
                  <a:solidFill>
                    <a:srgbClr val="000000"/>
                  </a:solidFill>
                  <a:ea typeface="Times New Roman"/>
                </a:rPr>
                <a:t>322x280 mm</a:t>
              </a:r>
              <a:endPara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2524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- some details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Main board, ATCA sized, 22 PCB layers</a:t>
            </a:r>
          </a:p>
          <a:p>
            <a:r>
              <a:rPr lang="en-GB" dirty="0" smtClean="0"/>
              <a:t>FPGAs (Virtex-6 LXT, HXT)</a:t>
            </a:r>
          </a:p>
          <a:p>
            <a:r>
              <a:rPr lang="en-GB" dirty="0" smtClean="0"/>
              <a:t>Connectors, sockets for e/o converters </a:t>
            </a:r>
          </a:p>
          <a:p>
            <a:r>
              <a:rPr lang="en-GB" dirty="0" smtClean="0"/>
              <a:t>FPGA configurator and local clocks (DAQ/ROI, Ethernet,…)</a:t>
            </a:r>
            <a:endParaRPr lang="en-GB" dirty="0"/>
          </a:p>
          <a:p>
            <a:r>
              <a:rPr lang="en-GB" dirty="0" smtClean="0"/>
              <a:t>Main </a:t>
            </a:r>
            <a:r>
              <a:rPr lang="en-GB" dirty="0"/>
              <a:t>power distribution network (central and POL regulators)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Input mezzanine module, allow for choice of input devices and input signal routing</a:t>
            </a:r>
          </a:p>
          <a:p>
            <a:r>
              <a:rPr lang="en-GB" dirty="0" smtClean="0"/>
              <a:t>12 layers, moderate real estate</a:t>
            </a:r>
          </a:p>
          <a:p>
            <a:r>
              <a:rPr lang="en-GB" dirty="0" smtClean="0"/>
              <a:t>Sockets for o/e converters, 10Gb/s </a:t>
            </a:r>
            <a:r>
              <a:rPr lang="en-GB" dirty="0" err="1" smtClean="0"/>
              <a:t>fanout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Clock </a:t>
            </a:r>
            <a:r>
              <a:rPr lang="en-GB" dirty="0"/>
              <a:t>mezzanine module</a:t>
            </a:r>
          </a:p>
          <a:p>
            <a:r>
              <a:rPr lang="en-GB" dirty="0"/>
              <a:t>Recover and condition incoming (LHC bunch) </a:t>
            </a:r>
            <a:r>
              <a:rPr lang="en-GB" dirty="0" smtClean="0"/>
              <a:t>clocks</a:t>
            </a:r>
            <a:endParaRPr lang="en-GB" dirty="0"/>
          </a:p>
          <a:p>
            <a:r>
              <a:rPr lang="en-GB" dirty="0" smtClean="0"/>
              <a:t>Some limited clock </a:t>
            </a:r>
            <a:r>
              <a:rPr lang="en-GB" dirty="0"/>
              <a:t>multiplexing and fan-out</a:t>
            </a:r>
          </a:p>
          <a:p>
            <a:r>
              <a:rPr lang="en-GB" dirty="0" smtClean="0"/>
              <a:t>Provide additional space for auxiliary components and front panel connectivity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869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867" y="750075"/>
            <a:ext cx="5700046" cy="5857916"/>
          </a:xfrm>
          <a:prstGeom prst="rect">
            <a:avLst/>
          </a:prstGeom>
        </p:spPr>
      </p:pic>
      <p:sp>
        <p:nvSpPr>
          <p:cNvPr id="119" name="Rechteck 118"/>
          <p:cNvSpPr/>
          <p:nvPr/>
        </p:nvSpPr>
        <p:spPr>
          <a:xfrm>
            <a:off x="46528" y="3594100"/>
            <a:ext cx="3143240" cy="1430349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/>
          <a:lstStyle/>
          <a:p>
            <a:pPr algn="l"/>
            <a:r>
              <a:rPr lang="en-GB" dirty="0" smtClean="0"/>
              <a:t>GOLD floor plan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17" name="Inhaltsplatzhalter 2"/>
          <p:cNvSpPr txBox="1">
            <a:spLocks/>
          </p:cNvSpPr>
          <p:nvPr/>
        </p:nvSpPr>
        <p:spPr>
          <a:xfrm>
            <a:off x="8572496" y="592933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Inhaltsplatzhalter 2"/>
          <p:cNvSpPr txBox="1">
            <a:spLocks/>
          </p:cNvSpPr>
          <p:nvPr/>
        </p:nvSpPr>
        <p:spPr>
          <a:xfrm>
            <a:off x="8572496" y="371475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8572496" y="78579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Inhaltsplatzhalter 2"/>
          <p:cNvSpPr txBox="1">
            <a:spLocks/>
          </p:cNvSpPr>
          <p:nvPr/>
        </p:nvSpPr>
        <p:spPr>
          <a:xfrm>
            <a:off x="8286744" y="1714488"/>
            <a:ext cx="85725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4857752" y="642918"/>
            <a:ext cx="2214578" cy="4000528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ihandform 21"/>
          <p:cNvSpPr/>
          <p:nvPr/>
        </p:nvSpPr>
        <p:spPr>
          <a:xfrm>
            <a:off x="6286512" y="1214422"/>
            <a:ext cx="2071702" cy="857256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7302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Gerade Verbindung 46"/>
          <p:cNvCxnSpPr/>
          <p:nvPr/>
        </p:nvCxnSpPr>
        <p:spPr>
          <a:xfrm>
            <a:off x="5522136" y="5085184"/>
            <a:ext cx="928694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4786314" y="3643314"/>
            <a:ext cx="2357454" cy="1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 rot="10800000">
            <a:off x="7143768" y="5357826"/>
            <a:ext cx="100013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mit Pfeil 68"/>
          <p:cNvCxnSpPr/>
          <p:nvPr/>
        </p:nvCxnSpPr>
        <p:spPr>
          <a:xfrm rot="10800000">
            <a:off x="5143504" y="4572008"/>
            <a:ext cx="314327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rot="10800000">
            <a:off x="7429520" y="4572008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rot="10800000">
            <a:off x="7500958" y="5357826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 rot="10800000">
            <a:off x="4857752" y="3857628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 rot="10800000">
            <a:off x="6786578" y="3857628"/>
            <a:ext cx="357190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Inhaltsplatzhalter 2"/>
          <p:cNvSpPr txBox="1">
            <a:spLocks/>
          </p:cNvSpPr>
          <p:nvPr/>
        </p:nvSpPr>
        <p:spPr>
          <a:xfrm>
            <a:off x="4143372" y="121442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7" name="Inhaltsplatzhalter 2"/>
          <p:cNvSpPr txBox="1">
            <a:spLocks/>
          </p:cNvSpPr>
          <p:nvPr/>
        </p:nvSpPr>
        <p:spPr>
          <a:xfrm>
            <a:off x="4143372" y="230503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Inhaltsplatzhalter 2"/>
          <p:cNvSpPr txBox="1">
            <a:spLocks/>
          </p:cNvSpPr>
          <p:nvPr/>
        </p:nvSpPr>
        <p:spPr>
          <a:xfrm>
            <a:off x="7447378" y="2321711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9" name="Inhaltsplatzhalter 2"/>
          <p:cNvSpPr txBox="1">
            <a:spLocks/>
          </p:cNvSpPr>
          <p:nvPr/>
        </p:nvSpPr>
        <p:spPr>
          <a:xfrm>
            <a:off x="7447378" y="121442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0" name="Inhaltsplatzhalter 2"/>
          <p:cNvSpPr txBox="1">
            <a:spLocks/>
          </p:cNvSpPr>
          <p:nvPr/>
        </p:nvSpPr>
        <p:spPr>
          <a:xfrm>
            <a:off x="4214810" y="342900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</p:txBody>
      </p:sp>
      <p:sp>
        <p:nvSpPr>
          <p:cNvPr id="91" name="Inhaltsplatzhalter 2"/>
          <p:cNvSpPr txBox="1">
            <a:spLocks/>
          </p:cNvSpPr>
          <p:nvPr/>
        </p:nvSpPr>
        <p:spPr>
          <a:xfrm>
            <a:off x="7358082" y="343376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2" name="Inhaltsplatzhalter 2"/>
          <p:cNvSpPr txBox="1">
            <a:spLocks/>
          </p:cNvSpPr>
          <p:nvPr/>
        </p:nvSpPr>
        <p:spPr>
          <a:xfrm>
            <a:off x="4857752" y="500063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3" name="Inhaltsplatzhalter 2"/>
          <p:cNvSpPr txBox="1">
            <a:spLocks/>
          </p:cNvSpPr>
          <p:nvPr/>
        </p:nvSpPr>
        <p:spPr>
          <a:xfrm>
            <a:off x="6715140" y="500063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2267744" y="1785926"/>
            <a:ext cx="2232818" cy="0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nhaltsplatzhalter 2"/>
          <p:cNvSpPr txBox="1">
            <a:spLocks/>
          </p:cNvSpPr>
          <p:nvPr/>
        </p:nvSpPr>
        <p:spPr>
          <a:xfrm>
            <a:off x="-44839" y="1147700"/>
            <a:ext cx="3428992" cy="5429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 * XC6VLX </a:t>
            </a:r>
            <a:b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(Processor 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main processor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up to 36 links each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Two pairs of XC6VHX (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72 links each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5+  12-channel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optos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on daughter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Clock generation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144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multigigabit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input links in zone 2 (equiv. 22300 bit / BC)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9" name="Inhaltsplatzhalter 2"/>
          <p:cNvSpPr txBox="1">
            <a:spLocks/>
          </p:cNvSpPr>
          <p:nvPr/>
        </p:nvSpPr>
        <p:spPr>
          <a:xfrm>
            <a:off x="5786446" y="178592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0" name="Inhaltsplatzhalter 2"/>
          <p:cNvSpPr txBox="1">
            <a:spLocks/>
          </p:cNvSpPr>
          <p:nvPr/>
        </p:nvSpPr>
        <p:spPr>
          <a:xfrm>
            <a:off x="7643834" y="4714884"/>
            <a:ext cx="1357290" cy="5715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890Gb/s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total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43" name="Gerade Verbindung mit Pfeil 42"/>
          <p:cNvCxnSpPr/>
          <p:nvPr/>
        </p:nvCxnSpPr>
        <p:spPr>
          <a:xfrm>
            <a:off x="2428860" y="3140968"/>
            <a:ext cx="1857388" cy="788098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mit Pfeil 106"/>
          <p:cNvCxnSpPr/>
          <p:nvPr/>
        </p:nvCxnSpPr>
        <p:spPr>
          <a:xfrm rot="5400000" flipH="1" flipV="1">
            <a:off x="5037141" y="4679165"/>
            <a:ext cx="213520" cy="794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ck 45"/>
          <p:cNvSpPr/>
          <p:nvPr/>
        </p:nvSpPr>
        <p:spPr>
          <a:xfrm>
            <a:off x="3428992" y="5500702"/>
            <a:ext cx="2214578" cy="928694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Gerade Verbindung mit Pfeil 35"/>
          <p:cNvCxnSpPr/>
          <p:nvPr/>
        </p:nvCxnSpPr>
        <p:spPr>
          <a:xfrm rot="10800000">
            <a:off x="4861045" y="2321711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 rot="10800000">
            <a:off x="4857751" y="1714488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rot="10800000">
            <a:off x="6822296" y="1716076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 rot="10800000">
            <a:off x="6822296" y="2323300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>
            <a:off x="4861045" y="1293017"/>
            <a:ext cx="925401" cy="492909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hteck 40"/>
          <p:cNvSpPr/>
          <p:nvPr/>
        </p:nvSpPr>
        <p:spPr>
          <a:xfrm>
            <a:off x="3563888" y="908720"/>
            <a:ext cx="579276" cy="1016959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Gerade Verbindung 43"/>
          <p:cNvCxnSpPr/>
          <p:nvPr/>
        </p:nvCxnSpPr>
        <p:spPr>
          <a:xfrm flipV="1">
            <a:off x="4786314" y="2214556"/>
            <a:ext cx="975205" cy="428626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>
            <a:off x="6269337" y="2214556"/>
            <a:ext cx="975205" cy="340511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flipV="1">
            <a:off x="6269337" y="1464455"/>
            <a:ext cx="874431" cy="321471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388424" cy="936104"/>
          </a:xfrm>
        </p:spPr>
        <p:txBody>
          <a:bodyPr/>
          <a:lstStyle/>
          <a:p>
            <a:r>
              <a:rPr lang="en-GB" dirty="0" smtClean="0"/>
              <a:t>Densely packed, thick module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873" y="2132856"/>
            <a:ext cx="6544457" cy="418479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Production and test programme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L1Calo internal review </a:t>
            </a:r>
            <a:r>
              <a:rPr lang="en-GB" b="1" dirty="0">
                <a:solidFill>
                  <a:srgbClr val="06BA35"/>
                </a:solidFill>
                <a:latin typeface="Wingdings" pitchFamily="2" charset="2"/>
                <a:sym typeface="Wingdings"/>
              </a:rPr>
              <a:t>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Some </a:t>
            </a:r>
            <a:r>
              <a:rPr lang="en-GB" dirty="0" err="1" smtClean="0"/>
              <a:t>cleanup</a:t>
            </a:r>
            <a:r>
              <a:rPr lang="en-GB" dirty="0" smtClean="0"/>
              <a:t> &amp; checks on the design (couple of weeks)</a:t>
            </a:r>
          </a:p>
          <a:p>
            <a:r>
              <a:rPr lang="en-GB" dirty="0" smtClean="0"/>
              <a:t>PCB production, assembly ~ 2 months</a:t>
            </a:r>
          </a:p>
          <a:p>
            <a:r>
              <a:rPr lang="en-GB" dirty="0" smtClean="0"/>
              <a:t>On-going development of service firmware, algorithmic firmware, online software</a:t>
            </a:r>
          </a:p>
          <a:p>
            <a:endParaRPr lang="en-GB" dirty="0" smtClean="0"/>
          </a:p>
          <a:p>
            <a:pPr>
              <a:buFont typeface="Wingdings"/>
              <a:buChar char="à"/>
            </a:pPr>
            <a:r>
              <a:rPr lang="en-GB" dirty="0" smtClean="0">
                <a:sym typeface="Wingdings" pitchFamily="2" charset="2"/>
              </a:rPr>
              <a:t>From July 2011 available for studies on</a:t>
            </a:r>
          </a:p>
          <a:p>
            <a:r>
              <a:rPr lang="en-GB" dirty="0" smtClean="0"/>
              <a:t>Signal integrity and data transmission bit error rates</a:t>
            </a:r>
            <a:endParaRPr lang="en-GB" dirty="0"/>
          </a:p>
          <a:p>
            <a:r>
              <a:rPr lang="en-GB" dirty="0" smtClean="0"/>
              <a:t>Latency issues</a:t>
            </a:r>
          </a:p>
          <a:p>
            <a:r>
              <a:rPr lang="en-GB" dirty="0" smtClean="0"/>
              <a:t>Optical interconnect schemes and link replication</a:t>
            </a:r>
          </a:p>
          <a:p>
            <a:pPr marL="0" indent="0">
              <a:buNone/>
            </a:pPr>
            <a:r>
              <a:rPr lang="en-GB" sz="1400" dirty="0" smtClean="0"/>
              <a:t> </a:t>
            </a:r>
            <a:endParaRPr lang="en-GB" sz="1400" dirty="0"/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 Use for</a:t>
            </a:r>
          </a:p>
          <a:p>
            <a:r>
              <a:rPr lang="en-GB" dirty="0"/>
              <a:t>T</a:t>
            </a:r>
            <a:r>
              <a:rPr lang="en-GB" dirty="0" smtClean="0"/>
              <a:t>est bench for topology algorithms</a:t>
            </a:r>
          </a:p>
          <a:p>
            <a:r>
              <a:rPr lang="en-GB" dirty="0" smtClean="0"/>
              <a:t>System level tests along with current L1Calo modules and CMX merger module prototypes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290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Plans for Phase 0 / 1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Start with detailed design work on topology processor prototypes in 2011, pending</a:t>
            </a:r>
          </a:p>
          <a:p>
            <a:pPr lvl="1"/>
            <a:r>
              <a:rPr lang="en-GB" dirty="0" smtClean="0"/>
              <a:t>Review availability and suitability of FPGA devices :</a:t>
            </a:r>
            <a:br>
              <a:rPr lang="en-GB" dirty="0" smtClean="0"/>
            </a:br>
            <a:r>
              <a:rPr lang="en-GB" dirty="0" err="1" smtClean="0"/>
              <a:t>Virtex</a:t>
            </a:r>
            <a:r>
              <a:rPr lang="en-GB" dirty="0" smtClean="0"/>
              <a:t> 7 vs. </a:t>
            </a:r>
            <a:r>
              <a:rPr lang="en-GB" dirty="0" err="1" smtClean="0"/>
              <a:t>Virtex</a:t>
            </a:r>
            <a:r>
              <a:rPr lang="en-GB" dirty="0" smtClean="0"/>
              <a:t> 6 HXT</a:t>
            </a:r>
          </a:p>
          <a:p>
            <a:pPr lvl="1"/>
            <a:r>
              <a:rPr lang="en-GB" dirty="0" smtClean="0"/>
              <a:t>Finalise optical interconnect scheme</a:t>
            </a:r>
          </a:p>
          <a:p>
            <a:pPr lvl="1"/>
            <a:r>
              <a:rPr lang="en-GB" dirty="0" smtClean="0"/>
              <a:t>Review input connectivity requirements (including </a:t>
            </a:r>
            <a:r>
              <a:rPr lang="en-GB" dirty="0" err="1" smtClean="0"/>
              <a:t>Muons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Review processing power requirements (algorithm dependent)</a:t>
            </a:r>
          </a:p>
          <a:p>
            <a:r>
              <a:rPr lang="en-GB" dirty="0" smtClean="0"/>
              <a:t>Commission production modules in 2013/14 shutdown</a:t>
            </a:r>
          </a:p>
          <a:p>
            <a:r>
              <a:rPr lang="en-GB" dirty="0" smtClean="0"/>
              <a:t>Connect up with CMX and CTP</a:t>
            </a:r>
          </a:p>
          <a:p>
            <a:r>
              <a:rPr lang="en-GB" dirty="0" smtClean="0"/>
              <a:t>Connect up with </a:t>
            </a:r>
            <a:r>
              <a:rPr lang="en-GB" dirty="0" err="1" smtClean="0"/>
              <a:t>muons</a:t>
            </a:r>
            <a:r>
              <a:rPr lang="en-GB" dirty="0" smtClean="0"/>
              <a:t> as soon as muon input signals become available</a:t>
            </a:r>
          </a:p>
          <a:p>
            <a:r>
              <a:rPr lang="en-GB" dirty="0" smtClean="0"/>
              <a:t>For phase 1 no hardware modifications are currently planned, unless requirements change beyond the ones known by end 2011</a:t>
            </a:r>
          </a:p>
          <a:p>
            <a:r>
              <a:rPr lang="en-GB" dirty="0"/>
              <a:t>However, open for further improvements in next </a:t>
            </a:r>
            <a:r>
              <a:rPr lang="en-GB" dirty="0" smtClean="0"/>
              <a:t>following long shutdown:</a:t>
            </a:r>
            <a:endParaRPr lang="en-GB" dirty="0"/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/>
              <a:t>will continue to explore upcoming technologies (opto links, FPGAs, …) and ready to leverage for possible phase1 project 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363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Scheme</a:t>
            </a:r>
          </a:p>
          <a:p>
            <a:r>
              <a:rPr lang="en-GB" dirty="0" smtClean="0"/>
              <a:t>Block diagram</a:t>
            </a:r>
          </a:p>
          <a:p>
            <a:r>
              <a:rPr lang="en-GB" dirty="0" smtClean="0"/>
              <a:t>Algorithms</a:t>
            </a:r>
          </a:p>
          <a:p>
            <a:r>
              <a:rPr lang="en-GB" dirty="0" smtClean="0"/>
              <a:t>Latency</a:t>
            </a:r>
          </a:p>
          <a:p>
            <a:r>
              <a:rPr lang="en-GB" dirty="0" smtClean="0"/>
              <a:t>Status : GOLD</a:t>
            </a:r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919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Topology Processor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952981"/>
            <a:ext cx="8715436" cy="57150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S</a:t>
            </a:r>
            <a:r>
              <a:rPr lang="en-GB" dirty="0" smtClean="0"/>
              <a:t>imulations suggest a need for topological trigger criteria, so as to keep Level-1 trigger effective at high luminosities. </a:t>
            </a:r>
          </a:p>
          <a:p>
            <a:pPr marL="0" indent="0">
              <a:buNone/>
            </a:pPr>
            <a:r>
              <a:rPr lang="en-GB" sz="1300" dirty="0"/>
              <a:t> </a:t>
            </a:r>
          </a:p>
          <a:p>
            <a:pPr marL="0" indent="0">
              <a:buNone/>
            </a:pPr>
            <a:r>
              <a:rPr lang="en-GB" dirty="0" smtClean="0"/>
              <a:t>Example algorithms:</a:t>
            </a:r>
          </a:p>
          <a:p>
            <a:r>
              <a:rPr lang="en-GB" dirty="0" smtClean="0"/>
              <a:t>Angular correlations (jets, direction of missing energy)</a:t>
            </a:r>
          </a:p>
          <a:p>
            <a:r>
              <a:rPr lang="en-GB" dirty="0" smtClean="0"/>
              <a:t>Muon isolation</a:t>
            </a:r>
          </a:p>
          <a:p>
            <a:r>
              <a:rPr lang="en-GB" dirty="0" smtClean="0"/>
              <a:t>…</a:t>
            </a:r>
          </a:p>
          <a:p>
            <a:pPr marL="0" indent="0">
              <a:buNone/>
            </a:pPr>
            <a:r>
              <a:rPr lang="en-GB" sz="1200" dirty="0"/>
              <a:t> </a:t>
            </a:r>
            <a:endParaRPr lang="en-GB" sz="1200" dirty="0" smtClean="0"/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Hardware implementation</a:t>
            </a:r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 Need to feed a maximum of data into a </a:t>
            </a:r>
            <a:br>
              <a:rPr lang="en-GB" dirty="0" smtClean="0">
                <a:sym typeface="Wingdings" pitchFamily="2" charset="2"/>
              </a:rPr>
            </a:br>
            <a:r>
              <a:rPr lang="en-GB" dirty="0" smtClean="0">
                <a:sym typeface="Wingdings" pitchFamily="2" charset="2"/>
              </a:rPr>
              <a:t>	single point (module, FPGA)</a:t>
            </a:r>
            <a:endParaRPr lang="en-GB" dirty="0" smtClean="0"/>
          </a:p>
          <a:p>
            <a:endParaRPr lang="en-GB" sz="1300" dirty="0" smtClean="0"/>
          </a:p>
          <a:p>
            <a:r>
              <a:rPr lang="en-GB" dirty="0" smtClean="0"/>
              <a:t>Input from L1Calo and </a:t>
            </a:r>
            <a:r>
              <a:rPr lang="en-GB" dirty="0" err="1" smtClean="0"/>
              <a:t>Muons</a:t>
            </a:r>
            <a:endParaRPr lang="en-GB" dirty="0" smtClean="0"/>
          </a:p>
          <a:p>
            <a:pPr lvl="1"/>
            <a:r>
              <a:rPr lang="en-GB" dirty="0" smtClean="0"/>
              <a:t>~ 1 Tb/s aggregate bandwidth</a:t>
            </a:r>
          </a:p>
          <a:p>
            <a:pPr lvl="1"/>
            <a:r>
              <a:rPr lang="en-GB" dirty="0" smtClean="0"/>
              <a:t>Do not partition into multiple modules for reason </a:t>
            </a:r>
            <a:r>
              <a:rPr lang="en-GB" dirty="0" smtClean="0"/>
              <a:t>of latency.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2078" name="Gruppieren 2077"/>
          <p:cNvGrpSpPr/>
          <p:nvPr/>
        </p:nvGrpSpPr>
        <p:grpSpPr>
          <a:xfrm>
            <a:off x="6588224" y="3088936"/>
            <a:ext cx="2460299" cy="1854950"/>
            <a:chOff x="6360173" y="2923710"/>
            <a:chExt cx="2460299" cy="1854950"/>
          </a:xfrm>
        </p:grpSpPr>
        <p:cxnSp>
          <p:nvCxnSpPr>
            <p:cNvPr id="9" name="Gerade Verbindung mit Pfeil 8"/>
            <p:cNvCxnSpPr/>
            <p:nvPr/>
          </p:nvCxnSpPr>
          <p:spPr>
            <a:xfrm>
              <a:off x="6386806" y="3789041"/>
              <a:ext cx="639198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feld 9"/>
            <p:cNvSpPr txBox="1"/>
            <p:nvPr/>
          </p:nvSpPr>
          <p:spPr>
            <a:xfrm>
              <a:off x="7092280" y="3726324"/>
              <a:ext cx="1008112" cy="369332"/>
            </a:xfrm>
            <a:prstGeom prst="rect">
              <a:avLst/>
            </a:prstGeom>
            <a:gradFill>
              <a:gsLst>
                <a:gs pos="0">
                  <a:srgbClr val="CC9900"/>
                </a:gs>
                <a:gs pos="100000">
                  <a:srgbClr val="CC9900">
                    <a:alpha val="28000"/>
                  </a:srgbClr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 prstMaterial="dkEdge">
              <a:bevelT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 anchor="ctr" anchorCtr="1">
              <a:spAutoFit/>
            </a:bodyPr>
            <a:lstStyle/>
            <a:p>
              <a:r>
                <a:rPr lang="en-GB" b="1" dirty="0" smtClean="0">
                  <a:solidFill>
                    <a:srgbClr val="C00000"/>
                  </a:solidFill>
                </a:rPr>
                <a:t>TOPO</a:t>
              </a:r>
              <a:endParaRPr lang="en-GB" b="1" dirty="0">
                <a:solidFill>
                  <a:srgbClr val="C00000"/>
                </a:solidFill>
              </a:endParaRPr>
            </a:p>
          </p:txBody>
        </p:sp>
        <p:cxnSp>
          <p:nvCxnSpPr>
            <p:cNvPr id="12" name="Gerade Verbindung mit Pfeil 11"/>
            <p:cNvCxnSpPr/>
            <p:nvPr/>
          </p:nvCxnSpPr>
          <p:spPr>
            <a:xfrm>
              <a:off x="6360173" y="4005064"/>
              <a:ext cx="639198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mit Pfeil 14"/>
            <p:cNvCxnSpPr/>
            <p:nvPr/>
          </p:nvCxnSpPr>
          <p:spPr>
            <a:xfrm flipV="1">
              <a:off x="6679772" y="4206469"/>
              <a:ext cx="385640" cy="445433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/>
            <p:cNvCxnSpPr/>
            <p:nvPr/>
          </p:nvCxnSpPr>
          <p:spPr>
            <a:xfrm flipV="1">
              <a:off x="7164288" y="4202596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mit Pfeil 23"/>
            <p:cNvCxnSpPr/>
            <p:nvPr/>
          </p:nvCxnSpPr>
          <p:spPr>
            <a:xfrm flipV="1">
              <a:off x="7380312" y="4201123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mit Pfeil 24"/>
            <p:cNvCxnSpPr/>
            <p:nvPr/>
          </p:nvCxnSpPr>
          <p:spPr>
            <a:xfrm flipV="1">
              <a:off x="7596336" y="4201123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/>
            <p:cNvCxnSpPr/>
            <p:nvPr/>
          </p:nvCxnSpPr>
          <p:spPr>
            <a:xfrm flipV="1">
              <a:off x="7812360" y="4202596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mit Pfeil 26"/>
            <p:cNvCxnSpPr/>
            <p:nvPr/>
          </p:nvCxnSpPr>
          <p:spPr>
            <a:xfrm flipV="1">
              <a:off x="8028384" y="4202596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mit Pfeil 27"/>
            <p:cNvCxnSpPr/>
            <p:nvPr/>
          </p:nvCxnSpPr>
          <p:spPr>
            <a:xfrm>
              <a:off x="6679772" y="3140968"/>
              <a:ext cx="412508" cy="436363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mit Pfeil 29"/>
            <p:cNvCxnSpPr/>
            <p:nvPr/>
          </p:nvCxnSpPr>
          <p:spPr>
            <a:xfrm>
              <a:off x="7182052" y="2924944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mit Pfeil 34"/>
            <p:cNvCxnSpPr/>
            <p:nvPr/>
          </p:nvCxnSpPr>
          <p:spPr>
            <a:xfrm>
              <a:off x="7398084" y="2924944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mit Pfeil 35"/>
            <p:cNvCxnSpPr/>
            <p:nvPr/>
          </p:nvCxnSpPr>
          <p:spPr>
            <a:xfrm>
              <a:off x="7596336" y="2923711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mit Pfeil 36"/>
            <p:cNvCxnSpPr/>
            <p:nvPr/>
          </p:nvCxnSpPr>
          <p:spPr>
            <a:xfrm>
              <a:off x="7812360" y="2923711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mit Pfeil 37"/>
            <p:cNvCxnSpPr/>
            <p:nvPr/>
          </p:nvCxnSpPr>
          <p:spPr>
            <a:xfrm>
              <a:off x="8028384" y="2923710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mit Pfeil 38"/>
            <p:cNvCxnSpPr/>
            <p:nvPr/>
          </p:nvCxnSpPr>
          <p:spPr>
            <a:xfrm flipH="1">
              <a:off x="8163116" y="3017789"/>
              <a:ext cx="262567" cy="576063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mit Pfeil 39"/>
            <p:cNvCxnSpPr/>
            <p:nvPr/>
          </p:nvCxnSpPr>
          <p:spPr>
            <a:xfrm flipH="1">
              <a:off x="8172400" y="4015177"/>
              <a:ext cx="648072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mit Pfeil 42"/>
            <p:cNvCxnSpPr/>
            <p:nvPr/>
          </p:nvCxnSpPr>
          <p:spPr>
            <a:xfrm flipH="1">
              <a:off x="8172400" y="3809267"/>
              <a:ext cx="648072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mit Pfeil 45"/>
            <p:cNvCxnSpPr/>
            <p:nvPr/>
          </p:nvCxnSpPr>
          <p:spPr>
            <a:xfrm flipH="1" flipV="1">
              <a:off x="8200468" y="4124274"/>
              <a:ext cx="504054" cy="304911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mit Pfeil 54"/>
            <p:cNvCxnSpPr/>
            <p:nvPr/>
          </p:nvCxnSpPr>
          <p:spPr>
            <a:xfrm flipH="1">
              <a:off x="8173656" y="3403107"/>
              <a:ext cx="530866" cy="284086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mit Pfeil 60"/>
            <p:cNvCxnSpPr/>
            <p:nvPr/>
          </p:nvCxnSpPr>
          <p:spPr>
            <a:xfrm>
              <a:off x="6452246" y="3465003"/>
              <a:ext cx="558822" cy="21602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 Verbindung mit Pfeil 61"/>
            <p:cNvCxnSpPr/>
            <p:nvPr/>
          </p:nvCxnSpPr>
          <p:spPr>
            <a:xfrm flipV="1">
              <a:off x="6417649" y="4124274"/>
              <a:ext cx="581722" cy="24083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mit Pfeil 62"/>
            <p:cNvCxnSpPr/>
            <p:nvPr/>
          </p:nvCxnSpPr>
          <p:spPr>
            <a:xfrm flipH="1" flipV="1">
              <a:off x="8142085" y="4234786"/>
              <a:ext cx="283598" cy="490358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746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Gerade Verbindung mit Pfeil 106"/>
          <p:cNvCxnSpPr/>
          <p:nvPr/>
        </p:nvCxnSpPr>
        <p:spPr>
          <a:xfrm flipV="1">
            <a:off x="3042570" y="826210"/>
            <a:ext cx="0" cy="151821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mit Pfeil 103"/>
          <p:cNvCxnSpPr/>
          <p:nvPr/>
        </p:nvCxnSpPr>
        <p:spPr>
          <a:xfrm flipV="1">
            <a:off x="3042570" y="3113594"/>
            <a:ext cx="0" cy="995574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>
            <a:stCxn id="51" idx="0"/>
          </p:cNvCxnSpPr>
          <p:nvPr/>
        </p:nvCxnSpPr>
        <p:spPr>
          <a:xfrm flipV="1">
            <a:off x="4350561" y="2960540"/>
            <a:ext cx="0" cy="585102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/>
          <p:nvPr/>
        </p:nvCxnSpPr>
        <p:spPr>
          <a:xfrm flipV="1">
            <a:off x="4350561" y="1244301"/>
            <a:ext cx="0" cy="151821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L1Calo Scheme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6" name="Textfeld 15"/>
          <p:cNvSpPr txBox="1"/>
          <p:nvPr/>
        </p:nvSpPr>
        <p:spPr>
          <a:xfrm>
            <a:off x="885773" y="2379419"/>
            <a:ext cx="1296144" cy="9453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PPr</a:t>
            </a:r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7" name="Gruppieren 36"/>
          <p:cNvGrpSpPr/>
          <p:nvPr/>
        </p:nvGrpSpPr>
        <p:grpSpPr>
          <a:xfrm>
            <a:off x="2987824" y="958652"/>
            <a:ext cx="1417483" cy="1665476"/>
            <a:chOff x="3258838" y="4365104"/>
            <a:chExt cx="1417483" cy="1665476"/>
          </a:xfrm>
        </p:grpSpPr>
        <p:grpSp>
          <p:nvGrpSpPr>
            <p:cNvPr id="24" name="Gruppieren 23"/>
            <p:cNvGrpSpPr/>
            <p:nvPr/>
          </p:nvGrpSpPr>
          <p:grpSpPr>
            <a:xfrm>
              <a:off x="3258838" y="4365104"/>
              <a:ext cx="1417483" cy="369332"/>
              <a:chOff x="3637611" y="5382269"/>
              <a:chExt cx="1417483" cy="369332"/>
            </a:xfrm>
          </p:grpSpPr>
          <p:sp>
            <p:nvSpPr>
              <p:cNvPr id="17" name="Textfeld 16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1" name="Textfeld 20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3" name="Textfeld 22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5" name="Gruppieren 24"/>
            <p:cNvGrpSpPr/>
            <p:nvPr/>
          </p:nvGrpSpPr>
          <p:grpSpPr>
            <a:xfrm>
              <a:off x="3258838" y="4797152"/>
              <a:ext cx="1417483" cy="369332"/>
              <a:chOff x="3637611" y="5382269"/>
              <a:chExt cx="1417483" cy="369332"/>
            </a:xfrm>
          </p:grpSpPr>
          <p:sp>
            <p:nvSpPr>
              <p:cNvPr id="26" name="Textfeld 25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7" name="Textfeld 26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8" name="Textfeld 27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9" name="Gruppieren 28"/>
            <p:cNvGrpSpPr/>
            <p:nvPr/>
          </p:nvGrpSpPr>
          <p:grpSpPr>
            <a:xfrm>
              <a:off x="3258838" y="5229200"/>
              <a:ext cx="1417483" cy="369332"/>
              <a:chOff x="3637611" y="5382269"/>
              <a:chExt cx="1417483" cy="369332"/>
            </a:xfrm>
          </p:grpSpPr>
          <p:sp>
            <p:nvSpPr>
              <p:cNvPr id="30" name="Textfeld 29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1" name="Textfeld 30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2" name="Textfeld 31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3" name="Gruppieren 32"/>
            <p:cNvGrpSpPr/>
            <p:nvPr/>
          </p:nvGrpSpPr>
          <p:grpSpPr>
            <a:xfrm>
              <a:off x="3258838" y="5661248"/>
              <a:ext cx="1417483" cy="369332"/>
              <a:chOff x="3637611" y="5382269"/>
              <a:chExt cx="1417483" cy="369332"/>
            </a:xfrm>
          </p:grpSpPr>
          <p:sp>
            <p:nvSpPr>
              <p:cNvPr id="34" name="Textfeld 33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CP</a:t>
                </a:r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5" name="Textfeld 34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6" name="Textfeld 35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</p:grpSp>
      <p:grpSp>
        <p:nvGrpSpPr>
          <p:cNvPr id="38" name="Gruppieren 37"/>
          <p:cNvGrpSpPr/>
          <p:nvPr/>
        </p:nvGrpSpPr>
        <p:grpSpPr>
          <a:xfrm>
            <a:off x="2987824" y="3113594"/>
            <a:ext cx="1417483" cy="801380"/>
            <a:chOff x="3258838" y="4365104"/>
            <a:chExt cx="1417483" cy="801380"/>
          </a:xfrm>
        </p:grpSpPr>
        <p:grpSp>
          <p:nvGrpSpPr>
            <p:cNvPr id="39" name="Gruppieren 38"/>
            <p:cNvGrpSpPr/>
            <p:nvPr/>
          </p:nvGrpSpPr>
          <p:grpSpPr>
            <a:xfrm>
              <a:off x="3258838" y="4365104"/>
              <a:ext cx="1417483" cy="369332"/>
              <a:chOff x="3637611" y="5382269"/>
              <a:chExt cx="1417483" cy="369332"/>
            </a:xfrm>
          </p:grpSpPr>
          <p:sp>
            <p:nvSpPr>
              <p:cNvPr id="52" name="Textfeld 51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JEP</a:t>
                </a:r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3" name="Textfeld 52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4" name="Textfeld 53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40" name="Gruppieren 39"/>
            <p:cNvGrpSpPr/>
            <p:nvPr/>
          </p:nvGrpSpPr>
          <p:grpSpPr>
            <a:xfrm>
              <a:off x="3258838" y="4797152"/>
              <a:ext cx="1417483" cy="369332"/>
              <a:chOff x="3637611" y="5382269"/>
              <a:chExt cx="1417483" cy="369332"/>
            </a:xfrm>
          </p:grpSpPr>
          <p:sp>
            <p:nvSpPr>
              <p:cNvPr id="49" name="Textfeld 48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0" name="Textfeld 49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1" name="Textfeld 50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</p:grpSp>
      <p:cxnSp>
        <p:nvCxnSpPr>
          <p:cNvPr id="58" name="Gerade Verbindung mit Pfeil 57"/>
          <p:cNvCxnSpPr/>
          <p:nvPr/>
        </p:nvCxnSpPr>
        <p:spPr>
          <a:xfrm>
            <a:off x="2181917" y="2852117"/>
            <a:ext cx="1410029" cy="949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uppieren 95"/>
          <p:cNvGrpSpPr/>
          <p:nvPr/>
        </p:nvGrpSpPr>
        <p:grpSpPr>
          <a:xfrm>
            <a:off x="3591946" y="2672916"/>
            <a:ext cx="210726" cy="396044"/>
            <a:chOff x="3275856" y="2672916"/>
            <a:chExt cx="210726" cy="396044"/>
          </a:xfrm>
        </p:grpSpPr>
        <p:cxnSp>
          <p:nvCxnSpPr>
            <p:cNvPr id="15" name="Gerade Verbindung mit Pfeil 14"/>
            <p:cNvCxnSpPr/>
            <p:nvPr/>
          </p:nvCxnSpPr>
          <p:spPr>
            <a:xfrm flipV="1">
              <a:off x="3275856" y="2672916"/>
              <a:ext cx="210726" cy="179202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 Verbindung mit Pfeil 65"/>
            <p:cNvCxnSpPr/>
            <p:nvPr/>
          </p:nvCxnSpPr>
          <p:spPr>
            <a:xfrm>
              <a:off x="3275856" y="2852117"/>
              <a:ext cx="210726" cy="216843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Gerade Verbindung mit Pfeil 69"/>
          <p:cNvCxnSpPr/>
          <p:nvPr/>
        </p:nvCxnSpPr>
        <p:spPr>
          <a:xfrm>
            <a:off x="4350561" y="2762517"/>
            <a:ext cx="3101759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/>
          <p:nvPr/>
        </p:nvCxnSpPr>
        <p:spPr>
          <a:xfrm>
            <a:off x="4350561" y="2953222"/>
            <a:ext cx="3101759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feld 82"/>
          <p:cNvSpPr txBox="1"/>
          <p:nvPr/>
        </p:nvSpPr>
        <p:spPr>
          <a:xfrm>
            <a:off x="7452320" y="2367577"/>
            <a:ext cx="1296144" cy="94539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CTP</a:t>
            </a:r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4" name="Inhaltsplatzhalter 2"/>
          <p:cNvSpPr>
            <a:spLocks noGrp="1"/>
          </p:cNvSpPr>
          <p:nvPr>
            <p:ph idx="1"/>
          </p:nvPr>
        </p:nvSpPr>
        <p:spPr>
          <a:xfrm>
            <a:off x="214282" y="4365104"/>
            <a:ext cx="8715436" cy="213573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Mixed Signal Pre-Processor</a:t>
            </a:r>
          </a:p>
          <a:p>
            <a:r>
              <a:rPr lang="en-GB" dirty="0" smtClean="0"/>
              <a:t>FPGA based digital “sliding window” processors (e/m cluster, jet/energy)</a:t>
            </a:r>
          </a:p>
          <a:p>
            <a:r>
              <a:rPr lang="en-GB" dirty="0" smtClean="0"/>
              <a:t>Object count and global quantities via chained mergers </a:t>
            </a:r>
            <a:r>
              <a:rPr lang="en-GB" b="1" dirty="0" smtClean="0">
                <a:solidFill>
                  <a:srgbClr val="FF0000"/>
                </a:solidFill>
              </a:rPr>
              <a:t>CMM</a:t>
            </a:r>
            <a:r>
              <a:rPr lang="en-GB" dirty="0" smtClean="0"/>
              <a:t> into CTP</a:t>
            </a:r>
          </a:p>
          <a:p>
            <a:r>
              <a:rPr lang="en-GB" dirty="0" smtClean="0"/>
              <a:t>Object positions to Level-2 and DAQ only</a:t>
            </a:r>
            <a:endParaRPr lang="en-GB" dirty="0"/>
          </a:p>
        </p:txBody>
      </p:sp>
      <p:cxnSp>
        <p:nvCxnSpPr>
          <p:cNvPr id="85" name="Gerade Verbindung mit Pfeil 84"/>
          <p:cNvCxnSpPr/>
          <p:nvPr/>
        </p:nvCxnSpPr>
        <p:spPr>
          <a:xfrm>
            <a:off x="251520" y="2853066"/>
            <a:ext cx="63425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/>
          <p:nvPr/>
        </p:nvCxnSpPr>
        <p:spPr>
          <a:xfrm flipV="1">
            <a:off x="8748464" y="2852117"/>
            <a:ext cx="317126" cy="94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feld 90"/>
          <p:cNvSpPr txBox="1"/>
          <p:nvPr/>
        </p:nvSpPr>
        <p:spPr>
          <a:xfrm>
            <a:off x="100594" y="285211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analog</a:t>
            </a:r>
            <a:endParaRPr lang="en-GB" dirty="0"/>
          </a:p>
        </p:txBody>
      </p:sp>
      <p:sp>
        <p:nvSpPr>
          <p:cNvPr id="92" name="Textfeld 91"/>
          <p:cNvSpPr txBox="1"/>
          <p:nvPr/>
        </p:nvSpPr>
        <p:spPr>
          <a:xfrm>
            <a:off x="2210237" y="2775874"/>
            <a:ext cx="1021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480Mb/s</a:t>
            </a:r>
            <a:endParaRPr lang="en-GB" dirty="0"/>
          </a:p>
        </p:txBody>
      </p:sp>
      <p:sp>
        <p:nvSpPr>
          <p:cNvPr id="93" name="Textfeld 92"/>
          <p:cNvSpPr txBox="1"/>
          <p:nvPr/>
        </p:nvSpPr>
        <p:spPr>
          <a:xfrm>
            <a:off x="5220072" y="2366998"/>
            <a:ext cx="1021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40Mb/s</a:t>
            </a:r>
            <a:endParaRPr lang="en-GB" dirty="0"/>
          </a:p>
        </p:txBody>
      </p:sp>
      <p:sp>
        <p:nvSpPr>
          <p:cNvPr id="94" name="Textfeld 93"/>
          <p:cNvSpPr txBox="1"/>
          <p:nvPr/>
        </p:nvSpPr>
        <p:spPr>
          <a:xfrm>
            <a:off x="4860032" y="348292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r</a:t>
            </a:r>
            <a:r>
              <a:rPr lang="en-GB" i="1" dirty="0" smtClean="0"/>
              <a:t>eal-time paths shown only</a:t>
            </a:r>
            <a:endParaRPr lang="en-GB" i="1" dirty="0"/>
          </a:p>
        </p:txBody>
      </p:sp>
      <p:cxnSp>
        <p:nvCxnSpPr>
          <p:cNvPr id="109" name="Gerade Verbindung mit Pfeil 108"/>
          <p:cNvCxnSpPr/>
          <p:nvPr/>
        </p:nvCxnSpPr>
        <p:spPr>
          <a:xfrm>
            <a:off x="3042570" y="826210"/>
            <a:ext cx="2393526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mit Pfeil 110"/>
          <p:cNvCxnSpPr/>
          <p:nvPr/>
        </p:nvCxnSpPr>
        <p:spPr>
          <a:xfrm>
            <a:off x="3042570" y="4109168"/>
            <a:ext cx="2393526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mit Pfeil 112"/>
          <p:cNvCxnSpPr/>
          <p:nvPr/>
        </p:nvCxnSpPr>
        <p:spPr>
          <a:xfrm>
            <a:off x="6876256" y="3147717"/>
            <a:ext cx="57606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57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Gerade Verbindung mit Pfeil 106"/>
          <p:cNvCxnSpPr/>
          <p:nvPr/>
        </p:nvCxnSpPr>
        <p:spPr>
          <a:xfrm flipV="1">
            <a:off x="3042570" y="826210"/>
            <a:ext cx="0" cy="151821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mit Pfeil 103"/>
          <p:cNvCxnSpPr/>
          <p:nvPr/>
        </p:nvCxnSpPr>
        <p:spPr>
          <a:xfrm flipV="1">
            <a:off x="3042570" y="3113594"/>
            <a:ext cx="0" cy="995574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>
            <a:stCxn id="51" idx="0"/>
          </p:cNvCxnSpPr>
          <p:nvPr/>
        </p:nvCxnSpPr>
        <p:spPr>
          <a:xfrm flipV="1">
            <a:off x="4350561" y="2960540"/>
            <a:ext cx="0" cy="585102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/>
          <p:nvPr/>
        </p:nvCxnSpPr>
        <p:spPr>
          <a:xfrm flipV="1">
            <a:off x="4350561" y="1244301"/>
            <a:ext cx="0" cy="151821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 0/1 Scheme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6" name="Textfeld 15"/>
          <p:cNvSpPr txBox="1"/>
          <p:nvPr/>
        </p:nvSpPr>
        <p:spPr>
          <a:xfrm>
            <a:off x="885773" y="2379419"/>
            <a:ext cx="1296144" cy="9453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PPr</a:t>
            </a: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</a:t>
            </a:r>
            <a:r>
              <a:rPr lang="en-GB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nMCM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7" name="Gruppieren 36"/>
          <p:cNvGrpSpPr/>
          <p:nvPr/>
        </p:nvGrpSpPr>
        <p:grpSpPr>
          <a:xfrm>
            <a:off x="2987824" y="958652"/>
            <a:ext cx="1417483" cy="1665476"/>
            <a:chOff x="3258838" y="4365104"/>
            <a:chExt cx="1417483" cy="1665476"/>
          </a:xfrm>
        </p:grpSpPr>
        <p:grpSp>
          <p:nvGrpSpPr>
            <p:cNvPr id="24" name="Gruppieren 23"/>
            <p:cNvGrpSpPr/>
            <p:nvPr/>
          </p:nvGrpSpPr>
          <p:grpSpPr>
            <a:xfrm>
              <a:off x="3258838" y="4365104"/>
              <a:ext cx="1417483" cy="369332"/>
              <a:chOff x="3637611" y="5382269"/>
              <a:chExt cx="1417483" cy="369332"/>
            </a:xfrm>
          </p:grpSpPr>
          <p:sp>
            <p:nvSpPr>
              <p:cNvPr id="17" name="Textfeld 16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1" name="Textfeld 20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3" name="Textfeld 22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5" name="Gruppieren 24"/>
            <p:cNvGrpSpPr/>
            <p:nvPr/>
          </p:nvGrpSpPr>
          <p:grpSpPr>
            <a:xfrm>
              <a:off x="3258838" y="4797152"/>
              <a:ext cx="1417483" cy="369332"/>
              <a:chOff x="3637611" y="5382269"/>
              <a:chExt cx="1417483" cy="369332"/>
            </a:xfrm>
          </p:grpSpPr>
          <p:sp>
            <p:nvSpPr>
              <p:cNvPr id="26" name="Textfeld 25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7" name="Textfeld 26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8" name="Textfeld 27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9" name="Gruppieren 28"/>
            <p:cNvGrpSpPr/>
            <p:nvPr/>
          </p:nvGrpSpPr>
          <p:grpSpPr>
            <a:xfrm>
              <a:off x="3258838" y="5229200"/>
              <a:ext cx="1417483" cy="369332"/>
              <a:chOff x="3637611" y="5382269"/>
              <a:chExt cx="1417483" cy="369332"/>
            </a:xfrm>
          </p:grpSpPr>
          <p:sp>
            <p:nvSpPr>
              <p:cNvPr id="30" name="Textfeld 29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1" name="Textfeld 30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2" name="Textfeld 31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3" name="Gruppieren 32"/>
            <p:cNvGrpSpPr/>
            <p:nvPr/>
          </p:nvGrpSpPr>
          <p:grpSpPr>
            <a:xfrm>
              <a:off x="3258838" y="5661248"/>
              <a:ext cx="1417483" cy="369332"/>
              <a:chOff x="3637611" y="5382269"/>
              <a:chExt cx="1417483" cy="369332"/>
            </a:xfrm>
          </p:grpSpPr>
          <p:sp>
            <p:nvSpPr>
              <p:cNvPr id="34" name="Textfeld 33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CP</a:t>
                </a:r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5" name="Textfeld 34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6" name="Textfeld 35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</p:grpSp>
      <p:grpSp>
        <p:nvGrpSpPr>
          <p:cNvPr id="38" name="Gruppieren 37"/>
          <p:cNvGrpSpPr/>
          <p:nvPr/>
        </p:nvGrpSpPr>
        <p:grpSpPr>
          <a:xfrm>
            <a:off x="2987824" y="3113594"/>
            <a:ext cx="1417483" cy="801380"/>
            <a:chOff x="3258838" y="4365104"/>
            <a:chExt cx="1417483" cy="801380"/>
          </a:xfrm>
        </p:grpSpPr>
        <p:grpSp>
          <p:nvGrpSpPr>
            <p:cNvPr id="39" name="Gruppieren 38"/>
            <p:cNvGrpSpPr/>
            <p:nvPr/>
          </p:nvGrpSpPr>
          <p:grpSpPr>
            <a:xfrm>
              <a:off x="3258838" y="4365104"/>
              <a:ext cx="1417483" cy="369332"/>
              <a:chOff x="3637611" y="5382269"/>
              <a:chExt cx="1417483" cy="369332"/>
            </a:xfrm>
          </p:grpSpPr>
          <p:sp>
            <p:nvSpPr>
              <p:cNvPr id="52" name="Textfeld 51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JEP</a:t>
                </a:r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3" name="Textfeld 52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4" name="Textfeld 53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40" name="Gruppieren 39"/>
            <p:cNvGrpSpPr/>
            <p:nvPr/>
          </p:nvGrpSpPr>
          <p:grpSpPr>
            <a:xfrm>
              <a:off x="3258838" y="4797152"/>
              <a:ext cx="1417483" cy="369332"/>
              <a:chOff x="3637611" y="5382269"/>
              <a:chExt cx="1417483" cy="369332"/>
            </a:xfrm>
          </p:grpSpPr>
          <p:sp>
            <p:nvSpPr>
              <p:cNvPr id="49" name="Textfeld 48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0" name="Textfeld 49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1" name="Textfeld 50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</p:grpSp>
      <p:cxnSp>
        <p:nvCxnSpPr>
          <p:cNvPr id="58" name="Gerade Verbindung mit Pfeil 57"/>
          <p:cNvCxnSpPr/>
          <p:nvPr/>
        </p:nvCxnSpPr>
        <p:spPr>
          <a:xfrm>
            <a:off x="2181917" y="2852117"/>
            <a:ext cx="1410029" cy="949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uppieren 95"/>
          <p:cNvGrpSpPr/>
          <p:nvPr/>
        </p:nvGrpSpPr>
        <p:grpSpPr>
          <a:xfrm>
            <a:off x="3591946" y="2672916"/>
            <a:ext cx="210726" cy="396044"/>
            <a:chOff x="3275856" y="2672916"/>
            <a:chExt cx="210726" cy="396044"/>
          </a:xfrm>
        </p:grpSpPr>
        <p:cxnSp>
          <p:nvCxnSpPr>
            <p:cNvPr id="15" name="Gerade Verbindung mit Pfeil 14"/>
            <p:cNvCxnSpPr/>
            <p:nvPr/>
          </p:nvCxnSpPr>
          <p:spPr>
            <a:xfrm flipV="1">
              <a:off x="3275856" y="2672916"/>
              <a:ext cx="210726" cy="179202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 Verbindung mit Pfeil 65"/>
            <p:cNvCxnSpPr/>
            <p:nvPr/>
          </p:nvCxnSpPr>
          <p:spPr>
            <a:xfrm>
              <a:off x="3275856" y="2852117"/>
              <a:ext cx="210726" cy="216843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Gerade Verbindung mit Pfeil 69"/>
          <p:cNvCxnSpPr/>
          <p:nvPr/>
        </p:nvCxnSpPr>
        <p:spPr>
          <a:xfrm>
            <a:off x="4350561" y="2762517"/>
            <a:ext cx="3101759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/>
          <p:nvPr/>
        </p:nvCxnSpPr>
        <p:spPr>
          <a:xfrm>
            <a:off x="4350561" y="2953222"/>
            <a:ext cx="3101759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feld 82"/>
          <p:cNvSpPr txBox="1"/>
          <p:nvPr/>
        </p:nvSpPr>
        <p:spPr>
          <a:xfrm>
            <a:off x="7452320" y="2367577"/>
            <a:ext cx="1296144" cy="94539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CTP</a:t>
            </a:r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4" name="Inhaltsplatzhalter 2"/>
          <p:cNvSpPr>
            <a:spLocks noGrp="1"/>
          </p:cNvSpPr>
          <p:nvPr>
            <p:ph idx="1"/>
          </p:nvPr>
        </p:nvSpPr>
        <p:spPr>
          <a:xfrm>
            <a:off x="214282" y="4365104"/>
            <a:ext cx="8715436" cy="213573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New </a:t>
            </a:r>
            <a:r>
              <a:rPr lang="en-GB" b="1" dirty="0" smtClean="0">
                <a:solidFill>
                  <a:srgbClr val="FF0000"/>
                </a:solidFill>
              </a:rPr>
              <a:t>CMX </a:t>
            </a:r>
            <a:r>
              <a:rPr lang="en-GB" dirty="0" smtClean="0"/>
              <a:t>(CMM++) module with two interconnect options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hained (legacy and opto links)</a:t>
            </a:r>
          </a:p>
          <a:p>
            <a:pPr lvl="1"/>
            <a:r>
              <a:rPr lang="en-GB" dirty="0" smtClean="0"/>
              <a:t>Star topology with all opto links into </a:t>
            </a:r>
            <a:r>
              <a:rPr lang="en-GB" b="1" dirty="0" smtClean="0"/>
              <a:t>topology processor</a:t>
            </a:r>
          </a:p>
          <a:p>
            <a:r>
              <a:rPr lang="en-GB" dirty="0" smtClean="0"/>
              <a:t>Muon information included on </a:t>
            </a:r>
            <a:r>
              <a:rPr lang="en-GB" dirty="0" err="1" smtClean="0"/>
              <a:t>topo</a:t>
            </a:r>
            <a:r>
              <a:rPr lang="en-GB" dirty="0" smtClean="0"/>
              <a:t> processor</a:t>
            </a:r>
          </a:p>
        </p:txBody>
      </p:sp>
      <p:cxnSp>
        <p:nvCxnSpPr>
          <p:cNvPr id="85" name="Gerade Verbindung mit Pfeil 84"/>
          <p:cNvCxnSpPr/>
          <p:nvPr/>
        </p:nvCxnSpPr>
        <p:spPr>
          <a:xfrm>
            <a:off x="251520" y="2853066"/>
            <a:ext cx="63425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/>
          <p:nvPr/>
        </p:nvCxnSpPr>
        <p:spPr>
          <a:xfrm flipV="1">
            <a:off x="8748464" y="2852117"/>
            <a:ext cx="317126" cy="94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feld 90"/>
          <p:cNvSpPr txBox="1"/>
          <p:nvPr/>
        </p:nvSpPr>
        <p:spPr>
          <a:xfrm>
            <a:off x="100594" y="285211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analog</a:t>
            </a:r>
            <a:endParaRPr lang="en-GB" dirty="0"/>
          </a:p>
        </p:txBody>
      </p:sp>
      <p:sp>
        <p:nvSpPr>
          <p:cNvPr id="92" name="Textfeld 91"/>
          <p:cNvSpPr txBox="1"/>
          <p:nvPr/>
        </p:nvSpPr>
        <p:spPr>
          <a:xfrm>
            <a:off x="2210237" y="2775874"/>
            <a:ext cx="1021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480Mb/s</a:t>
            </a:r>
            <a:endParaRPr lang="en-GB" dirty="0"/>
          </a:p>
        </p:txBody>
      </p:sp>
      <p:sp>
        <p:nvSpPr>
          <p:cNvPr id="94" name="Textfeld 93"/>
          <p:cNvSpPr txBox="1"/>
          <p:nvPr/>
        </p:nvSpPr>
        <p:spPr>
          <a:xfrm>
            <a:off x="4858570" y="348292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r</a:t>
            </a:r>
            <a:r>
              <a:rPr lang="en-GB" i="1" dirty="0" smtClean="0"/>
              <a:t>eal-time paths shown only</a:t>
            </a:r>
            <a:endParaRPr lang="en-GB" i="1" dirty="0"/>
          </a:p>
        </p:txBody>
      </p:sp>
      <p:cxnSp>
        <p:nvCxnSpPr>
          <p:cNvPr id="109" name="Gerade Verbindung mit Pfeil 108"/>
          <p:cNvCxnSpPr/>
          <p:nvPr/>
        </p:nvCxnSpPr>
        <p:spPr>
          <a:xfrm>
            <a:off x="3042570" y="826210"/>
            <a:ext cx="2393526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mit Pfeil 110"/>
          <p:cNvCxnSpPr/>
          <p:nvPr/>
        </p:nvCxnSpPr>
        <p:spPr>
          <a:xfrm>
            <a:off x="3042570" y="4109168"/>
            <a:ext cx="2393526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/>
          <p:nvPr/>
        </p:nvCxnSpPr>
        <p:spPr>
          <a:xfrm flipV="1">
            <a:off x="4398890" y="1586268"/>
            <a:ext cx="1278395" cy="1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feld 58"/>
          <p:cNvSpPr txBox="1"/>
          <p:nvPr/>
        </p:nvSpPr>
        <p:spPr>
          <a:xfrm>
            <a:off x="5677285" y="958652"/>
            <a:ext cx="1296144" cy="945396"/>
          </a:xfrm>
          <a:prstGeom prst="rect">
            <a:avLst/>
          </a:prstGeom>
          <a:gradFill>
            <a:gsLst>
              <a:gs pos="0">
                <a:srgbClr val="CC9900"/>
              </a:gs>
              <a:gs pos="100000">
                <a:srgbClr val="CC9900">
                  <a:alpha val="28000"/>
                </a:srgbClr>
              </a:gs>
            </a:gsLst>
            <a:lin ang="5400000" scaled="0"/>
          </a:gradFill>
          <a:ln>
            <a:noFill/>
          </a:ln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TOPO</a:t>
            </a:r>
            <a:endParaRPr lang="en-GB" b="1" dirty="0">
              <a:solidFill>
                <a:srgbClr val="C00000"/>
              </a:solidFill>
            </a:endParaRPr>
          </a:p>
        </p:txBody>
      </p:sp>
      <p:cxnSp>
        <p:nvCxnSpPr>
          <p:cNvPr id="60" name="Gerade Verbindung mit Pfeil 59"/>
          <p:cNvCxnSpPr>
            <a:stCxn id="90" idx="1"/>
            <a:endCxn id="59" idx="3"/>
          </p:cNvCxnSpPr>
          <p:nvPr/>
        </p:nvCxnSpPr>
        <p:spPr>
          <a:xfrm flipH="1">
            <a:off x="6973429" y="1431350"/>
            <a:ext cx="478891" cy="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/>
          <p:nvPr/>
        </p:nvCxnSpPr>
        <p:spPr>
          <a:xfrm flipV="1">
            <a:off x="4398890" y="1143318"/>
            <a:ext cx="1278395" cy="1063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/>
          <p:nvPr/>
        </p:nvCxnSpPr>
        <p:spPr>
          <a:xfrm flipV="1">
            <a:off x="4405307" y="2007414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/>
          <p:nvPr/>
        </p:nvCxnSpPr>
        <p:spPr>
          <a:xfrm flipV="1">
            <a:off x="4405307" y="2440523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 flipV="1">
            <a:off x="5360159" y="1821799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/>
          <p:nvPr/>
        </p:nvCxnSpPr>
        <p:spPr>
          <a:xfrm flipV="1">
            <a:off x="5360159" y="1396595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/>
          <p:cNvCxnSpPr/>
          <p:nvPr/>
        </p:nvCxnSpPr>
        <p:spPr>
          <a:xfrm flipV="1">
            <a:off x="5742877" y="1904048"/>
            <a:ext cx="0" cy="28898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/>
          <p:nvPr/>
        </p:nvCxnSpPr>
        <p:spPr>
          <a:xfrm flipV="1">
            <a:off x="6012160" y="1904048"/>
            <a:ext cx="0" cy="28898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flipV="1">
            <a:off x="6228184" y="1904048"/>
            <a:ext cx="0" cy="28898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flipV="1">
            <a:off x="6444208" y="1904048"/>
            <a:ext cx="0" cy="28898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>
            <a:off x="6876256" y="2564904"/>
            <a:ext cx="57606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/>
          <p:nvPr/>
        </p:nvCxnSpPr>
        <p:spPr>
          <a:xfrm flipH="1" flipV="1">
            <a:off x="2706936" y="1135366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/>
          <p:cNvCxnSpPr/>
          <p:nvPr/>
        </p:nvCxnSpPr>
        <p:spPr>
          <a:xfrm flipH="1" flipV="1">
            <a:off x="2706936" y="1566438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78"/>
          <p:cNvCxnSpPr/>
          <p:nvPr/>
        </p:nvCxnSpPr>
        <p:spPr>
          <a:xfrm flipH="1" flipV="1">
            <a:off x="2706936" y="2000411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/>
          <p:cNvCxnSpPr/>
          <p:nvPr/>
        </p:nvCxnSpPr>
        <p:spPr>
          <a:xfrm flipH="1" flipV="1">
            <a:off x="2706936" y="2453262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80"/>
          <p:cNvCxnSpPr/>
          <p:nvPr/>
        </p:nvCxnSpPr>
        <p:spPr>
          <a:xfrm flipH="1" flipV="1">
            <a:off x="2706936" y="3298260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mit Pfeil 85"/>
          <p:cNvCxnSpPr/>
          <p:nvPr/>
        </p:nvCxnSpPr>
        <p:spPr>
          <a:xfrm flipH="1" flipV="1">
            <a:off x="2721202" y="3722099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mit Pfeil 86"/>
          <p:cNvCxnSpPr/>
          <p:nvPr/>
        </p:nvCxnSpPr>
        <p:spPr>
          <a:xfrm flipV="1">
            <a:off x="4414932" y="3324815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mit Pfeil 87"/>
          <p:cNvCxnSpPr/>
          <p:nvPr/>
        </p:nvCxnSpPr>
        <p:spPr>
          <a:xfrm flipV="1">
            <a:off x="4414932" y="3717788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feld 89"/>
          <p:cNvSpPr txBox="1"/>
          <p:nvPr/>
        </p:nvSpPr>
        <p:spPr>
          <a:xfrm>
            <a:off x="7452320" y="958652"/>
            <a:ext cx="1296144" cy="9453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Muon</a:t>
            </a:r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95" name="Gerade Verbindung mit Pfeil 94"/>
          <p:cNvCxnSpPr/>
          <p:nvPr/>
        </p:nvCxnSpPr>
        <p:spPr>
          <a:xfrm flipV="1">
            <a:off x="6873785" y="1904048"/>
            <a:ext cx="0" cy="66085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feld 96"/>
          <p:cNvSpPr txBox="1"/>
          <p:nvPr/>
        </p:nvSpPr>
        <p:spPr>
          <a:xfrm>
            <a:off x="5436096" y="220374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6.4/10Gbps</a:t>
            </a:r>
            <a:endParaRPr lang="en-GB" dirty="0"/>
          </a:p>
        </p:txBody>
      </p:sp>
      <p:cxnSp>
        <p:nvCxnSpPr>
          <p:cNvPr id="98" name="Gerade Verbindung mit Pfeil 97"/>
          <p:cNvCxnSpPr/>
          <p:nvPr/>
        </p:nvCxnSpPr>
        <p:spPr>
          <a:xfrm>
            <a:off x="6876256" y="3153341"/>
            <a:ext cx="57606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182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… Topology </a:t>
            </a:r>
            <a:r>
              <a:rPr lang="en-GB" dirty="0"/>
              <a:t>Processor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Input from L1Calo and </a:t>
            </a:r>
            <a:r>
              <a:rPr lang="en-GB" dirty="0" err="1"/>
              <a:t>Muons</a:t>
            </a:r>
            <a:endParaRPr lang="en-GB" dirty="0"/>
          </a:p>
          <a:p>
            <a:pPr lvl="1"/>
            <a:r>
              <a:rPr lang="en-GB" dirty="0"/>
              <a:t>~ 1 Tb/s aggregate bandwidth</a:t>
            </a:r>
          </a:p>
          <a:p>
            <a:pPr lvl="1"/>
            <a:r>
              <a:rPr lang="en-GB" dirty="0" smtClean="0"/>
              <a:t>Fibre </a:t>
            </a:r>
            <a:r>
              <a:rPr lang="en-GB" dirty="0"/>
              <a:t>optical inputs @ 6.4/10 </a:t>
            </a:r>
            <a:r>
              <a:rPr lang="en-GB" dirty="0" err="1"/>
              <a:t>Gbps</a:t>
            </a:r>
            <a:r>
              <a:rPr lang="en-GB" dirty="0"/>
              <a:t> per fibre</a:t>
            </a:r>
          </a:p>
          <a:p>
            <a:r>
              <a:rPr lang="en-GB" dirty="0" smtClean="0"/>
              <a:t>Output </a:t>
            </a:r>
            <a:r>
              <a:rPr lang="en-GB" dirty="0"/>
              <a:t>to CTP </a:t>
            </a:r>
          </a:p>
          <a:p>
            <a:pPr lvl="1"/>
            <a:r>
              <a:rPr lang="en-GB" dirty="0"/>
              <a:t>electrical (LVDS) </a:t>
            </a:r>
          </a:p>
          <a:p>
            <a:pPr lvl="1"/>
            <a:r>
              <a:rPr lang="en-GB" dirty="0"/>
              <a:t>fibre optical ~ </a:t>
            </a:r>
            <a:r>
              <a:rPr lang="en-GB" dirty="0" smtClean="0"/>
              <a:t>1Gb/s +</a:t>
            </a:r>
            <a:endParaRPr lang="en-GB" dirty="0"/>
          </a:p>
          <a:p>
            <a:r>
              <a:rPr lang="en-GB" dirty="0"/>
              <a:t>Interfaces to TTC/GBT/…, Level-2, DAQ, control, DCS,…</a:t>
            </a:r>
          </a:p>
          <a:p>
            <a:r>
              <a:rPr lang="en-GB" dirty="0"/>
              <a:t>Small number of modules (~1)</a:t>
            </a:r>
          </a:p>
          <a:p>
            <a:r>
              <a:rPr lang="en-GB" dirty="0"/>
              <a:t>Probably dedicated crate, near CTP</a:t>
            </a:r>
          </a:p>
          <a:p>
            <a:pPr>
              <a:buFont typeface="Wingdings"/>
              <a:buChar char="à"/>
            </a:pPr>
            <a:endParaRPr lang="en-GB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endParaRPr lang="en-GB" dirty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GB" dirty="0" smtClean="0">
                <a:sym typeface="Wingdings" pitchFamily="2" charset="2"/>
              </a:rPr>
              <a:t>Have </a:t>
            </a:r>
            <a:r>
              <a:rPr lang="en-GB" dirty="0">
                <a:sym typeface="Wingdings" pitchFamily="2" charset="2"/>
              </a:rPr>
              <a:t>started development programme</a:t>
            </a:r>
          </a:p>
          <a:p>
            <a:r>
              <a:rPr lang="en-GB" dirty="0"/>
              <a:t>2010 : 6.4Gb/s data source </a:t>
            </a:r>
            <a:r>
              <a:rPr lang="en-GB" b="1" dirty="0"/>
              <a:t>BLT</a:t>
            </a:r>
            <a:r>
              <a:rPr lang="en-GB" dirty="0"/>
              <a:t> in CP/JEP crates   </a:t>
            </a:r>
            <a:r>
              <a:rPr lang="en-GB" sz="2800" b="1" dirty="0">
                <a:solidFill>
                  <a:srgbClr val="06BA35"/>
                </a:solidFill>
                <a:latin typeface="Wingdings" pitchFamily="2" charset="2"/>
                <a:sym typeface="Wingdings"/>
              </a:rPr>
              <a:t>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to live in CMM slots  </a:t>
            </a:r>
            <a:r>
              <a:rPr lang="en-GB" dirty="0">
                <a:sym typeface="Wingdings" pitchFamily="2" charset="2"/>
              </a:rPr>
              <a:t>  CMX</a:t>
            </a:r>
            <a:endParaRPr lang="en-GB" dirty="0"/>
          </a:p>
          <a:p>
            <a:r>
              <a:rPr lang="en-GB" dirty="0"/>
              <a:t>2011 : </a:t>
            </a:r>
            <a:r>
              <a:rPr lang="en-GB" dirty="0" err="1"/>
              <a:t>Topo</a:t>
            </a:r>
            <a:r>
              <a:rPr lang="en-GB" dirty="0"/>
              <a:t> processor demonstrator GOLD !</a:t>
            </a:r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69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Topo</a:t>
            </a:r>
            <a:r>
              <a:rPr lang="en-GB" dirty="0" smtClean="0"/>
              <a:t> processor</a:t>
            </a:r>
            <a:r>
              <a:rPr lang="en-GB" dirty="0" smtClean="0"/>
              <a:t> </a:t>
            </a:r>
            <a:r>
              <a:rPr lang="en-GB" dirty="0" smtClean="0"/>
              <a:t>floor plan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Rechteck 7"/>
          <p:cNvSpPr/>
          <p:nvPr/>
        </p:nvSpPr>
        <p:spPr>
          <a:xfrm>
            <a:off x="682010" y="771860"/>
            <a:ext cx="8280920" cy="5688632"/>
          </a:xfrm>
          <a:prstGeom prst="rect">
            <a:avLst/>
          </a:prstGeom>
        </p:spPr>
      </p:sp>
      <p:sp>
        <p:nvSpPr>
          <p:cNvPr id="9" name="Rechteck 8"/>
          <p:cNvSpPr/>
          <p:nvPr/>
        </p:nvSpPr>
        <p:spPr>
          <a:xfrm>
            <a:off x="2501826" y="771860"/>
            <a:ext cx="4161952" cy="5685778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Times New Roman"/>
                <a:cs typeface="+mn-cs"/>
              </a:rPr>
              <a:t> </a:t>
            </a:r>
            <a:endParaRPr kumimoji="0" lang="en-GB" sz="10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</p:txBody>
      </p:sp>
      <p:sp>
        <p:nvSpPr>
          <p:cNvPr id="18" name="Textfeld 14"/>
          <p:cNvSpPr txBox="1"/>
          <p:nvPr/>
        </p:nvSpPr>
        <p:spPr>
          <a:xfrm>
            <a:off x="3477111" y="4352962"/>
            <a:ext cx="582673" cy="686215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A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19" name="Textfeld 15"/>
          <p:cNvSpPr txBox="1"/>
          <p:nvPr/>
        </p:nvSpPr>
        <p:spPr>
          <a:xfrm>
            <a:off x="4870110" y="4352962"/>
            <a:ext cx="582672" cy="686215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srgbClr val="000000"/>
                </a:solidFill>
                <a:latin typeface="Calibri"/>
                <a:ea typeface="Times New Roman"/>
              </a:rPr>
              <a:t>B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0" name="Textfeld 16"/>
          <p:cNvSpPr txBox="1"/>
          <p:nvPr/>
        </p:nvSpPr>
        <p:spPr>
          <a:xfrm>
            <a:off x="5997865" y="5585225"/>
            <a:ext cx="582673" cy="686215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Z1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1" name="Textfeld 18"/>
          <p:cNvSpPr txBox="1"/>
          <p:nvPr/>
        </p:nvSpPr>
        <p:spPr>
          <a:xfrm>
            <a:off x="5997865" y="3330522"/>
            <a:ext cx="582673" cy="2044881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Z2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2" name="Textfeld 19"/>
          <p:cNvSpPr txBox="1"/>
          <p:nvPr/>
        </p:nvSpPr>
        <p:spPr>
          <a:xfrm>
            <a:off x="5997864" y="1173848"/>
            <a:ext cx="582673" cy="1999763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Z3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9" name="Textfeld 26"/>
          <p:cNvSpPr txBox="1"/>
          <p:nvPr/>
        </p:nvSpPr>
        <p:spPr>
          <a:xfrm>
            <a:off x="2566055" y="1173848"/>
            <a:ext cx="449602" cy="5097594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vert="vert270"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front panel connectors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3" name="Textfeld 4"/>
          <p:cNvSpPr txBox="1"/>
          <p:nvPr/>
        </p:nvSpPr>
        <p:spPr>
          <a:xfrm>
            <a:off x="179513" y="4287359"/>
            <a:ext cx="2160239" cy="1088044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lvl="0" algn="ctr">
              <a:defRPr/>
            </a:pPr>
            <a:r>
              <a:rPr lang="en-GB" sz="2400" dirty="0" smtClean="0">
                <a:solidFill>
                  <a:srgbClr val="000000"/>
                </a:solidFill>
                <a:latin typeface="Calibri"/>
                <a:ea typeface="Times New Roman"/>
              </a:rPr>
              <a:t>A / B FPGAs</a:t>
            </a:r>
            <a:r>
              <a:rPr lang="en-GB" sz="2400" dirty="0"/>
              <a:t> XC7VX690T-FFG1927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4" name="Textfeld 19"/>
          <p:cNvSpPr txBox="1"/>
          <p:nvPr/>
        </p:nvSpPr>
        <p:spPr>
          <a:xfrm>
            <a:off x="6804250" y="1676559"/>
            <a:ext cx="2088232" cy="684227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Z3: opto connectors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5" name="Textfeld 19"/>
          <p:cNvSpPr txBox="1"/>
          <p:nvPr/>
        </p:nvSpPr>
        <p:spPr>
          <a:xfrm>
            <a:off x="6804249" y="3914306"/>
            <a:ext cx="2088232" cy="716161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Z2: electrical connectors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6" name="Textfeld 22"/>
          <p:cNvSpPr txBox="1"/>
          <p:nvPr/>
        </p:nvSpPr>
        <p:spPr>
          <a:xfrm>
            <a:off x="179513" y="2295736"/>
            <a:ext cx="1806808" cy="877875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Mezzanine connector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7" name="Textfeld 22"/>
          <p:cNvSpPr txBox="1"/>
          <p:nvPr/>
        </p:nvSpPr>
        <p:spPr>
          <a:xfrm>
            <a:off x="251520" y="5752606"/>
            <a:ext cx="2088232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lvl="0" algn="ctr">
              <a:defRPr/>
            </a:pPr>
            <a:r>
              <a:rPr lang="en-GB" sz="2000" dirty="0" err="1" smtClean="0">
                <a:solidFill>
                  <a:srgbClr val="000000"/>
                </a:solidFill>
                <a:ea typeface="Times New Roman"/>
              </a:rPr>
              <a:t>AdvancedTCA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</a:rPr>
              <a:t/>
            </a:r>
            <a:br>
              <a:rPr lang="en-GB" sz="2000" dirty="0" smtClean="0">
                <a:solidFill>
                  <a:srgbClr val="000000"/>
                </a:solidFill>
                <a:ea typeface="Times New Roman"/>
              </a:rPr>
            </a:br>
            <a:r>
              <a:rPr lang="en-GB" sz="2000" dirty="0" smtClean="0">
                <a:solidFill>
                  <a:srgbClr val="000000"/>
                </a:solidFill>
                <a:ea typeface="Times New Roman"/>
              </a:rPr>
              <a:t>322x280 mm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8" name="Textfeld 14"/>
          <p:cNvSpPr txBox="1"/>
          <p:nvPr/>
        </p:nvSpPr>
        <p:spPr>
          <a:xfrm>
            <a:off x="4870110" y="1273218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9" name="Textfeld 14"/>
          <p:cNvSpPr txBox="1"/>
          <p:nvPr/>
        </p:nvSpPr>
        <p:spPr>
          <a:xfrm>
            <a:off x="4870617" y="1770387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0" name="Textfeld 14"/>
          <p:cNvSpPr txBox="1"/>
          <p:nvPr/>
        </p:nvSpPr>
        <p:spPr>
          <a:xfrm>
            <a:off x="4870617" y="2231534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1" name="Textfeld 14"/>
          <p:cNvSpPr txBox="1"/>
          <p:nvPr/>
        </p:nvSpPr>
        <p:spPr>
          <a:xfrm>
            <a:off x="4870617" y="2687468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2" name="Textfeld 14"/>
          <p:cNvSpPr txBox="1"/>
          <p:nvPr/>
        </p:nvSpPr>
        <p:spPr>
          <a:xfrm>
            <a:off x="4870617" y="3157102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3" name="Textfeld 14"/>
          <p:cNvSpPr txBox="1"/>
          <p:nvPr/>
        </p:nvSpPr>
        <p:spPr>
          <a:xfrm>
            <a:off x="4870617" y="3616804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4" name="Textfeld 14"/>
          <p:cNvSpPr txBox="1"/>
          <p:nvPr/>
        </p:nvSpPr>
        <p:spPr>
          <a:xfrm>
            <a:off x="3269430" y="1273217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 smtClean="0">
                <a:solidFill>
                  <a:srgbClr val="000000"/>
                </a:solidFill>
                <a:latin typeface="Calibri"/>
                <a:ea typeface="Times New Roman"/>
              </a:rPr>
              <a:t>opto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5" name="Textfeld 14"/>
          <p:cNvSpPr txBox="1"/>
          <p:nvPr/>
        </p:nvSpPr>
        <p:spPr>
          <a:xfrm>
            <a:off x="3269430" y="1770387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6" name="Textfeld 14"/>
          <p:cNvSpPr txBox="1"/>
          <p:nvPr/>
        </p:nvSpPr>
        <p:spPr>
          <a:xfrm>
            <a:off x="3278792" y="2231534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7" name="Textfeld 14"/>
          <p:cNvSpPr txBox="1"/>
          <p:nvPr/>
        </p:nvSpPr>
        <p:spPr>
          <a:xfrm>
            <a:off x="3278792" y="2687468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8" name="Textfeld 14"/>
          <p:cNvSpPr txBox="1"/>
          <p:nvPr/>
        </p:nvSpPr>
        <p:spPr>
          <a:xfrm>
            <a:off x="3278792" y="3158073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9" name="Textfeld 14"/>
          <p:cNvSpPr txBox="1"/>
          <p:nvPr/>
        </p:nvSpPr>
        <p:spPr>
          <a:xfrm>
            <a:off x="3269430" y="3616804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53" name="Textfeld 19"/>
          <p:cNvSpPr txBox="1"/>
          <p:nvPr/>
        </p:nvSpPr>
        <p:spPr>
          <a:xfrm>
            <a:off x="4385043" y="2018672"/>
            <a:ext cx="395517" cy="1999763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srgbClr val="000000"/>
                </a:solidFill>
                <a:latin typeface="Calibri"/>
                <a:ea typeface="Times New Roman"/>
              </a:rPr>
              <a:t>M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54" name="Textfeld 19"/>
          <p:cNvSpPr txBox="1"/>
          <p:nvPr/>
        </p:nvSpPr>
        <p:spPr>
          <a:xfrm>
            <a:off x="3238834" y="5301208"/>
            <a:ext cx="2557302" cy="970233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noProof="0" dirty="0" smtClean="0">
                <a:solidFill>
                  <a:srgbClr val="000000"/>
                </a:solidFill>
                <a:latin typeface="Calibri"/>
                <a:ea typeface="Times New Roman"/>
              </a:rPr>
              <a:t>Power supply and control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1529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Bandwidth / Algorithms / Latency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80 Links/FPGA @ 10Gb/s</a:t>
            </a:r>
            <a:r>
              <a:rPr lang="en-GB" dirty="0" smtClean="0">
                <a:sym typeface="Wingdings" pitchFamily="2" charset="2"/>
              </a:rPr>
              <a:t> 1.6Tb/s total 1.28Tb/s payload</a:t>
            </a:r>
          </a:p>
          <a:p>
            <a:r>
              <a:rPr lang="en-GB" dirty="0" smtClean="0">
                <a:sym typeface="Wingdings" pitchFamily="2" charset="2"/>
              </a:rPr>
              <a:t>Jet </a:t>
            </a:r>
            <a:r>
              <a:rPr lang="en-GB" dirty="0" err="1" smtClean="0">
                <a:sym typeface="Wingdings" pitchFamily="2" charset="2"/>
              </a:rPr>
              <a:t>dφ</a:t>
            </a:r>
            <a:r>
              <a:rPr lang="en-GB" dirty="0" smtClean="0">
                <a:sym typeface="Wingdings" pitchFamily="2" charset="2"/>
              </a:rPr>
              <a:t> : 32 JEMs × (4 candidates × 14 bits + </a:t>
            </a:r>
            <a:r>
              <a:rPr lang="en-GB" smtClean="0">
                <a:sym typeface="Wingdings" pitchFamily="2" charset="2"/>
              </a:rPr>
              <a:t>8 presence)  </a:t>
            </a:r>
            <a:r>
              <a:rPr lang="en-GB" smtClean="0"/>
              <a:t>82Gb/s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42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demonstrator : GOLD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Functional demonstrator for phase-0 topology processor </a:t>
            </a:r>
          </a:p>
          <a:p>
            <a:r>
              <a:rPr lang="en-GB" dirty="0" smtClean="0"/>
              <a:t>Technology </a:t>
            </a:r>
            <a:r>
              <a:rPr lang="en-GB" dirty="0"/>
              <a:t>demonstrator for technologies to be used throughout L1Calo </a:t>
            </a:r>
            <a:r>
              <a:rPr lang="en-GB" dirty="0" smtClean="0"/>
              <a:t>upgrade programme, studies on fibre optical connectivity schemes</a:t>
            </a:r>
            <a:endParaRPr lang="en-GB" dirty="0"/>
          </a:p>
          <a:p>
            <a:pPr marL="0" indent="0" algn="ctr">
              <a:buNone/>
            </a:pPr>
            <a:r>
              <a:rPr lang="en-GB" dirty="0">
                <a:sym typeface="Wingdings" pitchFamily="2" charset="2"/>
              </a:rPr>
              <a:t>-----&gt;</a:t>
            </a:r>
          </a:p>
          <a:p>
            <a:r>
              <a:rPr lang="en-GB" dirty="0"/>
              <a:t>ATCA form factor</a:t>
            </a:r>
          </a:p>
          <a:p>
            <a:r>
              <a:rPr lang="en-GB" dirty="0"/>
              <a:t>Modular concept </a:t>
            </a:r>
          </a:p>
          <a:p>
            <a:pPr lvl="1"/>
            <a:r>
              <a:rPr lang="en-GB" dirty="0"/>
              <a:t>Mezzanines</a:t>
            </a:r>
          </a:p>
          <a:p>
            <a:pPr lvl="1"/>
            <a:r>
              <a:rPr lang="en-GB" dirty="0"/>
              <a:t>FMC connectors</a:t>
            </a:r>
          </a:p>
          <a:p>
            <a:r>
              <a:rPr lang="en-GB" dirty="0"/>
              <a:t>Optical backplane connectors rather than front panel I/O</a:t>
            </a:r>
          </a:p>
          <a:p>
            <a:r>
              <a:rPr lang="en-GB" dirty="0"/>
              <a:t>Opto/electrical conversion on input mezzanine</a:t>
            </a:r>
          </a:p>
          <a:p>
            <a:r>
              <a:rPr lang="en-GB" dirty="0"/>
              <a:t>Electrical connectivity up to 10Gb/s in ATCA zone 2</a:t>
            </a:r>
          </a:p>
          <a:p>
            <a:r>
              <a:rPr lang="en-GB" dirty="0"/>
              <a:t>Phase-0 </a:t>
            </a:r>
            <a:r>
              <a:rPr lang="en-GB" dirty="0" err="1"/>
              <a:t>topo</a:t>
            </a:r>
            <a:r>
              <a:rPr lang="en-GB" dirty="0"/>
              <a:t>-specific </a:t>
            </a:r>
            <a:r>
              <a:rPr lang="en-GB" dirty="0" smtClean="0"/>
              <a:t>connectivity</a:t>
            </a:r>
          </a:p>
          <a:p>
            <a:pPr lvl="1"/>
            <a:r>
              <a:rPr lang="en-GB" dirty="0" smtClean="0"/>
              <a:t>Provide all interfaces 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26588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696</Words>
  <Application>Microsoft Office PowerPoint</Application>
  <PresentationFormat>Bildschirmpräsentation (4:3)</PresentationFormat>
  <Paragraphs>234</Paragraphs>
  <Slides>15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Larissa-Design</vt:lpstr>
      <vt:lpstr>Phase-0 topological processor   </vt:lpstr>
      <vt:lpstr>PowerPoint-Präsentation</vt:lpstr>
      <vt:lpstr>Topology Processor</vt:lpstr>
      <vt:lpstr>Current L1Calo Scheme</vt:lpstr>
      <vt:lpstr>Phase 0/1 Scheme</vt:lpstr>
      <vt:lpstr>… Topology Processor</vt:lpstr>
      <vt:lpstr>Topo processor floor plan</vt:lpstr>
      <vt:lpstr>Bandwidth / Algorithms / Latency</vt:lpstr>
      <vt:lpstr>The demonstrator : GOLD</vt:lpstr>
      <vt:lpstr>GOLD floor plan</vt:lpstr>
      <vt:lpstr>GOLD - some details</vt:lpstr>
      <vt:lpstr>GOLD floor plan</vt:lpstr>
      <vt:lpstr>Densely packed, thick module</vt:lpstr>
      <vt:lpstr>Production and test programme</vt:lpstr>
      <vt:lpstr>Plans for Phase 0 / 1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318</cp:revision>
  <dcterms:created xsi:type="dcterms:W3CDTF">2009-12-08T11:59:40Z</dcterms:created>
  <dcterms:modified xsi:type="dcterms:W3CDTF">2011-06-22T06:53:33Z</dcterms:modified>
</cp:coreProperties>
</file>