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90" r:id="rId3"/>
    <p:sldId id="289" r:id="rId4"/>
    <p:sldId id="291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E978C"/>
    <a:srgbClr val="FFE200"/>
    <a:srgbClr val="06BA35"/>
    <a:srgbClr val="CC9900"/>
    <a:srgbClr val="0AFC44"/>
    <a:srgbClr val="0F01BF"/>
    <a:srgbClr val="4A7EBB"/>
    <a:srgbClr val="48C48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78" autoAdjust="0"/>
    <p:restoredTop sz="94660"/>
  </p:normalViewPr>
  <p:slideViewPr>
    <p:cSldViewPr>
      <p:cViewPr varScale="1">
        <p:scale>
          <a:sx n="107" d="100"/>
          <a:sy n="107" d="100"/>
        </p:scale>
        <p:origin x="-1050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28.07.2011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Phase-1 with new JEP</a:t>
            </a:r>
            <a:br>
              <a:rPr lang="en-GB" dirty="0" smtClean="0"/>
            </a:br>
            <a:r>
              <a:rPr lang="en-GB" sz="1200" dirty="0" smtClean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sz="20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1640" y="4869160"/>
            <a:ext cx="6400800" cy="1352544"/>
          </a:xfrm>
        </p:spPr>
        <p:txBody>
          <a:bodyPr>
            <a:normAutofit/>
          </a:bodyPr>
          <a:lstStyle/>
          <a:p>
            <a:r>
              <a:rPr lang="en-GB" sz="1400" dirty="0" err="1" smtClean="0"/>
              <a:t>Uli</a:t>
            </a:r>
            <a:r>
              <a:rPr lang="en-GB" sz="1400" dirty="0" smtClean="0"/>
              <a:t> </a:t>
            </a:r>
            <a:r>
              <a:rPr lang="en-GB" sz="1400" dirty="0" err="1" smtClean="0"/>
              <a:t>Schäfer</a:t>
            </a:r>
            <a:endParaRPr lang="en-GB" sz="1400" dirty="0" smtClean="0"/>
          </a:p>
          <a:p>
            <a:r>
              <a:rPr lang="en-GB" sz="1400" dirty="0" smtClean="0"/>
              <a:t>Johannes Gutenberg-</a:t>
            </a:r>
            <a:r>
              <a:rPr lang="en-GB" sz="1400" dirty="0" err="1" smtClean="0"/>
              <a:t>Universität</a:t>
            </a:r>
            <a:r>
              <a:rPr lang="en-GB" sz="1400" dirty="0" smtClean="0"/>
              <a:t> Mainz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Jet/Energy processor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64704"/>
            <a:ext cx="8715436" cy="5736130"/>
          </a:xfrm>
        </p:spPr>
        <p:txBody>
          <a:bodyPr>
            <a:noAutofit/>
          </a:bodyPr>
          <a:lstStyle/>
          <a:p>
            <a:r>
              <a:rPr lang="en-GB" sz="1600" dirty="0" smtClean="0"/>
              <a:t>JEP will be of very old age by time of phase-1 upgrade</a:t>
            </a:r>
          </a:p>
          <a:p>
            <a:pPr lvl="1"/>
            <a:r>
              <a:rPr lang="en-GB" sz="1600" dirty="0" smtClean="0"/>
              <a:t>Limited availability of spares</a:t>
            </a:r>
          </a:p>
          <a:p>
            <a:pPr lvl="1"/>
            <a:r>
              <a:rPr lang="en-GB" sz="1600" dirty="0" smtClean="0"/>
              <a:t>FPGAs not supported by current design tools</a:t>
            </a:r>
          </a:p>
          <a:p>
            <a:r>
              <a:rPr lang="en-GB" sz="1600" dirty="0" err="1" smtClean="0"/>
              <a:t>LArg</a:t>
            </a:r>
            <a:r>
              <a:rPr lang="en-GB" sz="1600" dirty="0" smtClean="0"/>
              <a:t> signals will be available optically at high </a:t>
            </a:r>
            <a:r>
              <a:rPr lang="en-GB" sz="1600" dirty="0" smtClean="0"/>
              <a:t>granularity for phase 1</a:t>
            </a:r>
            <a:endParaRPr lang="en-GB" sz="1600" dirty="0" smtClean="0"/>
          </a:p>
          <a:p>
            <a:r>
              <a:rPr lang="en-GB" sz="1600" dirty="0" smtClean="0"/>
              <a:t>Tile optical signals might become available at a later stage</a:t>
            </a:r>
          </a:p>
          <a:p>
            <a:pPr marL="0" indent="0">
              <a:buNone/>
            </a:pPr>
            <a:endParaRPr lang="en-GB" sz="1600" dirty="0" smtClean="0">
              <a:sym typeface="Wingdings" pitchFamily="2" charset="2"/>
            </a:endParaRPr>
          </a:p>
          <a:p>
            <a:pPr marL="0" indent="0">
              <a:buNone/>
            </a:pPr>
            <a:r>
              <a:rPr lang="en-GB" sz="1600" dirty="0" smtClean="0">
                <a:sym typeface="Wingdings" pitchFamily="2" charset="2"/>
              </a:rPr>
              <a:t>JEP </a:t>
            </a:r>
            <a:r>
              <a:rPr lang="en-GB" sz="1600" dirty="0" smtClean="0">
                <a:sym typeface="Wingdings" pitchFamily="2" charset="2"/>
              </a:rPr>
              <a:t>comprised of JEMs, based on modular concept (mezzanines</a:t>
            </a:r>
            <a:r>
              <a:rPr lang="en-GB" sz="1600" dirty="0" smtClean="0">
                <a:sym typeface="Wingdings" pitchFamily="2" charset="2"/>
              </a:rPr>
              <a:t>)</a:t>
            </a:r>
          </a:p>
          <a:p>
            <a:pPr>
              <a:buFont typeface="Wingdings" pitchFamily="2" charset="2"/>
              <a:buChar char="à"/>
            </a:pPr>
            <a:r>
              <a:rPr lang="en-GB" sz="1600" dirty="0" smtClean="0">
                <a:sym typeface="Wingdings" pitchFamily="2" charset="2"/>
              </a:rPr>
              <a:t>Staged </a:t>
            </a:r>
            <a:r>
              <a:rPr lang="en-GB" sz="1600" dirty="0" smtClean="0">
                <a:sym typeface="Wingdings" pitchFamily="2" charset="2"/>
              </a:rPr>
              <a:t>upgrade of JEP, so as to guarantee smooth changeover. </a:t>
            </a:r>
            <a:endParaRPr lang="en-GB" sz="1600" dirty="0">
              <a:sym typeface="Wingdings" pitchFamily="2" charset="2"/>
            </a:endParaRPr>
          </a:p>
          <a:p>
            <a:pPr marL="0" indent="0">
              <a:buNone/>
            </a:pPr>
            <a:endParaRPr lang="en-GB" sz="1600" dirty="0" smtClean="0">
              <a:sym typeface="Wingdings" pitchFamily="2" charset="2"/>
            </a:endParaRPr>
          </a:p>
          <a:p>
            <a:pPr marL="0" indent="0">
              <a:buNone/>
            </a:pPr>
            <a:r>
              <a:rPr lang="en-GB" sz="1600" dirty="0" smtClean="0"/>
              <a:t>Minimal </a:t>
            </a:r>
            <a:r>
              <a:rPr lang="en-GB" sz="1600" dirty="0" smtClean="0"/>
              <a:t>approach</a:t>
            </a:r>
            <a:r>
              <a:rPr lang="en-GB" sz="1600" dirty="0" smtClean="0">
                <a:sym typeface="Wingdings" pitchFamily="2" charset="2"/>
              </a:rPr>
              <a:t>: </a:t>
            </a:r>
          </a:p>
          <a:p>
            <a:r>
              <a:rPr lang="en-GB" sz="1600" dirty="0" smtClean="0">
                <a:sym typeface="Wingdings" pitchFamily="2" charset="2"/>
              </a:rPr>
              <a:t>Increase JEM optical output capacity by renewal of low-cost daughter modules</a:t>
            </a:r>
          </a:p>
          <a:p>
            <a:r>
              <a:rPr lang="en-GB" sz="1600" dirty="0" smtClean="0">
                <a:sym typeface="Wingdings" pitchFamily="2" charset="2"/>
              </a:rPr>
              <a:t>Add </a:t>
            </a:r>
            <a:r>
              <a:rPr lang="en-GB" sz="1600" dirty="0" err="1" smtClean="0">
                <a:sym typeface="Wingdings" pitchFamily="2" charset="2"/>
              </a:rPr>
              <a:t>nJEP</a:t>
            </a:r>
            <a:r>
              <a:rPr lang="en-GB" sz="1600" dirty="0" smtClean="0">
                <a:sym typeface="Wingdings" pitchFamily="2" charset="2"/>
              </a:rPr>
              <a:t> processor next to topology processor module, to receive JEM optical real-time output </a:t>
            </a:r>
          </a:p>
          <a:p>
            <a:r>
              <a:rPr lang="en-GB" sz="1600" dirty="0" smtClean="0">
                <a:sym typeface="Wingdings" pitchFamily="2" charset="2"/>
              </a:rPr>
              <a:t>Keep JEP running while </a:t>
            </a:r>
            <a:r>
              <a:rPr lang="en-GB" sz="1600" dirty="0" err="1" smtClean="0">
                <a:sym typeface="Wingdings" pitchFamily="2" charset="2"/>
              </a:rPr>
              <a:t>nJEP</a:t>
            </a:r>
            <a:r>
              <a:rPr lang="en-GB" sz="1600" dirty="0" smtClean="0">
                <a:sym typeface="Wingdings" pitchFamily="2" charset="2"/>
              </a:rPr>
              <a:t> being commissioned…</a:t>
            </a:r>
          </a:p>
          <a:p>
            <a:r>
              <a:rPr lang="en-GB" sz="1600" dirty="0" smtClean="0">
                <a:sym typeface="Wingdings" pitchFamily="2" charset="2"/>
              </a:rPr>
              <a:t>Eventually switch to </a:t>
            </a:r>
            <a:r>
              <a:rPr lang="en-GB" sz="1600" dirty="0" err="1" smtClean="0">
                <a:sym typeface="Wingdings" pitchFamily="2" charset="2"/>
              </a:rPr>
              <a:t>nJEP</a:t>
            </a:r>
            <a:r>
              <a:rPr lang="en-GB" sz="1600" dirty="0" smtClean="0">
                <a:sym typeface="Wingdings" pitchFamily="2" charset="2"/>
              </a:rPr>
              <a:t> based jet trigger</a:t>
            </a:r>
          </a:p>
          <a:p>
            <a:r>
              <a:rPr lang="en-GB" sz="1600" dirty="0" smtClean="0">
                <a:sym typeface="Wingdings" pitchFamily="2" charset="2"/>
              </a:rPr>
              <a:t>Use old JEMs for e/o conversion of tile signals only</a:t>
            </a:r>
          </a:p>
          <a:p>
            <a:r>
              <a:rPr lang="en-GB" sz="1600" dirty="0" smtClean="0">
                <a:sym typeface="Wingdings" pitchFamily="2" charset="2"/>
              </a:rPr>
              <a:t>Replace JEMs with simple and cheap converter modules as further spares are </a:t>
            </a:r>
            <a:r>
              <a:rPr lang="en-GB" sz="1600" dirty="0" smtClean="0">
                <a:sym typeface="Wingdings" pitchFamily="2" charset="2"/>
              </a:rPr>
              <a:t>required</a:t>
            </a:r>
          </a:p>
          <a:p>
            <a:r>
              <a:rPr lang="en-GB" sz="1600" dirty="0">
                <a:sym typeface="Wingdings" pitchFamily="2" charset="2"/>
              </a:rPr>
              <a:t>In case we were running into a latency crisis, full JEP replacement by o/e converter modules would be effective and </a:t>
            </a:r>
            <a:r>
              <a:rPr lang="en-GB" sz="1600" dirty="0" smtClean="0">
                <a:sym typeface="Wingdings" pitchFamily="2" charset="2"/>
              </a:rPr>
              <a:t>affordable</a:t>
            </a:r>
            <a:endParaRPr lang="en-GB" sz="1600" dirty="0">
              <a:sym typeface="Wingdings" pitchFamily="2" charset="2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8006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Phase-1 upgrade with new JEP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836712"/>
            <a:ext cx="7560840" cy="506928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65" name="Gerade Verbindung 564"/>
          <p:cNvCxnSpPr/>
          <p:nvPr/>
        </p:nvCxnSpPr>
        <p:spPr>
          <a:xfrm>
            <a:off x="2483768" y="5517232"/>
            <a:ext cx="0" cy="648072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6" name="Gerade Verbindung 565"/>
          <p:cNvCxnSpPr/>
          <p:nvPr/>
        </p:nvCxnSpPr>
        <p:spPr>
          <a:xfrm>
            <a:off x="2483768" y="6165304"/>
            <a:ext cx="3132348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Gerade Verbindung 568"/>
          <p:cNvCxnSpPr/>
          <p:nvPr/>
        </p:nvCxnSpPr>
        <p:spPr>
          <a:xfrm flipV="1">
            <a:off x="5616116" y="4725144"/>
            <a:ext cx="0" cy="1440160"/>
          </a:xfrm>
          <a:prstGeom prst="line">
            <a:avLst/>
          </a:prstGeom>
          <a:ln w="19050">
            <a:solidFill>
              <a:srgbClr val="00B05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2" name="Gerade Verbindung 571"/>
          <p:cNvCxnSpPr/>
          <p:nvPr/>
        </p:nvCxnSpPr>
        <p:spPr>
          <a:xfrm>
            <a:off x="1979712" y="3609020"/>
            <a:ext cx="187903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4" name="Gerade Verbindung 573"/>
          <p:cNvCxnSpPr/>
          <p:nvPr/>
        </p:nvCxnSpPr>
        <p:spPr>
          <a:xfrm>
            <a:off x="2167615" y="4077072"/>
            <a:ext cx="2044345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7" name="Gerade Verbindung 576"/>
          <p:cNvCxnSpPr/>
          <p:nvPr/>
        </p:nvCxnSpPr>
        <p:spPr>
          <a:xfrm>
            <a:off x="4219843" y="4077072"/>
            <a:ext cx="0" cy="396044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8" name="Gerade Verbindung 577"/>
          <p:cNvCxnSpPr/>
          <p:nvPr/>
        </p:nvCxnSpPr>
        <p:spPr>
          <a:xfrm>
            <a:off x="4211960" y="4473116"/>
            <a:ext cx="1224136" cy="0"/>
          </a:xfrm>
          <a:prstGeom prst="line">
            <a:avLst/>
          </a:prstGeom>
          <a:ln w="19050">
            <a:solidFill>
              <a:srgbClr val="00B05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4" name="Textfeld 583"/>
          <p:cNvSpPr txBox="1"/>
          <p:nvPr/>
        </p:nvSpPr>
        <p:spPr>
          <a:xfrm>
            <a:off x="4592717" y="4473116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 err="1" smtClean="0"/>
              <a:t>nJEP</a:t>
            </a:r>
            <a:endParaRPr lang="en-GB" sz="1600" dirty="0"/>
          </a:p>
        </p:txBody>
      </p:sp>
      <p:sp>
        <p:nvSpPr>
          <p:cNvPr id="585" name="Textfeld 584"/>
          <p:cNvSpPr txBox="1"/>
          <p:nvPr/>
        </p:nvSpPr>
        <p:spPr>
          <a:xfrm>
            <a:off x="3970783" y="5879777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 smtClean="0"/>
              <a:t>tile</a:t>
            </a:r>
            <a:endParaRPr lang="en-GB" sz="1600" dirty="0"/>
          </a:p>
        </p:txBody>
      </p:sp>
      <p:sp>
        <p:nvSpPr>
          <p:cNvPr id="562" name="Rechteck 561"/>
          <p:cNvSpPr/>
          <p:nvPr/>
        </p:nvSpPr>
        <p:spPr>
          <a:xfrm>
            <a:off x="5436096" y="4176956"/>
            <a:ext cx="360040" cy="548188"/>
          </a:xfrm>
          <a:prstGeom prst="rect">
            <a:avLst/>
          </a:prstGeom>
          <a:gradFill>
            <a:gsLst>
              <a:gs pos="0">
                <a:srgbClr val="FF7C8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rgbClr val="00B050"/>
              </a:gs>
            </a:gsLst>
            <a:lin ang="5400000" scaled="0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86" name="Gerade Verbindung 585"/>
          <p:cNvCxnSpPr/>
          <p:nvPr/>
        </p:nvCxnSpPr>
        <p:spPr>
          <a:xfrm>
            <a:off x="1835696" y="5231705"/>
            <a:ext cx="0" cy="933599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8" name="Gerade Verbindung 587"/>
          <p:cNvCxnSpPr/>
          <p:nvPr/>
        </p:nvCxnSpPr>
        <p:spPr>
          <a:xfrm>
            <a:off x="1835696" y="6165304"/>
            <a:ext cx="648072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2" name="Textfeld 591"/>
          <p:cNvSpPr txBox="1"/>
          <p:nvPr/>
        </p:nvSpPr>
        <p:spPr>
          <a:xfrm>
            <a:off x="6372200" y="5578747"/>
            <a:ext cx="1368152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GB" sz="1400" dirty="0" smtClean="0"/>
              <a:t>Jul. 28, </a:t>
            </a:r>
            <a:r>
              <a:rPr lang="en-GB" sz="1400" dirty="0" err="1" smtClean="0"/>
              <a:t>nJEP</a:t>
            </a:r>
            <a:endParaRPr lang="en-GB" sz="1400" dirty="0"/>
          </a:p>
        </p:txBody>
      </p:sp>
      <p:cxnSp>
        <p:nvCxnSpPr>
          <p:cNvPr id="593" name="Gerade Verbindung 592"/>
          <p:cNvCxnSpPr/>
          <p:nvPr/>
        </p:nvCxnSpPr>
        <p:spPr>
          <a:xfrm>
            <a:off x="2167615" y="3609020"/>
            <a:ext cx="0" cy="468052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3" name="Rechteck 562"/>
          <p:cNvSpPr/>
          <p:nvPr/>
        </p:nvSpPr>
        <p:spPr>
          <a:xfrm>
            <a:off x="5571111" y="4005064"/>
            <a:ext cx="90010" cy="213409"/>
          </a:xfrm>
          <a:prstGeom prst="rect">
            <a:avLst/>
          </a:prstGeom>
          <a:solidFill>
            <a:srgbClr val="FE97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9" name="Rechteck 598"/>
          <p:cNvSpPr/>
          <p:nvPr/>
        </p:nvSpPr>
        <p:spPr>
          <a:xfrm>
            <a:off x="6672143" y="5395837"/>
            <a:ext cx="264971" cy="151013"/>
          </a:xfrm>
          <a:prstGeom prst="rect">
            <a:avLst/>
          </a:prstGeom>
          <a:gradFill>
            <a:gsLst>
              <a:gs pos="0">
                <a:srgbClr val="FF7C8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rgbClr val="00B050"/>
              </a:gs>
            </a:gsLst>
            <a:lin ang="5400000" scaled="0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2" name="Gerade Verbindung 21"/>
          <p:cNvCxnSpPr/>
          <p:nvPr/>
        </p:nvCxnSpPr>
        <p:spPr>
          <a:xfrm>
            <a:off x="5796136" y="4581128"/>
            <a:ext cx="360040" cy="0"/>
          </a:xfrm>
          <a:prstGeom prst="line">
            <a:avLst/>
          </a:prstGeom>
          <a:ln w="9525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491207" y="5925943"/>
            <a:ext cx="13681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 smtClean="0"/>
              <a:t>See next slide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3778901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nJEP</a:t>
            </a:r>
            <a:r>
              <a:rPr lang="en-GB" dirty="0" smtClean="0"/>
              <a:t> : </a:t>
            </a:r>
            <a:r>
              <a:rPr lang="en-GB" dirty="0" smtClean="0"/>
              <a:t>improving</a:t>
            </a:r>
            <a:r>
              <a:rPr lang="en-GB" dirty="0" smtClean="0"/>
              <a:t> performance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980728"/>
            <a:ext cx="8715436" cy="5520106"/>
          </a:xfrm>
        </p:spPr>
        <p:txBody>
          <a:bodyPr/>
          <a:lstStyle/>
          <a:p>
            <a:r>
              <a:rPr lang="en-GB" dirty="0" smtClean="0"/>
              <a:t>Minimal </a:t>
            </a:r>
            <a:r>
              <a:rPr lang="en-GB" dirty="0" smtClean="0"/>
              <a:t>approach is basically </a:t>
            </a:r>
            <a:r>
              <a:rPr lang="en-GB" dirty="0" smtClean="0"/>
              <a:t>just a replacement </a:t>
            </a:r>
            <a:r>
              <a:rPr lang="en-GB" dirty="0" smtClean="0"/>
              <a:t>of aging </a:t>
            </a:r>
            <a:r>
              <a:rPr lang="en-GB" dirty="0" smtClean="0"/>
              <a:t>JEP</a:t>
            </a:r>
          </a:p>
          <a:p>
            <a:r>
              <a:rPr lang="en-GB" dirty="0" err="1"/>
              <a:t>nJEP</a:t>
            </a:r>
            <a:r>
              <a:rPr lang="en-GB" dirty="0"/>
              <a:t> to provide plenty of spare input </a:t>
            </a:r>
            <a:r>
              <a:rPr lang="en-GB" dirty="0" smtClean="0"/>
              <a:t>capacity. Use it for considerable improvement of physics performance</a:t>
            </a:r>
            <a:endParaRPr lang="en-GB" dirty="0" smtClean="0"/>
          </a:p>
          <a:p>
            <a:pPr lvl="1"/>
            <a:r>
              <a:rPr lang="en-GB" dirty="0"/>
              <a:t>Improve algorithms by making use of </a:t>
            </a:r>
            <a:r>
              <a:rPr lang="en-GB" dirty="0" smtClean="0"/>
              <a:t>finer granularity </a:t>
            </a:r>
            <a:r>
              <a:rPr lang="en-GB" dirty="0"/>
              <a:t>available from DPP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Consider </a:t>
            </a:r>
            <a:r>
              <a:rPr lang="en-GB" dirty="0">
                <a:sym typeface="Wingdings" pitchFamily="2" charset="2"/>
              </a:rPr>
              <a:t>feeding </a:t>
            </a:r>
            <a:r>
              <a:rPr lang="en-GB" dirty="0" err="1">
                <a:sym typeface="Wingdings" pitchFamily="2" charset="2"/>
              </a:rPr>
              <a:t>nJEP</a:t>
            </a:r>
            <a:r>
              <a:rPr lang="en-GB" dirty="0">
                <a:sym typeface="Wingdings" pitchFamily="2" charset="2"/>
              </a:rPr>
              <a:t> directly from </a:t>
            </a:r>
            <a:r>
              <a:rPr lang="en-GB" dirty="0" err="1" smtClean="0">
                <a:sym typeface="Wingdings" pitchFamily="2" charset="2"/>
              </a:rPr>
              <a:t>PPr</a:t>
            </a:r>
            <a:r>
              <a:rPr lang="en-GB" dirty="0" smtClean="0">
                <a:sym typeface="Wingdings" pitchFamily="2" charset="2"/>
              </a:rPr>
              <a:t>, at granularity of up to 0.1×0.1 in </a:t>
            </a:r>
            <a:r>
              <a:rPr lang="el-GR" dirty="0" smtClean="0">
                <a:sym typeface="Wingdings" pitchFamily="2" charset="2"/>
              </a:rPr>
              <a:t>η</a:t>
            </a:r>
            <a:r>
              <a:rPr lang="en-GB" dirty="0">
                <a:sym typeface="Wingdings" pitchFamily="2" charset="2"/>
              </a:rPr>
              <a:t>×</a:t>
            </a:r>
            <a:r>
              <a:rPr lang="el-GR" dirty="0" smtClean="0">
                <a:sym typeface="Wingdings" pitchFamily="2" charset="2"/>
              </a:rPr>
              <a:t>φ</a:t>
            </a:r>
            <a:endParaRPr lang="en-GB" dirty="0" smtClean="0"/>
          </a:p>
          <a:p>
            <a:pPr lvl="1"/>
            <a:r>
              <a:rPr lang="en-GB" dirty="0" smtClean="0"/>
              <a:t>Switch to</a:t>
            </a:r>
            <a:r>
              <a:rPr lang="en-GB" dirty="0" smtClean="0"/>
              <a:t> high </a:t>
            </a:r>
            <a:r>
              <a:rPr lang="en-GB" dirty="0" smtClean="0"/>
              <a:t>granularity optical input </a:t>
            </a:r>
            <a:r>
              <a:rPr lang="en-GB" dirty="0" smtClean="0"/>
              <a:t>directly from tile, </a:t>
            </a:r>
            <a:r>
              <a:rPr lang="en-GB" dirty="0" smtClean="0"/>
              <a:t>as it becomes available</a:t>
            </a:r>
          </a:p>
          <a:p>
            <a:endParaRPr lang="en-GB" dirty="0" smtClean="0"/>
          </a:p>
          <a:p>
            <a:r>
              <a:rPr lang="en-GB" dirty="0" err="1" smtClean="0"/>
              <a:t>nJEP</a:t>
            </a:r>
            <a:r>
              <a:rPr lang="en-GB" dirty="0" smtClean="0"/>
              <a:t> </a:t>
            </a:r>
            <a:r>
              <a:rPr lang="en-GB" dirty="0" smtClean="0"/>
              <a:t>to be built </a:t>
            </a:r>
            <a:r>
              <a:rPr lang="en-GB" smtClean="0"/>
              <a:t>phase-2 </a:t>
            </a:r>
            <a:r>
              <a:rPr lang="en-GB" smtClean="0"/>
              <a:t>compliant !</a:t>
            </a:r>
            <a:endParaRPr lang="en-GB" dirty="0"/>
          </a:p>
          <a:p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470842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277</Words>
  <Application>Microsoft Office PowerPoint</Application>
  <PresentationFormat>Bildschirmpräsentation (4:3)</PresentationFormat>
  <Paragraphs>42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Larissa-Design</vt:lpstr>
      <vt:lpstr>Phase-1 with new JEP   </vt:lpstr>
      <vt:lpstr>New Jet/Energy processor</vt:lpstr>
      <vt:lpstr>Phase-1 upgrade with new JEP</vt:lpstr>
      <vt:lpstr>nJEP : improving performance</vt:lpstr>
    </vt:vector>
  </TitlesOfParts>
  <Company>Johannes Gutenberg-Universität Mainz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345</cp:revision>
  <dcterms:created xsi:type="dcterms:W3CDTF">2009-12-08T11:59:40Z</dcterms:created>
  <dcterms:modified xsi:type="dcterms:W3CDTF">2011-07-28T13:09:36Z</dcterms:modified>
</cp:coreProperties>
</file>