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90" r:id="rId3"/>
    <p:sldId id="289" r:id="rId4"/>
    <p:sldId id="291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E978C"/>
    <a:srgbClr val="FFE200"/>
    <a:srgbClr val="06BA35"/>
    <a:srgbClr val="CC9900"/>
    <a:srgbClr val="0AFC44"/>
    <a:srgbClr val="0F01BF"/>
    <a:srgbClr val="4A7EBB"/>
    <a:srgbClr val="48C48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 varScale="1">
        <p:scale>
          <a:sx n="107" d="100"/>
          <a:sy n="10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27.07.2011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Phase-1 with new JEP</a:t>
            </a:r>
            <a:br>
              <a:rPr lang="en-GB" dirty="0" smtClean="0"/>
            </a:br>
            <a:r>
              <a:rPr lang="en-GB" sz="1200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352544"/>
          </a:xfrm>
        </p:spPr>
        <p:txBody>
          <a:bodyPr>
            <a:normAutofit/>
          </a:bodyPr>
          <a:lstStyle/>
          <a:p>
            <a:r>
              <a:rPr lang="en-GB" sz="1400" dirty="0" err="1" smtClean="0"/>
              <a:t>Uli</a:t>
            </a:r>
            <a:r>
              <a:rPr lang="en-GB" sz="1400" dirty="0" smtClean="0"/>
              <a:t> </a:t>
            </a:r>
            <a:r>
              <a:rPr lang="en-GB" sz="1400" dirty="0" err="1" smtClean="0"/>
              <a:t>Schäfer</a:t>
            </a:r>
            <a:endParaRPr lang="en-GB" sz="1400" dirty="0" smtClean="0"/>
          </a:p>
          <a:p>
            <a:r>
              <a:rPr lang="en-GB" sz="1400" dirty="0" smtClean="0"/>
              <a:t>Johannes Gutenberg-</a:t>
            </a:r>
            <a:r>
              <a:rPr lang="en-GB" sz="1400" dirty="0" err="1" smtClean="0"/>
              <a:t>Universität</a:t>
            </a:r>
            <a:r>
              <a:rPr lang="en-GB" sz="1400" dirty="0" smtClean="0"/>
              <a:t> Mainz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Jet/Energy processor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JEP will be of very old age by time of phase-1 upgrade</a:t>
            </a:r>
          </a:p>
          <a:p>
            <a:pPr lvl="1"/>
            <a:r>
              <a:rPr lang="en-GB" dirty="0" smtClean="0"/>
              <a:t>Limited availability of spares</a:t>
            </a:r>
          </a:p>
          <a:p>
            <a:pPr lvl="1"/>
            <a:r>
              <a:rPr lang="en-GB" dirty="0" smtClean="0"/>
              <a:t>FPGAs not supported by current design tools</a:t>
            </a:r>
          </a:p>
          <a:p>
            <a:r>
              <a:rPr lang="en-GB" dirty="0" err="1" smtClean="0"/>
              <a:t>LArg</a:t>
            </a:r>
            <a:r>
              <a:rPr lang="en-GB" dirty="0" smtClean="0"/>
              <a:t> </a:t>
            </a:r>
            <a:r>
              <a:rPr lang="en-GB" dirty="0" smtClean="0"/>
              <a:t>signals will be available optically at high granularity</a:t>
            </a:r>
          </a:p>
          <a:p>
            <a:r>
              <a:rPr lang="en-GB" dirty="0" smtClean="0"/>
              <a:t>Tile optical signals might become available at a later stage</a:t>
            </a:r>
          </a:p>
          <a:p>
            <a:pPr marL="0" indent="0">
              <a:buNone/>
            </a:pPr>
            <a:endParaRPr lang="en-GB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JEP comprised of JEMs, based on modular concept (mezzanines)</a:t>
            </a:r>
          </a:p>
          <a:p>
            <a:pPr>
              <a:buFont typeface="Wingdings" pitchFamily="2" charset="2"/>
              <a:buChar char="à"/>
            </a:pPr>
            <a:r>
              <a:rPr lang="en-GB" dirty="0">
                <a:sym typeface="Wingdings" pitchFamily="2" charset="2"/>
              </a:rPr>
              <a:t>S</a:t>
            </a:r>
            <a:r>
              <a:rPr lang="en-GB" dirty="0" smtClean="0">
                <a:sym typeface="Wingdings" pitchFamily="2" charset="2"/>
              </a:rPr>
              <a:t>taged </a:t>
            </a:r>
            <a:r>
              <a:rPr lang="en-GB" dirty="0" smtClean="0">
                <a:sym typeface="Wingdings" pitchFamily="2" charset="2"/>
              </a:rPr>
              <a:t>upgrade of </a:t>
            </a:r>
            <a:r>
              <a:rPr lang="en-GB" dirty="0" smtClean="0">
                <a:sym typeface="Wingdings" pitchFamily="2" charset="2"/>
              </a:rPr>
              <a:t>JEP, so as to guarantee smooth changeover. </a:t>
            </a:r>
            <a:br>
              <a:rPr lang="en-GB" dirty="0" smtClean="0">
                <a:sym typeface="Wingdings" pitchFamily="2" charset="2"/>
              </a:rPr>
            </a:br>
            <a:r>
              <a:rPr lang="en-GB" sz="2400" dirty="0" smtClean="0"/>
              <a:t>Minimal approach</a:t>
            </a:r>
            <a:r>
              <a:rPr lang="en-GB" dirty="0" smtClean="0">
                <a:sym typeface="Wingdings" pitchFamily="2" charset="2"/>
              </a:rPr>
              <a:t>: 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Increase</a:t>
            </a:r>
            <a:r>
              <a:rPr lang="en-GB" dirty="0" smtClean="0">
                <a:sym typeface="Wingdings" pitchFamily="2" charset="2"/>
              </a:rPr>
              <a:t> JEM optical </a:t>
            </a:r>
            <a:r>
              <a:rPr lang="en-GB" dirty="0" smtClean="0">
                <a:sym typeface="Wingdings" pitchFamily="2" charset="2"/>
              </a:rPr>
              <a:t>output capacity </a:t>
            </a:r>
            <a:r>
              <a:rPr lang="en-GB" dirty="0" smtClean="0">
                <a:sym typeface="Wingdings" pitchFamily="2" charset="2"/>
              </a:rPr>
              <a:t>by renewal</a:t>
            </a:r>
            <a:r>
              <a:rPr lang="en-GB" dirty="0" smtClean="0">
                <a:sym typeface="Wingdings" pitchFamily="2" charset="2"/>
              </a:rPr>
              <a:t> of low-cost </a:t>
            </a:r>
            <a:r>
              <a:rPr lang="en-GB" dirty="0" smtClean="0">
                <a:sym typeface="Wingdings" pitchFamily="2" charset="2"/>
              </a:rPr>
              <a:t>daughter </a:t>
            </a:r>
            <a:r>
              <a:rPr lang="en-GB" dirty="0" smtClean="0">
                <a:sym typeface="Wingdings" pitchFamily="2" charset="2"/>
              </a:rPr>
              <a:t>modules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Add </a:t>
            </a:r>
            <a:r>
              <a:rPr lang="en-GB" dirty="0" err="1" smtClean="0">
                <a:sym typeface="Wingdings" pitchFamily="2" charset="2"/>
              </a:rPr>
              <a:t>nJEP</a:t>
            </a:r>
            <a:r>
              <a:rPr lang="en-GB" dirty="0" smtClean="0">
                <a:sym typeface="Wingdings" pitchFamily="2" charset="2"/>
              </a:rPr>
              <a:t> processor next to topology processor </a:t>
            </a:r>
            <a:r>
              <a:rPr lang="en-GB" dirty="0" smtClean="0">
                <a:sym typeface="Wingdings" pitchFamily="2" charset="2"/>
              </a:rPr>
              <a:t>module, to receive JEM optical real-time output 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Keep JEP </a:t>
            </a:r>
            <a:r>
              <a:rPr lang="en-GB" dirty="0" smtClean="0">
                <a:sym typeface="Wingdings" pitchFamily="2" charset="2"/>
              </a:rPr>
              <a:t>running while </a:t>
            </a:r>
            <a:r>
              <a:rPr lang="en-GB" dirty="0" err="1" smtClean="0">
                <a:sym typeface="Wingdings" pitchFamily="2" charset="2"/>
              </a:rPr>
              <a:t>nJEP</a:t>
            </a:r>
            <a:r>
              <a:rPr lang="en-GB" dirty="0" smtClean="0">
                <a:sym typeface="Wingdings" pitchFamily="2" charset="2"/>
              </a:rPr>
              <a:t> being commissioned…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Eventually s</a:t>
            </a:r>
            <a:r>
              <a:rPr lang="en-GB" dirty="0" smtClean="0">
                <a:sym typeface="Wingdings" pitchFamily="2" charset="2"/>
              </a:rPr>
              <a:t>witch </a:t>
            </a:r>
            <a:r>
              <a:rPr lang="en-GB" dirty="0" smtClean="0">
                <a:sym typeface="Wingdings" pitchFamily="2" charset="2"/>
              </a:rPr>
              <a:t>to </a:t>
            </a:r>
            <a:r>
              <a:rPr lang="en-GB" dirty="0" err="1" smtClean="0">
                <a:sym typeface="Wingdings" pitchFamily="2" charset="2"/>
              </a:rPr>
              <a:t>nJEP</a:t>
            </a:r>
            <a:r>
              <a:rPr lang="en-GB" dirty="0" smtClean="0">
                <a:sym typeface="Wingdings" pitchFamily="2" charset="2"/>
              </a:rPr>
              <a:t> based jet trigger</a:t>
            </a:r>
          </a:p>
          <a:p>
            <a:r>
              <a:rPr lang="en-GB" dirty="0" smtClean="0">
                <a:sym typeface="Wingdings" pitchFamily="2" charset="2"/>
              </a:rPr>
              <a:t>Use old JEMs for e/o conversion of tile signals only</a:t>
            </a:r>
          </a:p>
          <a:p>
            <a:r>
              <a:rPr lang="en-GB" dirty="0" smtClean="0">
                <a:sym typeface="Wingdings" pitchFamily="2" charset="2"/>
              </a:rPr>
              <a:t>Replace JEMs with simple and cheap converter modules as further spares are required</a:t>
            </a:r>
          </a:p>
          <a:p>
            <a:r>
              <a:rPr lang="en-GB" dirty="0" smtClean="0">
                <a:sym typeface="Wingdings" pitchFamily="2" charset="2"/>
              </a:rPr>
              <a:t>Consider feeding </a:t>
            </a:r>
            <a:r>
              <a:rPr lang="en-GB" dirty="0" err="1" smtClean="0">
                <a:sym typeface="Wingdings" pitchFamily="2" charset="2"/>
              </a:rPr>
              <a:t>nJEP</a:t>
            </a:r>
            <a:r>
              <a:rPr lang="en-GB" dirty="0" smtClean="0">
                <a:sym typeface="Wingdings" pitchFamily="2" charset="2"/>
              </a:rPr>
              <a:t> directly from </a:t>
            </a:r>
            <a:r>
              <a:rPr lang="en-GB" dirty="0" err="1" smtClean="0">
                <a:sym typeface="Wingdings" pitchFamily="2" charset="2"/>
              </a:rPr>
              <a:t>PPr</a:t>
            </a:r>
            <a:r>
              <a:rPr lang="en-GB" dirty="0" smtClean="0"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Char char="à"/>
            </a:pPr>
            <a:r>
              <a:rPr lang="en-GB" dirty="0" smtClean="0">
                <a:sym typeface="Wingdings" pitchFamily="2" charset="2"/>
              </a:rPr>
              <a:t>In case we were running into a latency crisis, full </a:t>
            </a:r>
            <a:r>
              <a:rPr lang="en-GB" dirty="0" smtClean="0">
                <a:sym typeface="Wingdings" pitchFamily="2" charset="2"/>
              </a:rPr>
              <a:t>JEP replacement </a:t>
            </a:r>
            <a:r>
              <a:rPr lang="en-GB" dirty="0" smtClean="0">
                <a:sym typeface="Wingdings" pitchFamily="2" charset="2"/>
              </a:rPr>
              <a:t>by o/e converter modules would be effective and affordable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00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Phase-1 upgrade with new JEP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7560840" cy="50692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65" name="Gerade Verbindung 564"/>
          <p:cNvCxnSpPr/>
          <p:nvPr/>
        </p:nvCxnSpPr>
        <p:spPr>
          <a:xfrm>
            <a:off x="2483768" y="5517232"/>
            <a:ext cx="0" cy="64807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Gerade Verbindung 565"/>
          <p:cNvCxnSpPr/>
          <p:nvPr/>
        </p:nvCxnSpPr>
        <p:spPr>
          <a:xfrm>
            <a:off x="2483768" y="6165304"/>
            <a:ext cx="313234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Gerade Verbindung 568"/>
          <p:cNvCxnSpPr/>
          <p:nvPr/>
        </p:nvCxnSpPr>
        <p:spPr>
          <a:xfrm flipV="1">
            <a:off x="5616116" y="4725144"/>
            <a:ext cx="0" cy="1440160"/>
          </a:xfrm>
          <a:prstGeom prst="line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Gerade Verbindung 571"/>
          <p:cNvCxnSpPr/>
          <p:nvPr/>
        </p:nvCxnSpPr>
        <p:spPr>
          <a:xfrm>
            <a:off x="1979712" y="3609020"/>
            <a:ext cx="18790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Gerade Verbindung 573"/>
          <p:cNvCxnSpPr/>
          <p:nvPr/>
        </p:nvCxnSpPr>
        <p:spPr>
          <a:xfrm>
            <a:off x="2167615" y="4077072"/>
            <a:ext cx="2044345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Gerade Verbindung 576"/>
          <p:cNvCxnSpPr/>
          <p:nvPr/>
        </p:nvCxnSpPr>
        <p:spPr>
          <a:xfrm>
            <a:off x="4219843" y="4077072"/>
            <a:ext cx="0" cy="39604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Gerade Verbindung 577"/>
          <p:cNvCxnSpPr/>
          <p:nvPr/>
        </p:nvCxnSpPr>
        <p:spPr>
          <a:xfrm>
            <a:off x="4211960" y="4473116"/>
            <a:ext cx="1224136" cy="0"/>
          </a:xfrm>
          <a:prstGeom prst="line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" name="Textfeld 583"/>
          <p:cNvSpPr txBox="1"/>
          <p:nvPr/>
        </p:nvSpPr>
        <p:spPr>
          <a:xfrm>
            <a:off x="4592717" y="447311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err="1" smtClean="0"/>
              <a:t>nJEP</a:t>
            </a:r>
            <a:endParaRPr lang="en-GB" sz="1600" dirty="0"/>
          </a:p>
        </p:txBody>
      </p:sp>
      <p:sp>
        <p:nvSpPr>
          <p:cNvPr id="585" name="Textfeld 584"/>
          <p:cNvSpPr txBox="1"/>
          <p:nvPr/>
        </p:nvSpPr>
        <p:spPr>
          <a:xfrm>
            <a:off x="3970783" y="5879777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tile</a:t>
            </a:r>
            <a:endParaRPr lang="en-GB" sz="1600" dirty="0"/>
          </a:p>
        </p:txBody>
      </p:sp>
      <p:sp>
        <p:nvSpPr>
          <p:cNvPr id="562" name="Rechteck 561"/>
          <p:cNvSpPr/>
          <p:nvPr/>
        </p:nvSpPr>
        <p:spPr>
          <a:xfrm>
            <a:off x="5436096" y="4176956"/>
            <a:ext cx="360040" cy="548188"/>
          </a:xfrm>
          <a:prstGeom prst="rect">
            <a:avLst/>
          </a:prstGeom>
          <a:gradFill>
            <a:gsLst>
              <a:gs pos="0">
                <a:srgbClr val="FF7C8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00B050"/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6" name="Gerade Verbindung 585"/>
          <p:cNvCxnSpPr/>
          <p:nvPr/>
        </p:nvCxnSpPr>
        <p:spPr>
          <a:xfrm>
            <a:off x="1835696" y="5231705"/>
            <a:ext cx="0" cy="93359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Gerade Verbindung 587"/>
          <p:cNvCxnSpPr/>
          <p:nvPr/>
        </p:nvCxnSpPr>
        <p:spPr>
          <a:xfrm>
            <a:off x="1835696" y="6165304"/>
            <a:ext cx="6480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2" name="Textfeld 591"/>
          <p:cNvSpPr txBox="1"/>
          <p:nvPr/>
        </p:nvSpPr>
        <p:spPr>
          <a:xfrm>
            <a:off x="6372200" y="5578747"/>
            <a:ext cx="136815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Jul 27, </a:t>
            </a:r>
            <a:r>
              <a:rPr lang="en-GB" sz="1400" dirty="0" err="1" smtClean="0"/>
              <a:t>nJEP</a:t>
            </a:r>
            <a:endParaRPr lang="en-GB" sz="1400" dirty="0"/>
          </a:p>
        </p:txBody>
      </p:sp>
      <p:cxnSp>
        <p:nvCxnSpPr>
          <p:cNvPr id="593" name="Gerade Verbindung 592"/>
          <p:cNvCxnSpPr/>
          <p:nvPr/>
        </p:nvCxnSpPr>
        <p:spPr>
          <a:xfrm>
            <a:off x="2167615" y="3609020"/>
            <a:ext cx="0" cy="4680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" name="Rechteck 562"/>
          <p:cNvSpPr/>
          <p:nvPr/>
        </p:nvSpPr>
        <p:spPr>
          <a:xfrm>
            <a:off x="5571111" y="4005064"/>
            <a:ext cx="90010" cy="213409"/>
          </a:xfrm>
          <a:prstGeom prst="rect">
            <a:avLst/>
          </a:prstGeom>
          <a:solidFill>
            <a:srgbClr val="FE97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9" name="Rechteck 598"/>
          <p:cNvSpPr/>
          <p:nvPr/>
        </p:nvSpPr>
        <p:spPr>
          <a:xfrm>
            <a:off x="6672143" y="5395837"/>
            <a:ext cx="264971" cy="151013"/>
          </a:xfrm>
          <a:prstGeom prst="rect">
            <a:avLst/>
          </a:prstGeom>
          <a:gradFill>
            <a:gsLst>
              <a:gs pos="0">
                <a:srgbClr val="FF7C8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rgbClr val="00B050"/>
              </a:gs>
            </a:gsLst>
            <a:lin ang="5400000" scaled="0"/>
          </a:gra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Gerade Verbindung 21"/>
          <p:cNvCxnSpPr/>
          <p:nvPr/>
        </p:nvCxnSpPr>
        <p:spPr>
          <a:xfrm>
            <a:off x="5796136" y="4581128"/>
            <a:ext cx="360040" cy="0"/>
          </a:xfrm>
          <a:prstGeom prst="line">
            <a:avLst/>
          </a:prstGeom>
          <a:ln w="9525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90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nJEP</a:t>
            </a:r>
            <a:r>
              <a:rPr lang="en-GB" dirty="0" smtClean="0"/>
              <a:t> : towards phase-2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Minimal approach is basically replacement of aging JEP</a:t>
            </a:r>
          </a:p>
          <a:p>
            <a:r>
              <a:rPr lang="en-GB" dirty="0" err="1" smtClean="0"/>
              <a:t>nJEP</a:t>
            </a:r>
            <a:r>
              <a:rPr lang="en-GB" dirty="0" smtClean="0"/>
              <a:t> to provide plenty of spare input capacity</a:t>
            </a:r>
          </a:p>
          <a:p>
            <a:pPr lvl="1"/>
            <a:r>
              <a:rPr lang="en-GB" dirty="0" smtClean="0"/>
              <a:t>Improve algorithms by making use of granularity available from DPP</a:t>
            </a:r>
          </a:p>
          <a:p>
            <a:pPr lvl="1"/>
            <a:r>
              <a:rPr lang="en-GB" dirty="0" smtClean="0"/>
              <a:t>Add higher granularity optical input from tile as it becomes available</a:t>
            </a:r>
          </a:p>
          <a:p>
            <a:r>
              <a:rPr lang="en-GB" dirty="0" err="1" smtClean="0"/>
              <a:t>nJEP</a:t>
            </a:r>
            <a:r>
              <a:rPr lang="en-GB" dirty="0" smtClean="0"/>
              <a:t> to be built phase-2 compliant</a:t>
            </a:r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0842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Bildschirmpräsentation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Phase-1 with new JEP   </vt:lpstr>
      <vt:lpstr>New Jet/Energy processor</vt:lpstr>
      <vt:lpstr>Phase-1 upgrade with new JEP</vt:lpstr>
      <vt:lpstr>nJEP : towards phase-2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337</cp:revision>
  <dcterms:created xsi:type="dcterms:W3CDTF">2009-12-08T11:59:40Z</dcterms:created>
  <dcterms:modified xsi:type="dcterms:W3CDTF">2011-07-27T11:07:34Z</dcterms:modified>
</cp:coreProperties>
</file>