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92" r:id="rId3"/>
    <p:sldId id="296" r:id="rId4"/>
    <p:sldId id="297" r:id="rId5"/>
    <p:sldId id="295" r:id="rId6"/>
    <p:sldId id="293" r:id="rId7"/>
    <p:sldId id="290" r:id="rId8"/>
    <p:sldId id="289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FFCC"/>
    <a:srgbClr val="FF7C80"/>
    <a:srgbClr val="FE978C"/>
    <a:srgbClr val="FFE200"/>
    <a:srgbClr val="06BA35"/>
    <a:srgbClr val="CC9900"/>
    <a:srgbClr val="0AFC44"/>
    <a:srgbClr val="0F01BF"/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7" autoAdjust="0"/>
    <p:restoredTop sz="94660"/>
  </p:normalViewPr>
  <p:slideViewPr>
    <p:cSldViewPr>
      <p:cViewPr varScale="1">
        <p:scale>
          <a:sx n="107" d="100"/>
          <a:sy n="107" d="100"/>
        </p:scale>
        <p:origin x="-105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AECCC-53DF-4DF2-9BFB-2913817AB8DD}" type="datetimeFigureOut">
              <a:rPr lang="de-DE" smtClean="0"/>
              <a:pPr/>
              <a:t>08.08.2011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F6C69-5AA2-4517-AE3E-F3A88411F7F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653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gradFill flip="none" rotWithShape="1">
            <a:gsLst>
              <a:gs pos="0">
                <a:srgbClr val="FFFF00">
                  <a:tint val="66000"/>
                  <a:satMod val="160000"/>
                  <a:alpha val="29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  <a:alpha val="0"/>
                </a:srgbClr>
              </a:gs>
            </a:gsLst>
            <a:lin ang="16200000" scaled="1"/>
            <a:tileRect/>
          </a:gradFill>
        </p:spPr>
        <p:txBody>
          <a:bodyPr>
            <a:noAutofit/>
          </a:bodyPr>
          <a:lstStyle>
            <a:lvl1pPr>
              <a:defRPr sz="3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715040"/>
          </a:xfrm>
        </p:spPr>
        <p:txBody>
          <a:bodyPr>
            <a:normAutofit/>
          </a:bodyPr>
          <a:lstStyle>
            <a:lvl1pPr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72330" y="6565921"/>
            <a:ext cx="1928826" cy="292079"/>
          </a:xfrm>
        </p:spPr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27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5720" y="1000108"/>
            <a:ext cx="8643998" cy="55007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0" y="6572272"/>
            <a:ext cx="9144000" cy="28572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54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F01BF"/>
                </a:solidFill>
              </a:defRPr>
            </a:lvl1pPr>
          </a:lstStyle>
          <a:p>
            <a:r>
              <a:rPr lang="de-DE" dirty="0" smtClean="0"/>
              <a:t>Uli Schäfer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43240" y="6572272"/>
            <a:ext cx="2895600" cy="28572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72264" y="6565921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GOLD Status and Phase-1 Plans</a:t>
            </a:r>
            <a:br>
              <a:rPr lang="en-GB" dirty="0" smtClean="0"/>
            </a:br>
            <a:r>
              <a:rPr lang="en-GB" sz="1200" dirty="0" smtClean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2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640" y="4869160"/>
            <a:ext cx="6400800" cy="1352544"/>
          </a:xfrm>
        </p:spPr>
        <p:txBody>
          <a:bodyPr>
            <a:normAutofit/>
          </a:bodyPr>
          <a:lstStyle/>
          <a:p>
            <a:r>
              <a:rPr lang="en-GB" sz="1400" dirty="0" err="1" smtClean="0"/>
              <a:t>Andi</a:t>
            </a:r>
            <a:r>
              <a:rPr lang="en-GB" sz="1400" dirty="0" smtClean="0"/>
              <a:t> E. &amp; </a:t>
            </a:r>
            <a:r>
              <a:rPr lang="en-GB" sz="1400" dirty="0" err="1" smtClean="0"/>
              <a:t>Uli</a:t>
            </a:r>
            <a:r>
              <a:rPr lang="en-GB" sz="1400" dirty="0" smtClean="0"/>
              <a:t> S.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Phase 0 – GOLD hardware status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All electronic components available</a:t>
            </a:r>
          </a:p>
          <a:p>
            <a:r>
              <a:rPr lang="en-GB" dirty="0" smtClean="0"/>
              <a:t>GOLD PCB still with manufacturer</a:t>
            </a:r>
          </a:p>
          <a:p>
            <a:pPr lvl="1"/>
            <a:r>
              <a:rPr lang="en-GB" dirty="0" smtClean="0"/>
              <a:t>Due </a:t>
            </a:r>
            <a:r>
              <a:rPr lang="en-GB" dirty="0" smtClean="0"/>
              <a:t>July </a:t>
            </a:r>
            <a:r>
              <a:rPr lang="en-GB" dirty="0" smtClean="0"/>
              <a:t>29</a:t>
            </a:r>
          </a:p>
          <a:p>
            <a:pPr lvl="1"/>
            <a:r>
              <a:rPr lang="en-GB" dirty="0" smtClean="0"/>
              <a:t>Manufacturing problems with just one (very last) layer</a:t>
            </a:r>
          </a:p>
          <a:p>
            <a:pPr lvl="2"/>
            <a:r>
              <a:rPr lang="en-GB" dirty="0" smtClean="0"/>
              <a:t>Etching and plating currently not possible at required structure size (75μm)</a:t>
            </a:r>
          </a:p>
          <a:p>
            <a:pPr lvl="2"/>
            <a:r>
              <a:rPr lang="en-GB" dirty="0" smtClean="0"/>
              <a:t>Reason currently under investigation</a:t>
            </a:r>
          </a:p>
          <a:p>
            <a:pPr lvl="2"/>
            <a:r>
              <a:rPr lang="en-GB" dirty="0" smtClean="0"/>
              <a:t>Expect </a:t>
            </a:r>
            <a:r>
              <a:rPr lang="en-GB" dirty="0" smtClean="0"/>
              <a:t>delays…</a:t>
            </a:r>
            <a:endParaRPr lang="en-GB" dirty="0" smtClean="0"/>
          </a:p>
          <a:p>
            <a:pPr lvl="2"/>
            <a:r>
              <a:rPr lang="en-GB" dirty="0" smtClean="0"/>
              <a:t>Waiting for further information </a:t>
            </a:r>
          </a:p>
          <a:p>
            <a:r>
              <a:rPr lang="en-GB" dirty="0" smtClean="0"/>
              <a:t>Slot to be negotiated with assembly company as soon as new estimate of PCB lead time known</a:t>
            </a:r>
          </a:p>
          <a:p>
            <a:r>
              <a:rPr lang="en-GB" dirty="0" smtClean="0"/>
              <a:t>Mezzanine modules (initial test versions) in production</a:t>
            </a:r>
          </a:p>
          <a:p>
            <a:pPr lvl="1"/>
            <a:r>
              <a:rPr lang="en-GB" dirty="0" smtClean="0"/>
              <a:t>12-channel receive/transmit opto module</a:t>
            </a:r>
          </a:p>
          <a:p>
            <a:pPr lvl="1"/>
            <a:r>
              <a:rPr lang="en-GB" dirty="0" smtClean="0"/>
              <a:t>Crystal clock module </a:t>
            </a:r>
          </a:p>
          <a:p>
            <a:pPr lvl="1"/>
            <a:r>
              <a:rPr lang="en-GB" dirty="0"/>
              <a:t>U</a:t>
            </a:r>
            <a:r>
              <a:rPr lang="en-GB" dirty="0" smtClean="0"/>
              <a:t>ncritical due to  different manufacturer and structure sizes</a:t>
            </a:r>
          </a:p>
          <a:p>
            <a:r>
              <a:rPr lang="en-GB" dirty="0" smtClean="0"/>
              <a:t>Mezzanine modules to be assembled in-house</a:t>
            </a:r>
          </a:p>
          <a:p>
            <a:endParaRPr lang="en-GB" dirty="0" smtClean="0"/>
          </a:p>
          <a:p>
            <a:pPr lvl="2"/>
            <a:endParaRPr lang="en-GB" dirty="0" smtClean="0"/>
          </a:p>
          <a:p>
            <a:pPr lvl="2"/>
            <a:endParaRPr lang="en-GB" dirty="0" smtClean="0"/>
          </a:p>
          <a:p>
            <a:pPr lvl="2"/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6305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Phase 0 – GOLD </a:t>
            </a:r>
            <a:r>
              <a:rPr lang="en-GB" dirty="0" smtClean="0"/>
              <a:t>f/w status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RTDP:</a:t>
            </a:r>
          </a:p>
          <a:p>
            <a:pPr lvl="1"/>
            <a:r>
              <a:rPr lang="en-GB" dirty="0" smtClean="0"/>
              <a:t>Whole Path </a:t>
            </a:r>
            <a:r>
              <a:rPr lang="en-GB" dirty="0" smtClean="0">
                <a:solidFill>
                  <a:srgbClr val="0AFC44"/>
                </a:solidFill>
              </a:rPr>
              <a:t>implemented! </a:t>
            </a:r>
            <a:endParaRPr lang="en-GB" dirty="0" smtClean="0"/>
          </a:p>
          <a:p>
            <a:pPr lvl="1"/>
            <a:r>
              <a:rPr lang="en-GB" dirty="0" smtClean="0"/>
              <a:t>Latency approximation on Xilinx-</a:t>
            </a:r>
            <a:r>
              <a:rPr lang="en-GB" dirty="0" err="1" smtClean="0"/>
              <a:t>Demoboard</a:t>
            </a:r>
            <a:r>
              <a:rPr lang="en-GB" dirty="0" smtClean="0"/>
              <a:t> with half speed </a:t>
            </a:r>
            <a:r>
              <a:rPr lang="en-GB" dirty="0" smtClean="0">
                <a:solidFill>
                  <a:srgbClr val="0AFC44"/>
                </a:solidFill>
              </a:rPr>
              <a:t>test done!</a:t>
            </a:r>
          </a:p>
          <a:p>
            <a:pPr lvl="1"/>
            <a:r>
              <a:rPr lang="en-GB" dirty="0" smtClean="0"/>
              <a:t>Full-speed-test: </a:t>
            </a:r>
            <a:r>
              <a:rPr lang="en-GB" dirty="0" smtClean="0">
                <a:solidFill>
                  <a:srgbClr val="FF0000"/>
                </a:solidFill>
              </a:rPr>
              <a:t>when GOLD available!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Trying out possibilities to minimize latency in algorithm and ser-/ </a:t>
            </a:r>
            <a:r>
              <a:rPr lang="en-GB" dirty="0" err="1" smtClean="0"/>
              <a:t>deserialization</a:t>
            </a:r>
            <a:r>
              <a:rPr lang="en-GB" dirty="0" smtClean="0"/>
              <a:t>: </a:t>
            </a:r>
            <a:r>
              <a:rPr lang="en-GB" dirty="0" smtClean="0">
                <a:solidFill>
                  <a:srgbClr val="FFC000"/>
                </a:solidFill>
              </a:rPr>
              <a:t>under work!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Algorithms: </a:t>
            </a:r>
            <a:r>
              <a:rPr lang="el-GR" dirty="0" smtClean="0"/>
              <a:t>Δφ</a:t>
            </a:r>
            <a:r>
              <a:rPr lang="de-DE" dirty="0" smtClean="0"/>
              <a:t> </a:t>
            </a:r>
            <a:r>
              <a:rPr lang="en-US" dirty="0" smtClean="0"/>
              <a:t>between</a:t>
            </a:r>
            <a:r>
              <a:rPr lang="de-DE" dirty="0" smtClean="0"/>
              <a:t> </a:t>
            </a:r>
            <a:r>
              <a:rPr lang="en-US" dirty="0" smtClean="0"/>
              <a:t>two biggest Jets</a:t>
            </a:r>
            <a:r>
              <a:rPr lang="de-DE" dirty="0" smtClean="0"/>
              <a:t> </a:t>
            </a:r>
            <a:r>
              <a:rPr lang="en-US" dirty="0" smtClean="0">
                <a:solidFill>
                  <a:srgbClr val="0AFC44"/>
                </a:solidFill>
              </a:rPr>
              <a:t>implemented</a:t>
            </a:r>
            <a:r>
              <a:rPr lang="de-DE" dirty="0" smtClean="0">
                <a:solidFill>
                  <a:srgbClr val="0AFC44"/>
                </a:solidFill>
              </a:rPr>
              <a:t> 							   &amp; </a:t>
            </a:r>
            <a:r>
              <a:rPr lang="en-US" dirty="0" smtClean="0">
                <a:solidFill>
                  <a:srgbClr val="0AFC44"/>
                </a:solidFill>
              </a:rPr>
              <a:t>tested</a:t>
            </a:r>
            <a:r>
              <a:rPr lang="de-DE" dirty="0" smtClean="0">
                <a:solidFill>
                  <a:srgbClr val="0AFC44"/>
                </a:solidFill>
              </a:rPr>
              <a:t>!</a:t>
            </a:r>
            <a:endParaRPr lang="en-GB" dirty="0" smtClean="0"/>
          </a:p>
          <a:p>
            <a:r>
              <a:rPr lang="en-GB" dirty="0" smtClean="0"/>
              <a:t>Control: </a:t>
            </a:r>
          </a:p>
          <a:p>
            <a:pPr lvl="1"/>
            <a:r>
              <a:rPr lang="en-US" dirty="0" smtClean="0"/>
              <a:t>VME-- from BLT(in CMX-slot) to all FPGAs on GOLD </a:t>
            </a:r>
            <a:r>
              <a:rPr lang="en-US" dirty="0" smtClean="0">
                <a:solidFill>
                  <a:srgbClr val="0AFC44"/>
                </a:solidFill>
              </a:rPr>
              <a:t>done!</a:t>
            </a:r>
            <a:endParaRPr lang="en-US" dirty="0" smtClean="0"/>
          </a:p>
          <a:p>
            <a:pPr lvl="1"/>
            <a:r>
              <a:rPr lang="en-US" dirty="0" smtClean="0"/>
              <a:t>I²C: FPGA  to  12-channel o/e conv. on mezzanine </a:t>
            </a:r>
            <a:r>
              <a:rPr lang="en-US" dirty="0" smtClean="0">
                <a:solidFill>
                  <a:srgbClr val="0AFC44"/>
                </a:solidFill>
              </a:rPr>
              <a:t>done!</a:t>
            </a:r>
            <a:endParaRPr lang="en-GB" dirty="0" smtClean="0"/>
          </a:p>
          <a:p>
            <a:pPr lvl="1"/>
            <a:r>
              <a:rPr lang="en-GB" dirty="0" smtClean="0"/>
              <a:t>Xilinx IBERT for Multi-Gigabit-Transceivers(MGT) </a:t>
            </a:r>
            <a:r>
              <a:rPr lang="en-GB" dirty="0" smtClean="0">
                <a:solidFill>
                  <a:srgbClr val="0AFC44"/>
                </a:solidFill>
              </a:rPr>
              <a:t> done!</a:t>
            </a:r>
          </a:p>
          <a:p>
            <a:pPr lvl="1"/>
            <a:r>
              <a:rPr lang="en-GB" dirty="0" smtClean="0"/>
              <a:t>Optimize settings of 12-channel-e/o-conv. and MGTs to get best signals </a:t>
            </a:r>
            <a:r>
              <a:rPr lang="en-GB" dirty="0" smtClean="0">
                <a:solidFill>
                  <a:srgbClr val="FF0000"/>
                </a:solidFill>
              </a:rPr>
              <a:t>when GOLD available!</a:t>
            </a:r>
            <a:r>
              <a:rPr lang="en-GB" dirty="0" smtClean="0"/>
              <a:t>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492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Phase 0 – GOLD status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Boundary Scan tool </a:t>
            </a:r>
            <a:r>
              <a:rPr lang="en-US" dirty="0" smtClean="0">
                <a:solidFill>
                  <a:srgbClr val="0AFC44"/>
                </a:solidFill>
              </a:rPr>
              <a:t>ready!</a:t>
            </a:r>
            <a:endParaRPr lang="en-US" dirty="0" smtClean="0"/>
          </a:p>
          <a:p>
            <a:endParaRPr lang="en-GB" dirty="0" smtClean="0"/>
          </a:p>
          <a:p>
            <a:r>
              <a:rPr lang="en-US" dirty="0" smtClean="0"/>
              <a:t>Software:</a:t>
            </a:r>
          </a:p>
          <a:p>
            <a:pPr lvl="1"/>
            <a:r>
              <a:rPr lang="en-US" dirty="0" smtClean="0"/>
              <a:t>Only simple C code with VME-- </a:t>
            </a:r>
          </a:p>
          <a:p>
            <a:pPr lvl="1"/>
            <a:r>
              <a:rPr lang="en-US" dirty="0" smtClean="0"/>
              <a:t>‘GUI’ for I²C control of 12 channel o/e converter </a:t>
            </a:r>
            <a:r>
              <a:rPr lang="en-US" dirty="0" smtClean="0">
                <a:solidFill>
                  <a:srgbClr val="0AFC44"/>
                </a:solidFill>
              </a:rPr>
              <a:t>done!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TODO: </a:t>
            </a:r>
          </a:p>
          <a:p>
            <a:pPr lvl="1"/>
            <a:r>
              <a:rPr lang="en-US" dirty="0" smtClean="0"/>
              <a:t>Playback &amp; Spy (f/w &amp; s/w), … </a:t>
            </a:r>
          </a:p>
          <a:p>
            <a:pPr lvl="1"/>
            <a:r>
              <a:rPr lang="en-US" dirty="0" smtClean="0"/>
              <a:t>Signal measurement with our new oscilloscope on </a:t>
            </a:r>
          </a:p>
          <a:p>
            <a:pPr lvl="1">
              <a:buNone/>
            </a:pPr>
            <a:r>
              <a:rPr lang="en-US" dirty="0" smtClean="0"/>
              <a:t>   test-input-mezzanine </a:t>
            </a:r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3313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Phase 1 </a:t>
            </a:r>
            <a:r>
              <a:rPr lang="en-GB" dirty="0" smtClean="0"/>
              <a:t>– plans : JEP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JEP comprising 32 JEMs</a:t>
            </a:r>
          </a:p>
          <a:p>
            <a:r>
              <a:rPr lang="en-GB" dirty="0" smtClean="0"/>
              <a:t>JEM is modular system</a:t>
            </a:r>
          </a:p>
          <a:p>
            <a:pPr lvl="1"/>
            <a:r>
              <a:rPr lang="en-GB" dirty="0" smtClean="0"/>
              <a:t>Large and empty main board</a:t>
            </a:r>
          </a:p>
          <a:p>
            <a:pPr lvl="1"/>
            <a:r>
              <a:rPr lang="en-GB" dirty="0" smtClean="0"/>
              <a:t>Seven mezzanine modules</a:t>
            </a:r>
          </a:p>
          <a:p>
            <a:r>
              <a:rPr lang="en-GB" dirty="0" smtClean="0"/>
              <a:t>JEP conceived ~ Y2K</a:t>
            </a:r>
          </a:p>
          <a:p>
            <a:r>
              <a:rPr lang="en-GB" dirty="0" smtClean="0"/>
              <a:t>Detailed design and production in 2003/6</a:t>
            </a:r>
          </a:p>
          <a:p>
            <a:r>
              <a:rPr lang="en-GB" dirty="0" smtClean="0"/>
              <a:t>Expected to run until phase 2 (202x)</a:t>
            </a:r>
          </a:p>
          <a:p>
            <a:r>
              <a:rPr lang="en-GB" dirty="0" smtClean="0"/>
              <a:t>Maintenance issue</a:t>
            </a:r>
          </a:p>
          <a:p>
            <a:pPr lvl="1"/>
            <a:r>
              <a:rPr lang="en-GB" dirty="0" smtClean="0"/>
              <a:t>FPGA design tools / device support (ISE 10.1)</a:t>
            </a:r>
          </a:p>
          <a:p>
            <a:pPr lvl="1"/>
            <a:r>
              <a:rPr lang="en-GB" dirty="0" smtClean="0"/>
              <a:t>Spare modules and electronic components</a:t>
            </a:r>
          </a:p>
          <a:p>
            <a:pPr lvl="2"/>
            <a:r>
              <a:rPr lang="en-GB" dirty="0" smtClean="0"/>
              <a:t>Number of spare mainboards seems adequate right now</a:t>
            </a:r>
          </a:p>
          <a:p>
            <a:pPr lvl="2"/>
            <a:r>
              <a:rPr lang="en-GB" dirty="0" smtClean="0"/>
              <a:t>Mezzanine modules of some concern</a:t>
            </a:r>
          </a:p>
          <a:p>
            <a:pPr lvl="3"/>
            <a:r>
              <a:rPr lang="en-GB" dirty="0" smtClean="0"/>
              <a:t>Input modules had been rather difficult to procure in sufficient quantities due to production issues</a:t>
            </a:r>
          </a:p>
          <a:p>
            <a:pPr lvl="3"/>
            <a:r>
              <a:rPr lang="en-GB" dirty="0" smtClean="0"/>
              <a:t>Problems with cleaning / drying procedure after assembly</a:t>
            </a:r>
          </a:p>
          <a:p>
            <a:pPr lvl="3"/>
            <a:r>
              <a:rPr lang="en-GB" dirty="0" smtClean="0"/>
              <a:t>A few modules had died early</a:t>
            </a:r>
          </a:p>
          <a:p>
            <a:pPr lvl="3"/>
            <a:r>
              <a:rPr lang="en-GB" dirty="0" smtClean="0"/>
              <a:t>Situation seems stable currently</a:t>
            </a:r>
          </a:p>
          <a:p>
            <a:pPr lvl="2"/>
            <a:r>
              <a:rPr lang="en-GB" dirty="0" smtClean="0"/>
              <a:t>No experience with long term operation of home built modules yet </a:t>
            </a:r>
          </a:p>
          <a:p>
            <a:pPr marL="0" indent="0">
              <a:buNone/>
            </a:pPr>
            <a:endParaRPr lang="en-GB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r>
              <a:rPr lang="en-GB" dirty="0" smtClean="0"/>
              <a:t>Think about replacement JEMs, built in recent technology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Consider different partitioning of functionality into modules 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4466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JEM components and data paths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6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0" y="836710"/>
            <a:ext cx="6876256" cy="578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6876256" y="836710"/>
            <a:ext cx="2267744" cy="568863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29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  <a:alpha val="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sz="2400" dirty="0" smtClean="0"/>
              <a:t>FPGAs and mezzanines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>
                <a:solidFill>
                  <a:srgbClr val="FF0000"/>
                </a:solidFill>
              </a:rPr>
              <a:t>Real-time</a:t>
            </a:r>
            <a:r>
              <a:rPr lang="en-GB" sz="2400" dirty="0" smtClean="0"/>
              <a:t> and </a:t>
            </a:r>
            <a:r>
              <a:rPr lang="en-GB" sz="2400" dirty="0" smtClean="0">
                <a:solidFill>
                  <a:srgbClr val="00B0F0"/>
                </a:solidFill>
              </a:rPr>
              <a:t>DAQ</a:t>
            </a:r>
            <a:r>
              <a:rPr lang="en-GB" sz="2400" dirty="0" smtClean="0"/>
              <a:t> paths</a:t>
            </a:r>
            <a:endParaRPr lang="en-GB" sz="2400" dirty="0"/>
          </a:p>
        </p:txBody>
      </p:sp>
      <p:sp>
        <p:nvSpPr>
          <p:cNvPr id="10" name="Rechteck 9"/>
          <p:cNvSpPr/>
          <p:nvPr/>
        </p:nvSpPr>
        <p:spPr>
          <a:xfrm>
            <a:off x="683568" y="1340768"/>
            <a:ext cx="1152128" cy="4464496"/>
          </a:xfrm>
          <a:prstGeom prst="rect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hteck 10"/>
          <p:cNvSpPr/>
          <p:nvPr/>
        </p:nvSpPr>
        <p:spPr>
          <a:xfrm>
            <a:off x="2483768" y="3212976"/>
            <a:ext cx="576064" cy="648072"/>
          </a:xfrm>
          <a:prstGeom prst="rect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hteck 11"/>
          <p:cNvSpPr/>
          <p:nvPr/>
        </p:nvSpPr>
        <p:spPr>
          <a:xfrm>
            <a:off x="2483768" y="4947819"/>
            <a:ext cx="607634" cy="576064"/>
          </a:xfrm>
          <a:prstGeom prst="rect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hteck 12"/>
          <p:cNvSpPr/>
          <p:nvPr/>
        </p:nvSpPr>
        <p:spPr>
          <a:xfrm>
            <a:off x="3923928" y="4797152"/>
            <a:ext cx="1296144" cy="1368152"/>
          </a:xfrm>
          <a:prstGeom prst="rect">
            <a:avLst/>
          </a:prstGeom>
          <a:noFill/>
          <a:ln w="730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hteck 13"/>
          <p:cNvSpPr/>
          <p:nvPr/>
        </p:nvSpPr>
        <p:spPr>
          <a:xfrm>
            <a:off x="5292080" y="4791485"/>
            <a:ext cx="936104" cy="1368152"/>
          </a:xfrm>
          <a:prstGeom prst="rect">
            <a:avLst/>
          </a:prstGeom>
          <a:noFill/>
          <a:ln w="730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hteck 14"/>
          <p:cNvSpPr/>
          <p:nvPr/>
        </p:nvSpPr>
        <p:spPr>
          <a:xfrm>
            <a:off x="3869186" y="2996952"/>
            <a:ext cx="558798" cy="1080120"/>
          </a:xfrm>
          <a:prstGeom prst="rect">
            <a:avLst/>
          </a:prstGeom>
          <a:noFill/>
          <a:ln w="730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-1" y="1844824"/>
            <a:ext cx="648072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35496" y="2995221"/>
            <a:ext cx="648072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35496" y="4098274"/>
            <a:ext cx="648072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35496" y="5085184"/>
            <a:ext cx="648072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1835696" y="3726777"/>
            <a:ext cx="648072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H="1">
            <a:off x="0" y="5472119"/>
            <a:ext cx="2448272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>
            <a:off x="1835696" y="5085184"/>
            <a:ext cx="648072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 flipH="1">
            <a:off x="35496" y="3284984"/>
            <a:ext cx="2448272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>
            <a:stCxn id="11" idx="3"/>
          </p:cNvCxnSpPr>
          <p:nvPr/>
        </p:nvCxnSpPr>
        <p:spPr>
          <a:xfrm>
            <a:off x="3059832" y="3537012"/>
            <a:ext cx="2808312" cy="1698839"/>
          </a:xfrm>
          <a:prstGeom prst="straightConnector1">
            <a:avLst/>
          </a:prstGeom>
          <a:ln w="50800">
            <a:solidFill>
              <a:srgbClr val="00B0F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>
            <a:stCxn id="12" idx="3"/>
          </p:cNvCxnSpPr>
          <p:nvPr/>
        </p:nvCxnSpPr>
        <p:spPr>
          <a:xfrm>
            <a:off x="3091402" y="5235851"/>
            <a:ext cx="2776742" cy="288032"/>
          </a:xfrm>
          <a:prstGeom prst="straightConnector1">
            <a:avLst/>
          </a:prstGeom>
          <a:ln w="44450">
            <a:solidFill>
              <a:srgbClr val="00B0F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>
            <a:off x="6246922" y="5504153"/>
            <a:ext cx="1061382" cy="0"/>
          </a:xfrm>
          <a:prstGeom prst="straightConnector1">
            <a:avLst/>
          </a:prstGeom>
          <a:ln w="44450">
            <a:solidFill>
              <a:srgbClr val="00B0F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943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Jet/Energy processor for phase 1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64704"/>
            <a:ext cx="8715436" cy="57361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 smtClean="0"/>
              <a:t>Minimal approach</a:t>
            </a:r>
            <a:r>
              <a:rPr lang="en-GB" sz="1600" dirty="0" smtClean="0">
                <a:sym typeface="Wingdings" pitchFamily="2" charset="2"/>
              </a:rPr>
              <a:t>: </a:t>
            </a:r>
          </a:p>
          <a:p>
            <a:r>
              <a:rPr lang="en-GB" sz="1600" dirty="0" smtClean="0">
                <a:sym typeface="Wingdings" pitchFamily="2" charset="2"/>
              </a:rPr>
              <a:t>Increase JEM optical output capacity by renewal of low-cost daughter modules</a:t>
            </a:r>
          </a:p>
          <a:p>
            <a:r>
              <a:rPr lang="en-GB" sz="1600" dirty="0" smtClean="0"/>
              <a:t>Add option to downgrade </a:t>
            </a:r>
            <a:r>
              <a:rPr lang="en-GB" sz="1600" dirty="0"/>
              <a:t>JEMs to fixed functionality, non software </a:t>
            </a:r>
            <a:r>
              <a:rPr lang="en-GB" sz="1600" dirty="0" smtClean="0"/>
              <a:t>configurable fibre driver modules via an alternative FPGA configuration</a:t>
            </a:r>
            <a:endParaRPr lang="en-GB" sz="1600" dirty="0" smtClean="0">
              <a:sym typeface="Wingdings" pitchFamily="2" charset="2"/>
            </a:endParaRPr>
          </a:p>
          <a:p>
            <a:r>
              <a:rPr lang="en-GB" sz="1600" dirty="0" smtClean="0">
                <a:sym typeface="Wingdings" pitchFamily="2" charset="2"/>
              </a:rPr>
              <a:t>Add new “</a:t>
            </a:r>
            <a:r>
              <a:rPr lang="en-GB" sz="1600" dirty="0" err="1" smtClean="0">
                <a:sym typeface="Wingdings" pitchFamily="2" charset="2"/>
              </a:rPr>
              <a:t>nJEP</a:t>
            </a:r>
            <a:r>
              <a:rPr lang="en-GB" sz="1600" dirty="0" smtClean="0">
                <a:sym typeface="Wingdings" pitchFamily="2" charset="2"/>
              </a:rPr>
              <a:t>” processor next to topology processor module, to receive JEM optical real-time output </a:t>
            </a:r>
          </a:p>
          <a:p>
            <a:r>
              <a:rPr lang="en-GB" sz="1600" dirty="0" smtClean="0">
                <a:sym typeface="Wingdings" pitchFamily="2" charset="2"/>
              </a:rPr>
              <a:t>Keep current JEP running while </a:t>
            </a:r>
            <a:r>
              <a:rPr lang="en-GB" sz="1600" dirty="0" err="1" smtClean="0">
                <a:sym typeface="Wingdings" pitchFamily="2" charset="2"/>
              </a:rPr>
              <a:t>nJEP</a:t>
            </a:r>
            <a:r>
              <a:rPr lang="en-GB" sz="1600" dirty="0" smtClean="0">
                <a:sym typeface="Wingdings" pitchFamily="2" charset="2"/>
              </a:rPr>
              <a:t> being commissioned</a:t>
            </a:r>
          </a:p>
          <a:p>
            <a:r>
              <a:rPr lang="en-GB" sz="1600" dirty="0" smtClean="0">
                <a:sym typeface="Wingdings" pitchFamily="2" charset="2"/>
              </a:rPr>
              <a:t>Eventually switch to </a:t>
            </a:r>
            <a:r>
              <a:rPr lang="en-GB" sz="1600" dirty="0" err="1" smtClean="0">
                <a:sym typeface="Wingdings" pitchFamily="2" charset="2"/>
              </a:rPr>
              <a:t>nJEP</a:t>
            </a:r>
            <a:r>
              <a:rPr lang="en-GB" sz="1600" dirty="0" smtClean="0">
                <a:sym typeface="Wingdings" pitchFamily="2" charset="2"/>
              </a:rPr>
              <a:t> based jet trigger</a:t>
            </a:r>
          </a:p>
          <a:p>
            <a:pPr marL="0" indent="0">
              <a:buNone/>
            </a:pPr>
            <a:endParaRPr lang="en-GB" sz="10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GB" sz="1600" dirty="0" smtClean="0">
                <a:sym typeface="Wingdings" pitchFamily="2" charset="2"/>
              </a:rPr>
              <a:t>Once </a:t>
            </a:r>
            <a:r>
              <a:rPr lang="en-GB" sz="1600" dirty="0" err="1"/>
              <a:t>LArg</a:t>
            </a:r>
            <a:r>
              <a:rPr lang="en-GB" sz="1600" dirty="0"/>
              <a:t> signals </a:t>
            </a:r>
            <a:r>
              <a:rPr lang="en-GB" sz="1600" dirty="0" smtClean="0"/>
              <a:t>are available </a:t>
            </a:r>
            <a:r>
              <a:rPr lang="en-GB" sz="1600" dirty="0"/>
              <a:t>optically at high granularity</a:t>
            </a:r>
            <a:endParaRPr lang="en-GB" sz="1600" dirty="0" smtClean="0">
              <a:sym typeface="Wingdings" pitchFamily="2" charset="2"/>
            </a:endParaRPr>
          </a:p>
          <a:p>
            <a:r>
              <a:rPr lang="en-GB" sz="1600" dirty="0" smtClean="0">
                <a:sym typeface="Wingdings" pitchFamily="2" charset="2"/>
              </a:rPr>
              <a:t>Run </a:t>
            </a:r>
            <a:r>
              <a:rPr lang="en-GB" sz="1600" dirty="0" err="1" smtClean="0">
                <a:sym typeface="Wingdings" pitchFamily="2" charset="2"/>
              </a:rPr>
              <a:t>LArg</a:t>
            </a:r>
            <a:r>
              <a:rPr lang="en-GB" sz="1600" dirty="0" smtClean="0">
                <a:sym typeface="Wingdings" pitchFamily="2" charset="2"/>
              </a:rPr>
              <a:t> fibres directly from Digital </a:t>
            </a:r>
            <a:r>
              <a:rPr lang="en-GB" sz="1600" dirty="0" err="1" smtClean="0">
                <a:sym typeface="Wingdings" pitchFamily="2" charset="2"/>
              </a:rPr>
              <a:t>PreProcessor</a:t>
            </a:r>
            <a:r>
              <a:rPr lang="en-GB" sz="1600" dirty="0" smtClean="0">
                <a:sym typeface="Wingdings" pitchFamily="2" charset="2"/>
              </a:rPr>
              <a:t> into </a:t>
            </a:r>
            <a:r>
              <a:rPr lang="en-GB" sz="1600" dirty="0" err="1" smtClean="0">
                <a:sym typeface="Wingdings" pitchFamily="2" charset="2"/>
              </a:rPr>
              <a:t>nJEP</a:t>
            </a:r>
            <a:endParaRPr lang="en-GB" sz="1600" dirty="0" smtClean="0">
              <a:sym typeface="Wingdings" pitchFamily="2" charset="2"/>
            </a:endParaRPr>
          </a:p>
          <a:p>
            <a:r>
              <a:rPr lang="en-GB" sz="1600" dirty="0" smtClean="0">
                <a:sym typeface="Wingdings" pitchFamily="2" charset="2"/>
              </a:rPr>
              <a:t>Use old JEMs for e/o conversion of tile signals only</a:t>
            </a:r>
          </a:p>
          <a:p>
            <a:r>
              <a:rPr lang="en-GB" sz="1600" dirty="0" smtClean="0">
                <a:sym typeface="Wingdings" pitchFamily="2" charset="2"/>
              </a:rPr>
              <a:t>Replace JEMs with simple and cheap converter modules as further spares are required</a:t>
            </a:r>
          </a:p>
          <a:p>
            <a:r>
              <a:rPr lang="en-GB" sz="1600" dirty="0">
                <a:sym typeface="Wingdings" pitchFamily="2" charset="2"/>
              </a:rPr>
              <a:t>In case we were running into a latency crisis, full JEP replacement by o/e converter modules would be effective and </a:t>
            </a:r>
            <a:r>
              <a:rPr lang="en-GB" sz="1600" dirty="0" smtClean="0">
                <a:sym typeface="Wingdings" pitchFamily="2" charset="2"/>
              </a:rPr>
              <a:t>affordable</a:t>
            </a:r>
          </a:p>
          <a:p>
            <a:r>
              <a:rPr lang="en-GB" sz="1600" dirty="0">
                <a:sym typeface="Wingdings" pitchFamily="2" charset="2"/>
              </a:rPr>
              <a:t>Consider feeding </a:t>
            </a:r>
            <a:r>
              <a:rPr lang="en-GB" sz="1600" dirty="0" err="1">
                <a:sym typeface="Wingdings" pitchFamily="2" charset="2"/>
              </a:rPr>
              <a:t>nJEP</a:t>
            </a:r>
            <a:r>
              <a:rPr lang="en-GB" sz="1600" dirty="0">
                <a:sym typeface="Wingdings" pitchFamily="2" charset="2"/>
              </a:rPr>
              <a:t> directly from </a:t>
            </a:r>
            <a:r>
              <a:rPr lang="en-GB" sz="1600" dirty="0" err="1">
                <a:sym typeface="Wingdings" pitchFamily="2" charset="2"/>
              </a:rPr>
              <a:t>PPr</a:t>
            </a:r>
            <a:r>
              <a:rPr lang="en-GB" sz="1600" dirty="0">
                <a:sym typeface="Wingdings" pitchFamily="2" charset="2"/>
              </a:rPr>
              <a:t>, at granularity of up to 0.1×0.1 in </a:t>
            </a:r>
            <a:r>
              <a:rPr lang="en-GB" sz="1600" dirty="0" err="1">
                <a:sym typeface="Wingdings" pitchFamily="2" charset="2"/>
              </a:rPr>
              <a:t>η×φ</a:t>
            </a:r>
            <a:endParaRPr lang="en-GB" sz="1600" dirty="0">
              <a:sym typeface="Wingdings" pitchFamily="2" charset="2"/>
            </a:endParaRPr>
          </a:p>
          <a:p>
            <a:pPr marL="0" indent="0">
              <a:buNone/>
            </a:pPr>
            <a:endParaRPr lang="en-GB" sz="1000" dirty="0" smtClean="0"/>
          </a:p>
          <a:p>
            <a:pPr marL="0" indent="0">
              <a:buNone/>
            </a:pPr>
            <a:r>
              <a:rPr lang="en-GB" sz="1600" dirty="0" smtClean="0"/>
              <a:t>Benefit from improved granularity physics-wise and:</a:t>
            </a:r>
            <a:br>
              <a:rPr lang="en-GB" sz="1600" dirty="0" smtClean="0"/>
            </a:br>
            <a:r>
              <a:rPr lang="en-GB" sz="1600" dirty="0" smtClean="0"/>
              <a:t>once tile </a:t>
            </a:r>
            <a:r>
              <a:rPr lang="en-GB" sz="1600" dirty="0"/>
              <a:t>optical signals </a:t>
            </a:r>
            <a:r>
              <a:rPr lang="en-GB" sz="1600" dirty="0" smtClean="0"/>
              <a:t>become available, connect them up as well</a:t>
            </a:r>
          </a:p>
          <a:p>
            <a:pPr marL="0" indent="0">
              <a:buNone/>
            </a:pPr>
            <a:r>
              <a:rPr lang="en-GB" sz="1600" dirty="0" smtClean="0">
                <a:sym typeface="Wingdings" pitchFamily="2" charset="2"/>
              </a:rPr>
              <a:t> That might be rather phase-2ish already…</a:t>
            </a:r>
            <a:endParaRPr lang="en-GB" sz="1600" dirty="0">
              <a:sym typeface="Wingdings" pitchFamily="2" charset="2"/>
            </a:endParaRPr>
          </a:p>
          <a:p>
            <a:endParaRPr lang="en-GB" sz="1600" dirty="0">
              <a:sym typeface="Wingdings" pitchFamily="2" charset="2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8006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Phase-1 upgrade with new JEP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7560840" cy="50692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65" name="Gerade Verbindung 564"/>
          <p:cNvCxnSpPr/>
          <p:nvPr/>
        </p:nvCxnSpPr>
        <p:spPr>
          <a:xfrm>
            <a:off x="2483768" y="5517232"/>
            <a:ext cx="0" cy="64807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6" name="Gerade Verbindung 565"/>
          <p:cNvCxnSpPr/>
          <p:nvPr/>
        </p:nvCxnSpPr>
        <p:spPr>
          <a:xfrm>
            <a:off x="2483768" y="6165304"/>
            <a:ext cx="3132348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9" name="Gerade Verbindung 568"/>
          <p:cNvCxnSpPr/>
          <p:nvPr/>
        </p:nvCxnSpPr>
        <p:spPr>
          <a:xfrm flipV="1">
            <a:off x="5616116" y="4725144"/>
            <a:ext cx="0" cy="1440160"/>
          </a:xfrm>
          <a:prstGeom prst="line">
            <a:avLst/>
          </a:prstGeom>
          <a:ln w="19050">
            <a:solidFill>
              <a:srgbClr val="00B05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2" name="Gerade Verbindung 571"/>
          <p:cNvCxnSpPr/>
          <p:nvPr/>
        </p:nvCxnSpPr>
        <p:spPr>
          <a:xfrm>
            <a:off x="1979712" y="3609020"/>
            <a:ext cx="187903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4" name="Gerade Verbindung 573"/>
          <p:cNvCxnSpPr/>
          <p:nvPr/>
        </p:nvCxnSpPr>
        <p:spPr>
          <a:xfrm>
            <a:off x="2167615" y="4077072"/>
            <a:ext cx="204434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7" name="Gerade Verbindung 576"/>
          <p:cNvCxnSpPr/>
          <p:nvPr/>
        </p:nvCxnSpPr>
        <p:spPr>
          <a:xfrm>
            <a:off x="4219843" y="4077072"/>
            <a:ext cx="0" cy="39604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8" name="Gerade Verbindung 577"/>
          <p:cNvCxnSpPr/>
          <p:nvPr/>
        </p:nvCxnSpPr>
        <p:spPr>
          <a:xfrm>
            <a:off x="4211960" y="4473116"/>
            <a:ext cx="1224136" cy="0"/>
          </a:xfrm>
          <a:prstGeom prst="line">
            <a:avLst/>
          </a:prstGeom>
          <a:ln w="19050">
            <a:solidFill>
              <a:srgbClr val="00B05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4" name="Textfeld 583"/>
          <p:cNvSpPr txBox="1"/>
          <p:nvPr/>
        </p:nvSpPr>
        <p:spPr>
          <a:xfrm>
            <a:off x="4592717" y="4473116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err="1" smtClean="0"/>
              <a:t>nJEP</a:t>
            </a:r>
            <a:endParaRPr lang="en-GB" sz="1600" dirty="0"/>
          </a:p>
        </p:txBody>
      </p:sp>
      <p:sp>
        <p:nvSpPr>
          <p:cNvPr id="585" name="Textfeld 584"/>
          <p:cNvSpPr txBox="1"/>
          <p:nvPr/>
        </p:nvSpPr>
        <p:spPr>
          <a:xfrm>
            <a:off x="3970783" y="5879777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/>
              <a:t>tile</a:t>
            </a:r>
            <a:endParaRPr lang="en-GB" sz="1600" dirty="0"/>
          </a:p>
        </p:txBody>
      </p:sp>
      <p:sp>
        <p:nvSpPr>
          <p:cNvPr id="562" name="Rechteck 561"/>
          <p:cNvSpPr/>
          <p:nvPr/>
        </p:nvSpPr>
        <p:spPr>
          <a:xfrm>
            <a:off x="5436096" y="4176956"/>
            <a:ext cx="360040" cy="548188"/>
          </a:xfrm>
          <a:prstGeom prst="rect">
            <a:avLst/>
          </a:prstGeom>
          <a:gradFill>
            <a:gsLst>
              <a:gs pos="0">
                <a:srgbClr val="FF7C8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00B050"/>
              </a:gs>
            </a:gsLst>
            <a:lin ang="5400000" scaled="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86" name="Gerade Verbindung 585"/>
          <p:cNvCxnSpPr/>
          <p:nvPr/>
        </p:nvCxnSpPr>
        <p:spPr>
          <a:xfrm>
            <a:off x="1835696" y="5231705"/>
            <a:ext cx="0" cy="93359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8" name="Gerade Verbindung 587"/>
          <p:cNvCxnSpPr/>
          <p:nvPr/>
        </p:nvCxnSpPr>
        <p:spPr>
          <a:xfrm>
            <a:off x="1835696" y="6165304"/>
            <a:ext cx="64807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2" name="Textfeld 591"/>
          <p:cNvSpPr txBox="1"/>
          <p:nvPr/>
        </p:nvSpPr>
        <p:spPr>
          <a:xfrm>
            <a:off x="6372200" y="5578747"/>
            <a:ext cx="13681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/>
              <a:t>Jul. 28, </a:t>
            </a:r>
            <a:r>
              <a:rPr lang="en-GB" sz="1400" dirty="0" err="1" smtClean="0"/>
              <a:t>nJEP</a:t>
            </a:r>
            <a:endParaRPr lang="en-GB" sz="1400" dirty="0"/>
          </a:p>
        </p:txBody>
      </p:sp>
      <p:cxnSp>
        <p:nvCxnSpPr>
          <p:cNvPr id="593" name="Gerade Verbindung 592"/>
          <p:cNvCxnSpPr/>
          <p:nvPr/>
        </p:nvCxnSpPr>
        <p:spPr>
          <a:xfrm>
            <a:off x="2167615" y="3609020"/>
            <a:ext cx="0" cy="46805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" name="Rechteck 562"/>
          <p:cNvSpPr/>
          <p:nvPr/>
        </p:nvSpPr>
        <p:spPr>
          <a:xfrm>
            <a:off x="5571111" y="4005064"/>
            <a:ext cx="90010" cy="213409"/>
          </a:xfrm>
          <a:prstGeom prst="rect">
            <a:avLst/>
          </a:prstGeom>
          <a:solidFill>
            <a:srgbClr val="FE9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9" name="Rechteck 598"/>
          <p:cNvSpPr/>
          <p:nvPr/>
        </p:nvSpPr>
        <p:spPr>
          <a:xfrm>
            <a:off x="6672143" y="5395837"/>
            <a:ext cx="264971" cy="151013"/>
          </a:xfrm>
          <a:prstGeom prst="rect">
            <a:avLst/>
          </a:prstGeom>
          <a:gradFill>
            <a:gsLst>
              <a:gs pos="0">
                <a:srgbClr val="FF7C8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00B050"/>
              </a:gs>
            </a:gsLst>
            <a:lin ang="5400000" scaled="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Gerade Verbindung 21"/>
          <p:cNvCxnSpPr/>
          <p:nvPr/>
        </p:nvCxnSpPr>
        <p:spPr>
          <a:xfrm>
            <a:off x="5796136" y="4581128"/>
            <a:ext cx="360040" cy="0"/>
          </a:xfrm>
          <a:prstGeom prst="line">
            <a:avLst/>
          </a:prstGeom>
          <a:ln w="95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491207" y="5925943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/>
              <a:t>optional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778901442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553</Words>
  <Application>Microsoft Office PowerPoint</Application>
  <PresentationFormat>Bildschirmpräsentation (4:3)</PresentationFormat>
  <Paragraphs>108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Larissa-Design</vt:lpstr>
      <vt:lpstr>GOLD Status and Phase-1 Plans   </vt:lpstr>
      <vt:lpstr>Phase 0 – GOLD hardware status</vt:lpstr>
      <vt:lpstr>Phase 0 – GOLD f/w status</vt:lpstr>
      <vt:lpstr>Phase 0 – GOLD status</vt:lpstr>
      <vt:lpstr>Phase 1 – plans : JEP</vt:lpstr>
      <vt:lpstr>JEM components and data paths</vt:lpstr>
      <vt:lpstr>New Jet/Energy processor for phase 1</vt:lpstr>
      <vt:lpstr>Phase-1 upgrade with new JEP</vt:lpstr>
    </vt:vector>
  </TitlesOfParts>
  <Company>Johannes Gutenberg-Universität Mainz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uschaefe</dc:creator>
  <cp:lastModifiedBy>Schäfer, Dr. Ulrich</cp:lastModifiedBy>
  <cp:revision>373</cp:revision>
  <dcterms:created xsi:type="dcterms:W3CDTF">2009-12-08T11:59:40Z</dcterms:created>
  <dcterms:modified xsi:type="dcterms:W3CDTF">2011-08-08T14:19:25Z</dcterms:modified>
</cp:coreProperties>
</file>