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93" r:id="rId4"/>
    <p:sldId id="290" r:id="rId5"/>
    <p:sldId id="301" r:id="rId6"/>
    <p:sldId id="299" r:id="rId7"/>
    <p:sldId id="298" r:id="rId8"/>
    <p:sldId id="30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FF7C80"/>
    <a:srgbClr val="FE978C"/>
    <a:srgbClr val="FFE200"/>
    <a:srgbClr val="06BA35"/>
    <a:srgbClr val="CC9900"/>
    <a:srgbClr val="0AFC44"/>
    <a:srgbClr val="0F01BF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4660"/>
  </p:normalViewPr>
  <p:slideViewPr>
    <p:cSldViewPr>
      <p:cViewPr varScale="1">
        <p:scale>
          <a:sx n="107" d="100"/>
          <a:sy n="107" d="100"/>
        </p:scale>
        <p:origin x="-103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15.09.2011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/>
          </a:bodyPr>
          <a:lstStyle/>
          <a:p>
            <a:r>
              <a:rPr lang="en-GB" sz="2000" dirty="0"/>
              <a:t>JEM upgrades and optical </a:t>
            </a:r>
            <a:r>
              <a:rPr lang="en-GB" sz="2000" dirty="0" smtClean="0"/>
              <a:t>data transmission to </a:t>
            </a:r>
            <a:r>
              <a:rPr lang="en-GB" sz="2000" dirty="0"/>
              <a:t>FEX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for </a:t>
            </a:r>
            <a:r>
              <a:rPr lang="en-GB" sz="2000" dirty="0"/>
              <a:t>Phase 1</a:t>
            </a:r>
            <a:endParaRPr lang="en-GB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352544"/>
          </a:xfrm>
        </p:spPr>
        <p:txBody>
          <a:bodyPr>
            <a:normAutofit/>
          </a:bodyPr>
          <a:lstStyle/>
          <a:p>
            <a:r>
              <a:rPr lang="en-GB" sz="1400" dirty="0" err="1" smtClean="0"/>
              <a:t>Andi</a:t>
            </a:r>
            <a:r>
              <a:rPr lang="en-GB" sz="1400" dirty="0" smtClean="0"/>
              <a:t> E. &amp; </a:t>
            </a:r>
            <a:r>
              <a:rPr lang="en-GB" sz="1400" dirty="0" err="1" smtClean="0"/>
              <a:t>Uli</a:t>
            </a:r>
            <a:r>
              <a:rPr lang="en-GB" sz="1400" dirty="0" smtClean="0"/>
              <a:t> S.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 </a:t>
            </a:r>
            <a:r>
              <a:rPr lang="en-GB" dirty="0" smtClean="0"/>
              <a:t>– plans : JEP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Journey </a:t>
            </a:r>
            <a:r>
              <a:rPr lang="en-GB" dirty="0"/>
              <a:t>to </a:t>
            </a:r>
            <a:r>
              <a:rPr lang="en-GB" dirty="0" smtClean="0"/>
              <a:t>prehistory:</a:t>
            </a:r>
          </a:p>
          <a:p>
            <a:r>
              <a:rPr lang="en-GB" dirty="0" smtClean="0"/>
              <a:t>JEP </a:t>
            </a:r>
            <a:r>
              <a:rPr lang="en-GB" dirty="0" smtClean="0"/>
              <a:t>comprising 32 JEMs</a:t>
            </a:r>
          </a:p>
          <a:p>
            <a:r>
              <a:rPr lang="en-GB" dirty="0" smtClean="0"/>
              <a:t>JEM is modular system</a:t>
            </a:r>
          </a:p>
          <a:p>
            <a:pPr lvl="1"/>
            <a:r>
              <a:rPr lang="en-GB" dirty="0" smtClean="0"/>
              <a:t>Large and empty main board</a:t>
            </a:r>
          </a:p>
          <a:p>
            <a:pPr lvl="1"/>
            <a:r>
              <a:rPr lang="en-GB" dirty="0" smtClean="0"/>
              <a:t>Seven mezzanine modules</a:t>
            </a:r>
          </a:p>
          <a:p>
            <a:r>
              <a:rPr lang="en-GB" dirty="0" smtClean="0"/>
              <a:t>JEP conceived ~ Y2K</a:t>
            </a:r>
          </a:p>
          <a:p>
            <a:r>
              <a:rPr lang="en-GB" dirty="0" smtClean="0"/>
              <a:t>Detailed design and production in 2003/6</a:t>
            </a:r>
          </a:p>
          <a:p>
            <a:r>
              <a:rPr lang="en-GB" dirty="0" smtClean="0"/>
              <a:t>Expected to run until phase 2 (202x)</a:t>
            </a:r>
          </a:p>
          <a:p>
            <a:r>
              <a:rPr lang="en-GB" dirty="0" smtClean="0"/>
              <a:t>Maintenance issue</a:t>
            </a:r>
          </a:p>
          <a:p>
            <a:pPr lvl="1"/>
            <a:r>
              <a:rPr lang="en-GB" dirty="0" smtClean="0"/>
              <a:t>FPGA design tools / device support (ISE 10.1)</a:t>
            </a:r>
          </a:p>
          <a:p>
            <a:pPr lvl="1"/>
            <a:r>
              <a:rPr lang="en-GB" dirty="0" smtClean="0"/>
              <a:t>Spare modules and electronic components</a:t>
            </a:r>
          </a:p>
          <a:p>
            <a:pPr lvl="2"/>
            <a:r>
              <a:rPr lang="en-GB" dirty="0" smtClean="0"/>
              <a:t>Number of spare mainboards seems adequate right now</a:t>
            </a:r>
          </a:p>
          <a:p>
            <a:pPr lvl="2"/>
            <a:r>
              <a:rPr lang="en-GB" dirty="0" smtClean="0"/>
              <a:t>Mezzanine modules of some concern</a:t>
            </a:r>
          </a:p>
          <a:p>
            <a:pPr lvl="3"/>
            <a:r>
              <a:rPr lang="en-GB" dirty="0" smtClean="0"/>
              <a:t>Input modules had been rather difficult to procure in sufficient quantities due to production issues</a:t>
            </a:r>
          </a:p>
          <a:p>
            <a:pPr lvl="3"/>
            <a:r>
              <a:rPr lang="en-GB" dirty="0" smtClean="0"/>
              <a:t>Problems with cleaning / drying procedure after assembly</a:t>
            </a:r>
          </a:p>
          <a:p>
            <a:pPr lvl="3"/>
            <a:r>
              <a:rPr lang="en-GB" dirty="0" smtClean="0"/>
              <a:t>A few modules had died early</a:t>
            </a:r>
          </a:p>
          <a:p>
            <a:pPr lvl="3"/>
            <a:r>
              <a:rPr lang="en-GB" dirty="0" smtClean="0"/>
              <a:t>Situation seems stable currently</a:t>
            </a:r>
          </a:p>
          <a:p>
            <a:pPr lvl="2"/>
            <a:r>
              <a:rPr lang="en-GB" dirty="0" smtClean="0"/>
              <a:t>No experience with long term operation of home built modules yet </a:t>
            </a: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GB" dirty="0" smtClean="0"/>
              <a:t>Think about replacement JEMs, built in recent technology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Consider different partitioning of functionality into modules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6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JEM : </a:t>
            </a:r>
            <a:r>
              <a:rPr lang="en-GB" dirty="0" smtClean="0"/>
              <a:t>components and data paths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836710"/>
            <a:ext cx="6876256" cy="578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876256" y="836710"/>
            <a:ext cx="2267744" cy="568863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2400" dirty="0" smtClean="0"/>
              <a:t>FPGAs and mezzanines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Real-time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rgbClr val="00B0F0"/>
                </a:solidFill>
              </a:rPr>
              <a:t>DAQ</a:t>
            </a:r>
            <a:r>
              <a:rPr lang="en-GB" sz="2400" dirty="0" smtClean="0"/>
              <a:t> paths</a:t>
            </a:r>
            <a:endParaRPr lang="en-GB" sz="2400" dirty="0"/>
          </a:p>
        </p:txBody>
      </p:sp>
      <p:sp>
        <p:nvSpPr>
          <p:cNvPr id="10" name="Rechteck 9"/>
          <p:cNvSpPr/>
          <p:nvPr/>
        </p:nvSpPr>
        <p:spPr>
          <a:xfrm>
            <a:off x="683568" y="1340768"/>
            <a:ext cx="1152128" cy="4464496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2483768" y="3212976"/>
            <a:ext cx="576064" cy="648072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/>
          <p:cNvSpPr/>
          <p:nvPr/>
        </p:nvSpPr>
        <p:spPr>
          <a:xfrm>
            <a:off x="2483768" y="4947819"/>
            <a:ext cx="607634" cy="576064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3923928" y="4797152"/>
            <a:ext cx="1296144" cy="1368152"/>
          </a:xfrm>
          <a:prstGeom prst="rect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 13"/>
          <p:cNvSpPr/>
          <p:nvPr/>
        </p:nvSpPr>
        <p:spPr>
          <a:xfrm>
            <a:off x="5292080" y="4791485"/>
            <a:ext cx="936104" cy="1368152"/>
          </a:xfrm>
          <a:prstGeom prst="rect">
            <a:avLst/>
          </a:prstGeom>
          <a:noFill/>
          <a:ln w="730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14"/>
          <p:cNvSpPr/>
          <p:nvPr/>
        </p:nvSpPr>
        <p:spPr>
          <a:xfrm>
            <a:off x="3869186" y="2996952"/>
            <a:ext cx="558798" cy="1080120"/>
          </a:xfrm>
          <a:prstGeom prst="rect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-1" y="184482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5496" y="2995221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5496" y="409827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5496" y="508518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835696" y="3726777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0" y="5472119"/>
            <a:ext cx="24482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1835696" y="508518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35496" y="3284984"/>
            <a:ext cx="24482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1" idx="3"/>
          </p:cNvCxnSpPr>
          <p:nvPr/>
        </p:nvCxnSpPr>
        <p:spPr>
          <a:xfrm>
            <a:off x="3059832" y="3537012"/>
            <a:ext cx="2808312" cy="1698839"/>
          </a:xfrm>
          <a:prstGeom prst="straightConnector1">
            <a:avLst/>
          </a:prstGeom>
          <a:ln w="508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2" idx="3"/>
          </p:cNvCxnSpPr>
          <p:nvPr/>
        </p:nvCxnSpPr>
        <p:spPr>
          <a:xfrm>
            <a:off x="3091402" y="5235851"/>
            <a:ext cx="2776742" cy="288032"/>
          </a:xfrm>
          <a:prstGeom prst="straightConnector1">
            <a:avLst/>
          </a:prstGeom>
          <a:ln w="444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6246922" y="5504153"/>
            <a:ext cx="1061382" cy="0"/>
          </a:xfrm>
          <a:prstGeom prst="straightConnector1">
            <a:avLst/>
          </a:prstGeom>
          <a:ln w="444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renew</a:t>
            </a:r>
            <a:r>
              <a:rPr lang="en-GB" dirty="0" smtClean="0"/>
              <a:t> the Jet/Energy processor…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5436" cy="5736130"/>
          </a:xfrm>
        </p:spPr>
        <p:txBody>
          <a:bodyPr>
            <a:noAutofit/>
          </a:bodyPr>
          <a:lstStyle/>
          <a:p>
            <a:r>
              <a:rPr lang="en-GB" sz="1600" dirty="0" smtClean="0">
                <a:sym typeface="Wingdings" pitchFamily="2" charset="2"/>
              </a:rPr>
              <a:t>Initially: Increase </a:t>
            </a:r>
            <a:r>
              <a:rPr lang="en-GB" sz="1600" dirty="0" smtClean="0">
                <a:sym typeface="Wingdings" pitchFamily="2" charset="2"/>
              </a:rPr>
              <a:t>JEM optical output capacity </a:t>
            </a:r>
            <a:r>
              <a:rPr lang="en-GB" sz="1600" dirty="0" smtClean="0">
                <a:sym typeface="Wingdings" pitchFamily="2" charset="2"/>
              </a:rPr>
              <a:t>(real-time!) by </a:t>
            </a:r>
            <a:r>
              <a:rPr lang="en-GB" sz="1600" dirty="0" smtClean="0">
                <a:sym typeface="Wingdings" pitchFamily="2" charset="2"/>
              </a:rPr>
              <a:t>renewal of low-cost </a:t>
            </a:r>
            <a:r>
              <a:rPr lang="en-GB" sz="1600" dirty="0" smtClean="0">
                <a:sym typeface="Wingdings" pitchFamily="2" charset="2"/>
              </a:rPr>
              <a:t>G-link daughter modules. </a:t>
            </a:r>
            <a:r>
              <a:rPr lang="en-GB" sz="1600" dirty="0" smtClean="0"/>
              <a:t>Add </a:t>
            </a:r>
            <a:r>
              <a:rPr lang="en-GB" sz="1600" dirty="0" smtClean="0"/>
              <a:t>option to downgrade </a:t>
            </a:r>
            <a:r>
              <a:rPr lang="en-GB" sz="1600" dirty="0"/>
              <a:t>JEMs to fixed functionality, non software </a:t>
            </a:r>
            <a:r>
              <a:rPr lang="en-GB" sz="1600" dirty="0" smtClean="0"/>
              <a:t>configurable fibre driver modules via an alternative FPGA configuration</a:t>
            </a:r>
            <a:endParaRPr lang="en-GB" sz="1600" dirty="0" smtClean="0">
              <a:sym typeface="Wingdings" pitchFamily="2" charset="2"/>
            </a:endParaRPr>
          </a:p>
          <a:p>
            <a:r>
              <a:rPr lang="en-GB" sz="1600" dirty="0" smtClean="0">
                <a:sym typeface="Wingdings" pitchFamily="2" charset="2"/>
              </a:rPr>
              <a:t>Increase </a:t>
            </a:r>
            <a:r>
              <a:rPr lang="en-GB" sz="1600" dirty="0" err="1" smtClean="0">
                <a:sym typeface="Wingdings" pitchFamily="2" charset="2"/>
              </a:rPr>
              <a:t>hadronic</a:t>
            </a:r>
            <a:r>
              <a:rPr lang="en-GB" sz="1600" dirty="0" smtClean="0">
                <a:sym typeface="Wingdings" pitchFamily="2" charset="2"/>
              </a:rPr>
              <a:t> data path bandwidth so as to allow for finer granularity on jet/energy processing (.1×.1)</a:t>
            </a:r>
          </a:p>
          <a:p>
            <a:r>
              <a:rPr lang="en-GB" sz="1600" dirty="0">
                <a:sym typeface="Wingdings" pitchFamily="2" charset="2"/>
              </a:rPr>
              <a:t>O</a:t>
            </a:r>
            <a:r>
              <a:rPr lang="en-GB" sz="1600" dirty="0" smtClean="0">
                <a:sym typeface="Wingdings" pitchFamily="2" charset="2"/>
              </a:rPr>
              <a:t>ptions under discussion with Heidelberg</a:t>
            </a:r>
          </a:p>
          <a:p>
            <a:pPr lvl="1"/>
            <a:r>
              <a:rPr lang="en-GB" sz="1600" dirty="0" smtClean="0">
                <a:sym typeface="Wingdings" pitchFamily="2" charset="2"/>
              </a:rPr>
              <a:t>Renewal of JEM input daughter modules incl. electrical ~850 Mb/s input capability</a:t>
            </a:r>
          </a:p>
          <a:p>
            <a:pPr lvl="2"/>
            <a:r>
              <a:rPr lang="en-GB" sz="1600" dirty="0" smtClean="0">
                <a:sym typeface="Wingdings" pitchFamily="2" charset="2"/>
              </a:rPr>
              <a:t>Equalization circuitry</a:t>
            </a:r>
          </a:p>
          <a:p>
            <a:pPr lvl="2"/>
            <a:r>
              <a:rPr lang="en-GB" sz="1600" dirty="0" smtClean="0">
                <a:sym typeface="Wingdings" pitchFamily="2" charset="2"/>
              </a:rPr>
              <a:t>FPGA-internal de-serialization</a:t>
            </a:r>
          </a:p>
          <a:p>
            <a:pPr lvl="2"/>
            <a:r>
              <a:rPr lang="en-GB" sz="1600" dirty="0" smtClean="0">
                <a:sym typeface="Wingdings" pitchFamily="2" charset="2"/>
              </a:rPr>
              <a:t>Bunch crossing </a:t>
            </a:r>
            <a:r>
              <a:rPr lang="en-GB" sz="1600" dirty="0" err="1" smtClean="0">
                <a:sym typeface="Wingdings" pitchFamily="2" charset="2"/>
              </a:rPr>
              <a:t>demultiplexing</a:t>
            </a:r>
            <a:r>
              <a:rPr lang="en-GB" sz="1600" dirty="0" smtClean="0">
                <a:sym typeface="Wingdings" pitchFamily="2" charset="2"/>
              </a:rPr>
              <a:t> (as on cluster processor)</a:t>
            </a:r>
            <a:endParaRPr lang="en-GB" sz="1600" dirty="0" smtClean="0">
              <a:sym typeface="Wingdings" pitchFamily="2" charset="2"/>
            </a:endParaRPr>
          </a:p>
          <a:p>
            <a:pPr lvl="1"/>
            <a:r>
              <a:rPr lang="en-GB" sz="1600" dirty="0" smtClean="0">
                <a:sym typeface="Wingdings" pitchFamily="2" charset="2"/>
              </a:rPr>
              <a:t>Optical data transmission from current </a:t>
            </a:r>
            <a:r>
              <a:rPr lang="en-GB" sz="1600" dirty="0" err="1" smtClean="0">
                <a:sym typeface="Wingdings" pitchFamily="2" charset="2"/>
              </a:rPr>
              <a:t>PPr</a:t>
            </a:r>
            <a:r>
              <a:rPr lang="en-GB" sz="1600" dirty="0" smtClean="0">
                <a:sym typeface="Wingdings" pitchFamily="2" charset="2"/>
              </a:rPr>
              <a:t> / </a:t>
            </a:r>
            <a:r>
              <a:rPr lang="en-GB" sz="1600" dirty="0" err="1" smtClean="0">
                <a:sym typeface="Wingdings" pitchFamily="2" charset="2"/>
              </a:rPr>
              <a:t>nMCM</a:t>
            </a:r>
            <a:endParaRPr lang="en-GB" sz="1600" dirty="0" smtClean="0">
              <a:sym typeface="Wingdings" pitchFamily="2" charset="2"/>
            </a:endParaRPr>
          </a:p>
          <a:p>
            <a:r>
              <a:rPr lang="en-GB" sz="1600" dirty="0" smtClean="0">
                <a:sym typeface="Wingdings" pitchFamily="2" charset="2"/>
              </a:rPr>
              <a:t>Add feature extractor</a:t>
            </a:r>
          </a:p>
          <a:p>
            <a:pPr lvl="1"/>
            <a:r>
              <a:rPr lang="en-GB" sz="1600" dirty="0" smtClean="0">
                <a:sym typeface="Wingdings" pitchFamily="2" charset="2"/>
              </a:rPr>
              <a:t>Supply with electromagnetic data from Digital </a:t>
            </a:r>
            <a:r>
              <a:rPr lang="en-GB" sz="1600" dirty="0" err="1" smtClean="0">
                <a:sym typeface="Wingdings" pitchFamily="2" charset="2"/>
              </a:rPr>
              <a:t>PreProcessor</a:t>
            </a:r>
            <a:endParaRPr lang="en-GB" sz="1600" dirty="0" smtClean="0">
              <a:sym typeface="Wingdings" pitchFamily="2" charset="2"/>
            </a:endParaRPr>
          </a:p>
          <a:p>
            <a:pPr lvl="1"/>
            <a:r>
              <a:rPr lang="en-GB" sz="1600" dirty="0" smtClean="0">
                <a:sym typeface="Wingdings" pitchFamily="2" charset="2"/>
              </a:rPr>
              <a:t>Supply with </a:t>
            </a:r>
            <a:r>
              <a:rPr lang="en-GB" sz="1600" dirty="0" err="1" smtClean="0">
                <a:sym typeface="Wingdings" pitchFamily="2" charset="2"/>
              </a:rPr>
              <a:t>hadronic</a:t>
            </a:r>
            <a:r>
              <a:rPr lang="en-GB" sz="1600" dirty="0" smtClean="0">
                <a:sym typeface="Wingdings" pitchFamily="2" charset="2"/>
              </a:rPr>
              <a:t> data from renewed JEM daughters / </a:t>
            </a:r>
            <a:r>
              <a:rPr lang="en-GB" sz="1600" dirty="0" err="1" smtClean="0">
                <a:sym typeface="Wingdings" pitchFamily="2" charset="2"/>
              </a:rPr>
              <a:t>nMCM</a:t>
            </a:r>
            <a:endParaRPr lang="en-GB" sz="1600" dirty="0" smtClean="0">
              <a:sym typeface="Wingdings" pitchFamily="2" charset="2"/>
            </a:endParaRPr>
          </a:p>
          <a:p>
            <a:r>
              <a:rPr lang="en-GB" sz="1600" dirty="0" smtClean="0">
                <a:sym typeface="Wingdings" pitchFamily="2" charset="2"/>
              </a:rPr>
              <a:t>Several </a:t>
            </a:r>
            <a:r>
              <a:rPr lang="en-GB" sz="1600" dirty="0" err="1" smtClean="0">
                <a:sym typeface="Wingdings" pitchFamily="2" charset="2"/>
              </a:rPr>
              <a:t>fex</a:t>
            </a:r>
            <a:r>
              <a:rPr lang="en-GB" sz="1600" dirty="0" smtClean="0">
                <a:sym typeface="Wingdings" pitchFamily="2" charset="2"/>
              </a:rPr>
              <a:t> options have been discussed: two distinct </a:t>
            </a:r>
            <a:r>
              <a:rPr lang="en-GB" sz="1600" dirty="0" err="1" smtClean="0">
                <a:sym typeface="Wingdings" pitchFamily="2" charset="2"/>
              </a:rPr>
              <a:t>fex</a:t>
            </a:r>
            <a:r>
              <a:rPr lang="en-GB" sz="1600" dirty="0" smtClean="0">
                <a:sym typeface="Wingdings" pitchFamily="2" charset="2"/>
              </a:rPr>
              <a:t> crates, electromagnetic/jet </a:t>
            </a:r>
            <a:r>
              <a:rPr lang="en-GB" sz="1600" dirty="0" err="1" smtClean="0">
                <a:sym typeface="Wingdings" pitchFamily="2" charset="2"/>
              </a:rPr>
              <a:t>fexes</a:t>
            </a:r>
            <a:r>
              <a:rPr lang="en-GB" sz="1600" dirty="0" smtClean="0">
                <a:sym typeface="Wingdings" pitchFamily="2" charset="2"/>
              </a:rPr>
              <a:t> interspersed in same crate/backplane,…</a:t>
            </a:r>
          </a:p>
          <a:p>
            <a:pPr marL="0" indent="0">
              <a:buNone/>
            </a:pPr>
            <a:r>
              <a:rPr lang="en-GB" sz="1600" dirty="0" smtClean="0">
                <a:sym typeface="Wingdings" pitchFamily="2" charset="2"/>
              </a:rPr>
              <a:t>Important:</a:t>
            </a:r>
          </a:p>
          <a:p>
            <a:r>
              <a:rPr lang="en-GB" sz="1600" dirty="0" smtClean="0">
                <a:sym typeface="Wingdings" pitchFamily="2" charset="2"/>
              </a:rPr>
              <a:t>Keep </a:t>
            </a:r>
            <a:r>
              <a:rPr lang="en-GB" sz="1600" dirty="0" smtClean="0">
                <a:sym typeface="Wingdings" pitchFamily="2" charset="2"/>
              </a:rPr>
              <a:t>current JEP running while </a:t>
            </a:r>
            <a:r>
              <a:rPr lang="en-GB" sz="1600" dirty="0" smtClean="0">
                <a:sym typeface="Wingdings" pitchFamily="2" charset="2"/>
              </a:rPr>
              <a:t>new hardware being </a:t>
            </a:r>
            <a:r>
              <a:rPr lang="en-GB" sz="1600" dirty="0" smtClean="0">
                <a:sym typeface="Wingdings" pitchFamily="2" charset="2"/>
              </a:rPr>
              <a:t>commissioned</a:t>
            </a:r>
          </a:p>
          <a:p>
            <a:r>
              <a:rPr lang="en-GB" sz="1600" dirty="0" smtClean="0">
                <a:sym typeface="Wingdings" pitchFamily="2" charset="2"/>
              </a:rPr>
              <a:t>Eventually switch to </a:t>
            </a:r>
            <a:r>
              <a:rPr lang="en-GB" sz="1600" dirty="0" smtClean="0">
                <a:sym typeface="Wingdings" pitchFamily="2" charset="2"/>
              </a:rPr>
              <a:t>improved jet/energy </a:t>
            </a:r>
            <a:r>
              <a:rPr lang="en-GB" sz="1600" dirty="0" smtClean="0">
                <a:sym typeface="Wingdings" pitchFamily="2" charset="2"/>
              </a:rPr>
              <a:t>trigger</a:t>
            </a:r>
          </a:p>
          <a:p>
            <a:pPr marL="0" indent="0">
              <a:buNone/>
            </a:pPr>
            <a:endParaRPr lang="en-GB" sz="1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00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Reworked JEM: </a:t>
            </a:r>
            <a:r>
              <a:rPr lang="en-GB" dirty="0" smtClean="0"/>
              <a:t>components and data paths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836710"/>
            <a:ext cx="6876256" cy="578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872322" y="728699"/>
            <a:ext cx="2267744" cy="568863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opto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real-time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rgbClr val="00B0F0"/>
                </a:solidFill>
              </a:rPr>
              <a:t>DAQ</a:t>
            </a:r>
            <a:r>
              <a:rPr lang="en-GB" sz="2400" dirty="0" smtClean="0"/>
              <a:t> paths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opto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10" name="Rechteck 9"/>
          <p:cNvSpPr/>
          <p:nvPr/>
        </p:nvSpPr>
        <p:spPr>
          <a:xfrm>
            <a:off x="683568" y="1340768"/>
            <a:ext cx="1152128" cy="4464496"/>
          </a:xfrm>
          <a:prstGeom prst="rect">
            <a:avLst/>
          </a:prstGeom>
          <a:solidFill>
            <a:srgbClr val="FF0000"/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2483768" y="3212976"/>
            <a:ext cx="576064" cy="648072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/>
          <p:cNvSpPr/>
          <p:nvPr/>
        </p:nvSpPr>
        <p:spPr>
          <a:xfrm>
            <a:off x="2483768" y="4947819"/>
            <a:ext cx="607634" cy="576064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 13"/>
          <p:cNvSpPr/>
          <p:nvPr/>
        </p:nvSpPr>
        <p:spPr>
          <a:xfrm>
            <a:off x="5292080" y="4791485"/>
            <a:ext cx="936104" cy="1368152"/>
          </a:xfrm>
          <a:prstGeom prst="rect">
            <a:avLst/>
          </a:prstGeom>
          <a:solidFill>
            <a:srgbClr val="FF0000"/>
          </a:solidFill>
          <a:ln w="730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-1" y="184482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5496" y="2995221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5496" y="409827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5496" y="508518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835696" y="3726777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1835696" y="508518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1" idx="3"/>
          </p:cNvCxnSpPr>
          <p:nvPr/>
        </p:nvCxnSpPr>
        <p:spPr>
          <a:xfrm>
            <a:off x="3059832" y="3537012"/>
            <a:ext cx="2376264" cy="1116124"/>
          </a:xfrm>
          <a:prstGeom prst="straightConnector1">
            <a:avLst/>
          </a:prstGeom>
          <a:ln w="508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2" idx="3"/>
          </p:cNvCxnSpPr>
          <p:nvPr/>
        </p:nvCxnSpPr>
        <p:spPr>
          <a:xfrm>
            <a:off x="3091402" y="5235851"/>
            <a:ext cx="2056662" cy="425397"/>
          </a:xfrm>
          <a:prstGeom prst="straightConnector1">
            <a:avLst/>
          </a:prstGeom>
          <a:ln w="444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6246922" y="5504153"/>
            <a:ext cx="1061382" cy="0"/>
          </a:xfrm>
          <a:prstGeom prst="straightConnector1">
            <a:avLst/>
          </a:prstGeom>
          <a:ln w="444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1835696" y="2060848"/>
            <a:ext cx="5328592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6156176" y="5805264"/>
            <a:ext cx="115212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3095836" y="3861048"/>
            <a:ext cx="2124236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095836" y="5085184"/>
            <a:ext cx="2124236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43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Phase-1 upgrade with new JEP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7" y="992386"/>
            <a:ext cx="7868726" cy="530185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65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News from Mainz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Firmware / on-line software:</a:t>
            </a:r>
          </a:p>
          <a:p>
            <a:pPr marL="0" indent="0">
              <a:buNone/>
            </a:pPr>
            <a:r>
              <a:rPr lang="en-GB" dirty="0"/>
              <a:t>… Mainz are keeping students busy writing code</a:t>
            </a:r>
            <a:br>
              <a:rPr lang="en-GB" dirty="0"/>
            </a:br>
            <a:r>
              <a:rPr lang="en-GB" dirty="0"/>
              <a:t>   Large fraction of some initial version of the framework is done.</a:t>
            </a:r>
            <a:br>
              <a:rPr lang="en-GB" dirty="0"/>
            </a:br>
            <a:r>
              <a:rPr lang="en-GB" dirty="0"/>
              <a:t>   Eagerly awaiting first tests on the real thing</a:t>
            </a:r>
            <a:r>
              <a:rPr lang="en-GB" dirty="0" smtClean="0"/>
              <a:t>…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GOLD saga:</a:t>
            </a:r>
          </a:p>
          <a:p>
            <a:r>
              <a:rPr lang="en-GB" dirty="0" smtClean="0"/>
              <a:t>Production from mid </a:t>
            </a:r>
            <a:r>
              <a:rPr lang="en-GB" dirty="0"/>
              <a:t>J</a:t>
            </a:r>
            <a:r>
              <a:rPr lang="en-GB" dirty="0" smtClean="0"/>
              <a:t>une, 6 weeks lead time… </a:t>
            </a:r>
          </a:p>
          <a:p>
            <a:r>
              <a:rPr lang="en-GB" dirty="0" smtClean="0"/>
              <a:t>PCB production had been suspended at manufacturer for couple of weeks due to general problems with electroplating of PCBs with narrow structures</a:t>
            </a:r>
          </a:p>
          <a:p>
            <a:r>
              <a:rPr lang="en-GB" dirty="0" smtClean="0"/>
              <a:t>After that problem had been resolved we were promised the PCBs for Sep. 02</a:t>
            </a:r>
          </a:p>
          <a:p>
            <a:r>
              <a:rPr lang="en-GB" dirty="0" smtClean="0"/>
              <a:t>Errors found at electrical test</a:t>
            </a:r>
          </a:p>
          <a:p>
            <a:r>
              <a:rPr lang="en-GB" dirty="0" smtClean="0"/>
              <a:t>PCBs re-done. Should have arrived by end of last week</a:t>
            </a:r>
          </a:p>
          <a:p>
            <a:r>
              <a:rPr lang="en-GB" dirty="0" smtClean="0"/>
              <a:t>Yesterday: PCBs are electrically tested ok. Machined and posted…</a:t>
            </a:r>
          </a:p>
          <a:p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 </a:t>
            </a: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16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The GOLD ! (the first PCB)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3" y="1052736"/>
            <a:ext cx="2520281" cy="5427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Arrived at 12:00 today</a:t>
            </a:r>
          </a:p>
          <a:p>
            <a:pPr marL="0" indent="0" algn="ctr">
              <a:buNone/>
            </a:pPr>
            <a:r>
              <a:rPr lang="en-GB" dirty="0" smtClean="0"/>
              <a:t>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copy had died when being machined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+ 3 weeks for </a:t>
            </a:r>
            <a:br>
              <a:rPr lang="en-GB" dirty="0" smtClean="0"/>
            </a:br>
            <a:r>
              <a:rPr lang="en-GB" dirty="0" smtClean="0"/>
              <a:t>assembly…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92" y="692696"/>
            <a:ext cx="532954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557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Bildschirmpräsentation (4:3)</PresentationFormat>
  <Paragraphs>102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JEM upgrades and optical data transmission to FEX  for Phase 1</vt:lpstr>
      <vt:lpstr>Phase 1 – plans : JEP</vt:lpstr>
      <vt:lpstr>Current JEM : components and data paths</vt:lpstr>
      <vt:lpstr>How to renew the Jet/Energy processor…</vt:lpstr>
      <vt:lpstr>Reworked JEM: components and data paths</vt:lpstr>
      <vt:lpstr>Phase-1 upgrade with new JEP</vt:lpstr>
      <vt:lpstr>News from Mainz</vt:lpstr>
      <vt:lpstr>    The GOLD ! (the first PCB)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409</cp:revision>
  <dcterms:created xsi:type="dcterms:W3CDTF">2009-12-08T11:59:40Z</dcterms:created>
  <dcterms:modified xsi:type="dcterms:W3CDTF">2011-09-15T12:35:03Z</dcterms:modified>
</cp:coreProperties>
</file>