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handoutMasterIdLst>
    <p:handoutMasterId r:id="rId10"/>
  </p:handoutMasterIdLst>
  <p:sldIdLst>
    <p:sldId id="256" r:id="rId2"/>
    <p:sldId id="281" r:id="rId3"/>
    <p:sldId id="282" r:id="rId4"/>
    <p:sldId id="283" r:id="rId5"/>
    <p:sldId id="284" r:id="rId6"/>
    <p:sldId id="285" r:id="rId7"/>
    <p:sldId id="286" r:id="rId8"/>
  </p:sldIdLst>
  <p:sldSz cx="9144000" cy="6858000" type="screen4x3"/>
  <p:notesSz cx="6805613" cy="9939338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CB428"/>
    <a:srgbClr val="0F01BF"/>
    <a:srgbClr val="0EDC30"/>
    <a:srgbClr val="D703DC"/>
    <a:srgbClr val="48C489"/>
    <a:srgbClr val="BC03C1"/>
    <a:srgbClr val="4A7EBB"/>
    <a:srgbClr val="FF7C80"/>
    <a:srgbClr val="FFFFCC"/>
    <a:srgbClr val="0AFC4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165" autoAdjust="0"/>
    <p:restoredTop sz="94675" autoAdjust="0"/>
  </p:normalViewPr>
  <p:slideViewPr>
    <p:cSldViewPr>
      <p:cViewPr varScale="1">
        <p:scale>
          <a:sx n="126" d="100"/>
          <a:sy n="126" d="100"/>
        </p:scale>
        <p:origin x="-1194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321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200" d="100"/>
        <a:sy n="200" d="100"/>
      </p:scale>
      <p:origin x="0" y="14346"/>
    </p:cViewPr>
  </p:sorterViewPr>
  <p:notesViewPr>
    <p:cSldViewPr>
      <p:cViewPr varScale="1">
        <p:scale>
          <a:sx n="81" d="100"/>
          <a:sy n="81" d="100"/>
        </p:scale>
        <p:origin x="-3960" y="-96"/>
      </p:cViewPr>
      <p:guideLst>
        <p:guide orient="horz" pos="3130"/>
        <p:guide pos="2143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57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54450" y="0"/>
            <a:ext cx="294957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9C0B418-4B07-4C12-B540-9B925B4011B6}" type="datetimeFigureOut">
              <a:rPr lang="en-GB" smtClean="0"/>
              <a:t>24/01/2012</a:t>
            </a:fld>
            <a:endParaRPr lang="en-GB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9440863"/>
            <a:ext cx="2949575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54450" y="9440863"/>
            <a:ext cx="2949575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F008586-A3F3-4792-93EE-65BEF701A37F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5359812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099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54939" y="0"/>
            <a:ext cx="2949099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3AECCC-53DF-4DF2-9BFB-2913817AB8DD}" type="datetimeFigureOut">
              <a:rPr lang="de-DE" smtClean="0"/>
              <a:pPr/>
              <a:t>24.01.2012</a:t>
            </a:fld>
            <a:endParaRPr lang="en-GB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920750" y="746125"/>
            <a:ext cx="4965700" cy="37258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0562" y="4721186"/>
            <a:ext cx="5444490" cy="44727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GB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440646"/>
            <a:ext cx="2949099" cy="4969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54939" y="9440646"/>
            <a:ext cx="2949099" cy="4969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4BF6C69-5AA2-4517-AE3E-F3A88411F7F3}" type="slidenum">
              <a:rPr lang="en-GB" smtClean="0"/>
              <a:pPr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06538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en-GB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rgbClr val="0070C0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dirty="0" smtClean="0"/>
              <a:t>Formatvorlage des Untertitelmasters durch Klicken bearbeiten</a:t>
            </a:r>
            <a:endParaRPr lang="en-GB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Uli Schäfer</a:t>
            </a:r>
            <a:endParaRPr lang="en-GB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0F01BF"/>
                </a:solidFill>
              </a:defRPr>
            </a:lvl1pPr>
          </a:lstStyle>
          <a:p>
            <a:fld id="{1B553D35-BD20-4004-8DB1-FBDB51E0F407}" type="slidenum">
              <a:rPr lang="en-GB" smtClean="0"/>
              <a:pPr/>
              <a:t>‹Nr.›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GB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GB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Uli Schäfer</a:t>
            </a:r>
            <a:endParaRPr lang="en-GB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553D35-BD20-4004-8DB1-FBDB51E0F407}" type="slidenum">
              <a:rPr lang="en-GB" smtClean="0"/>
              <a:pPr/>
              <a:t>‹Nr.›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en-GB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GB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Uli Schäfer</a:t>
            </a:r>
            <a:endParaRPr lang="en-GB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553D35-BD20-4004-8DB1-FBDB51E0F407}" type="slidenum">
              <a:rPr lang="en-GB" smtClean="0"/>
              <a:pPr/>
              <a:t>‹Nr.›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14356"/>
          </a:xfrm>
          <a:gradFill flip="none" rotWithShape="1">
            <a:gsLst>
              <a:gs pos="0">
                <a:srgbClr val="FFFF00">
                  <a:tint val="66000"/>
                  <a:satMod val="160000"/>
                  <a:alpha val="29000"/>
                </a:srgbClr>
              </a:gs>
              <a:gs pos="100000">
                <a:srgbClr val="FFFF00">
                  <a:tint val="44500"/>
                  <a:satMod val="160000"/>
                  <a:alpha val="0"/>
                </a:srgbClr>
              </a:gs>
              <a:gs pos="100000">
                <a:srgbClr val="FFFF00">
                  <a:tint val="23500"/>
                  <a:satMod val="160000"/>
                  <a:alpha val="0"/>
                </a:srgbClr>
              </a:gs>
            </a:gsLst>
            <a:lin ang="16200000" scaled="1"/>
            <a:tileRect/>
          </a:gradFill>
        </p:spPr>
        <p:txBody>
          <a:bodyPr>
            <a:noAutofit/>
          </a:bodyPr>
          <a:lstStyle>
            <a:lvl1pPr>
              <a:defRPr sz="3200">
                <a:solidFill>
                  <a:srgbClr val="0F01BF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de-DE" dirty="0" smtClean="0"/>
              <a:t>Titelmasterformat durch Klicken bearbeiten</a:t>
            </a:r>
            <a:endParaRPr lang="en-GB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14282" y="785794"/>
            <a:ext cx="8715436" cy="5715040"/>
          </a:xfrm>
        </p:spPr>
        <p:txBody>
          <a:bodyPr>
            <a:normAutofit/>
          </a:bodyPr>
          <a:lstStyle>
            <a:lvl1pPr>
              <a:defRPr sz="2200">
                <a:solidFill>
                  <a:srgbClr val="0F01BF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  <a:lvl2pPr>
              <a:buFont typeface="Arial" pitchFamily="34" charset="0"/>
              <a:buChar char="•"/>
              <a:defRPr sz="2200">
                <a:solidFill>
                  <a:srgbClr val="0F01BF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2pPr>
            <a:lvl3pPr>
              <a:buFont typeface="Arial" pitchFamily="34" charset="0"/>
              <a:buChar char="•"/>
              <a:defRPr sz="2200">
                <a:solidFill>
                  <a:srgbClr val="0F01BF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3pPr>
            <a:lvl4pPr>
              <a:buFont typeface="Arial" pitchFamily="34" charset="0"/>
              <a:buChar char="•"/>
              <a:defRPr sz="2200">
                <a:solidFill>
                  <a:srgbClr val="0F01BF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4pPr>
            <a:lvl5pPr>
              <a:buFont typeface="Arial" pitchFamily="34" charset="0"/>
              <a:buChar char="•"/>
              <a:defRPr sz="2200">
                <a:solidFill>
                  <a:srgbClr val="0F01BF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5pPr>
          </a:lstStyle>
          <a:p>
            <a:pPr lvl="0"/>
            <a:r>
              <a:rPr lang="de-DE" dirty="0" smtClean="0"/>
              <a:t>Textmasterformate durch Klicken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en-GB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0F01BF"/>
                </a:solidFill>
              </a:defRPr>
            </a:lvl1pPr>
          </a:lstStyle>
          <a:p>
            <a:r>
              <a:rPr lang="de-DE" smtClean="0"/>
              <a:t>Uli Schäfer</a:t>
            </a:r>
            <a:endParaRPr lang="en-GB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7072330" y="6565921"/>
            <a:ext cx="1928826" cy="292079"/>
          </a:xfrm>
        </p:spPr>
        <p:txBody>
          <a:bodyPr/>
          <a:lstStyle>
            <a:lvl1pPr>
              <a:defRPr>
                <a:solidFill>
                  <a:srgbClr val="0F01BF"/>
                </a:solidFill>
              </a:defRPr>
            </a:lvl1pPr>
          </a:lstStyle>
          <a:p>
            <a:fld id="{1B553D35-BD20-4004-8DB1-FBDB51E0F407}" type="slidenum">
              <a:rPr lang="en-GB" smtClean="0"/>
              <a:pPr/>
              <a:t>‹Nr.›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en-GB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Uli Schäfer</a:t>
            </a:r>
            <a:endParaRPr lang="en-GB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553D35-BD20-4004-8DB1-FBDB51E0F407}" type="slidenum">
              <a:rPr lang="en-GB" smtClean="0"/>
              <a:pPr/>
              <a:t>‹Nr.›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GB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GB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GB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Uli Schäfer</a:t>
            </a:r>
            <a:endParaRPr lang="en-GB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553D35-BD20-4004-8DB1-FBDB51E0F407}" type="slidenum">
              <a:rPr lang="en-GB" smtClean="0"/>
              <a:pPr/>
              <a:t>‹Nr.›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en-GB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GB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GB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Uli Schäfer</a:t>
            </a:r>
            <a:endParaRPr lang="en-GB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553D35-BD20-4004-8DB1-FBDB51E0F407}" type="slidenum">
              <a:rPr lang="en-GB" smtClean="0"/>
              <a:pPr/>
              <a:t>‹Nr.›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GB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Uli Schäfer</a:t>
            </a:r>
            <a:endParaRPr lang="en-GB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553D35-BD20-4004-8DB1-FBDB51E0F407}" type="slidenum">
              <a:rPr lang="en-GB" smtClean="0"/>
              <a:pPr/>
              <a:t>‹Nr.›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Uli Schäfer</a:t>
            </a:r>
            <a:endParaRPr lang="en-GB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553D35-BD20-4004-8DB1-FBDB51E0F407}" type="slidenum">
              <a:rPr lang="en-GB" smtClean="0"/>
              <a:pPr/>
              <a:t>‹Nr.›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en-GB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GB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Uli Schäfer</a:t>
            </a:r>
            <a:endParaRPr lang="en-GB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553D35-BD20-4004-8DB1-FBDB51E0F407}" type="slidenum">
              <a:rPr lang="en-GB" smtClean="0"/>
              <a:pPr/>
              <a:t>‹Nr.›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en-GB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Uli Schäfer</a:t>
            </a:r>
            <a:endParaRPr lang="en-GB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553D35-BD20-4004-8DB1-FBDB51E0F407}" type="slidenum">
              <a:rPr lang="en-GB" smtClean="0"/>
              <a:pPr/>
              <a:t>‹Nr.›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57232"/>
          </a:xfrm>
          <a:prstGeom prst="rect">
            <a:avLst/>
          </a:prstGeom>
          <a:gradFill flip="none" rotWithShape="1">
            <a:gsLst>
              <a:gs pos="0">
                <a:srgbClr val="FFFF00">
                  <a:tint val="66000"/>
                  <a:satMod val="160000"/>
                  <a:alpha val="27000"/>
                </a:srgbClr>
              </a:gs>
              <a:gs pos="100000">
                <a:srgbClr val="FFFF00">
                  <a:tint val="44500"/>
                  <a:satMod val="160000"/>
                  <a:alpha val="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16200000" scaled="1"/>
            <a:tileRect/>
          </a:gradFill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 smtClean="0"/>
              <a:t>Titelmasterformat durch Klicken bearbeiten</a:t>
            </a:r>
            <a:endParaRPr lang="en-GB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285720" y="1000108"/>
            <a:ext cx="8643998" cy="5500726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dirty="0" smtClean="0"/>
              <a:t>Textmasterformate durch Klicken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en-GB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0" y="6572272"/>
            <a:ext cx="9144000" cy="285728"/>
          </a:xfrm>
          <a:prstGeom prst="rect">
            <a:avLst/>
          </a:prstGeom>
          <a:gradFill flip="none" rotWithShape="1">
            <a:gsLst>
              <a:gs pos="0">
                <a:srgbClr val="FFFF00">
                  <a:tint val="66000"/>
                  <a:satMod val="160000"/>
                  <a:alpha val="54000"/>
                </a:srgbClr>
              </a:gs>
              <a:gs pos="100000">
                <a:srgbClr val="FFFF00">
                  <a:tint val="44500"/>
                  <a:satMod val="160000"/>
                  <a:alpha val="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5400000" scaled="1"/>
            <a:tileRect/>
          </a:gradFill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0F01BF"/>
                </a:solidFill>
              </a:defRPr>
            </a:lvl1pPr>
          </a:lstStyle>
          <a:p>
            <a:r>
              <a:rPr lang="de-DE" dirty="0" smtClean="0"/>
              <a:t>Uli Schäfer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43240" y="6572272"/>
            <a:ext cx="2895600" cy="285728"/>
          </a:xfrm>
          <a:prstGeom prst="rect">
            <a:avLst/>
          </a:prstGeom>
          <a:noFill/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72264" y="6565921"/>
            <a:ext cx="2133600" cy="29207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553D35-BD20-4004-8DB1-FBDB51E0F407}" type="slidenum">
              <a:rPr lang="en-GB" smtClean="0"/>
              <a:pPr/>
              <a:t>‹Nr.›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/>
  <p:txStyles>
    <p:titleStyle>
      <a:lvl1pPr algn="ctr" defTabSz="914400" rtl="0" eaLnBrk="1" latinLnBrk="0" hangingPunct="1">
        <a:spcBef>
          <a:spcPct val="0"/>
        </a:spcBef>
        <a:buNone/>
        <a:defRPr sz="3200" kern="1200">
          <a:solidFill>
            <a:srgbClr val="0F01BF"/>
          </a:solidFill>
          <a:latin typeface="Verdana" pitchFamily="34" charset="0"/>
          <a:ea typeface="Verdana" pitchFamily="34" charset="0"/>
          <a:cs typeface="Verdana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rgbClr val="0F01BF"/>
          </a:solidFill>
          <a:latin typeface="Verdana" pitchFamily="34" charset="0"/>
          <a:ea typeface="Verdana" pitchFamily="34" charset="0"/>
          <a:cs typeface="Verdana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rgbClr val="0F01BF"/>
          </a:solidFill>
          <a:latin typeface="Verdana" pitchFamily="34" charset="0"/>
          <a:ea typeface="Verdana" pitchFamily="34" charset="0"/>
          <a:cs typeface="Verdana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rgbClr val="0F01BF"/>
          </a:solidFill>
          <a:latin typeface="Verdana" pitchFamily="34" charset="0"/>
          <a:ea typeface="Verdana" pitchFamily="34" charset="0"/>
          <a:cs typeface="Verdana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rgbClr val="0F01BF"/>
          </a:solidFill>
          <a:latin typeface="Verdana" pitchFamily="34" charset="0"/>
          <a:ea typeface="Verdana" pitchFamily="34" charset="0"/>
          <a:cs typeface="Verdana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rgbClr val="0F01BF"/>
          </a:solidFill>
          <a:latin typeface="Verdana" pitchFamily="34" charset="0"/>
          <a:ea typeface="Verdana" pitchFamily="34" charset="0"/>
          <a:cs typeface="Verdana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jFEX</a:t>
            </a:r>
            <a:endParaRPr lang="en-US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Uli Schäfer</a:t>
            </a:r>
            <a:endParaRPr lang="en-GB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553D35-BD20-4004-8DB1-FBDB51E0F407}" type="slidenum">
              <a:rPr lang="en-GB" smtClean="0"/>
              <a:pPr/>
              <a:t>1</a:t>
            </a:fld>
            <a:endParaRPr lang="en-GB" dirty="0"/>
          </a:p>
        </p:txBody>
      </p:sp>
      <p:sp>
        <p:nvSpPr>
          <p:cNvPr id="6" name="Untertitel 2"/>
          <p:cNvSpPr>
            <a:spLocks noGrp="1"/>
          </p:cNvSpPr>
          <p:nvPr>
            <p:ph type="subTitle" idx="1"/>
          </p:nvPr>
        </p:nvSpPr>
        <p:spPr>
          <a:xfrm>
            <a:off x="1371600" y="4797152"/>
            <a:ext cx="6400800" cy="841648"/>
          </a:xfrm>
        </p:spPr>
        <p:txBody>
          <a:bodyPr/>
          <a:lstStyle/>
          <a:p>
            <a:r>
              <a:rPr lang="en-GB" i="1" dirty="0" smtClean="0">
                <a:latin typeface="Segoe Print" pitchFamily="2" charset="0"/>
              </a:rPr>
              <a:t>These slides are meant to be a basis for discussions on Feb. </a:t>
            </a:r>
            <a:r>
              <a:rPr lang="en-GB" i="1" dirty="0" smtClean="0">
                <a:latin typeface="Segoe Print" pitchFamily="2" charset="0"/>
              </a:rPr>
              <a:t>08/09</a:t>
            </a:r>
            <a:endParaRPr lang="en-GB" i="1" dirty="0">
              <a:latin typeface="Segoe Print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7607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Constraints &amp; Numerology</a:t>
            </a:r>
            <a:endParaRPr lang="en-GB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GB" dirty="0" smtClean="0"/>
              <a:t>Assumption: one crate, several modules.</a:t>
            </a:r>
          </a:p>
          <a:p>
            <a:r>
              <a:rPr lang="en-GB" dirty="0" smtClean="0"/>
              <a:t>Each module covers full phi, limited eta range</a:t>
            </a:r>
          </a:p>
          <a:p>
            <a:r>
              <a:rPr lang="en-GB" dirty="0" smtClean="0"/>
              <a:t>Data sharing with immediate neighbour only, for practical reasons</a:t>
            </a:r>
          </a:p>
          <a:p>
            <a:pPr lvl="1"/>
            <a:r>
              <a:rPr lang="en-GB" dirty="0" smtClean="0">
                <a:sym typeface="Wingdings" pitchFamily="2" charset="2"/>
              </a:rPr>
              <a:t>sensible baseline is eta coverage of 0.8 per module</a:t>
            </a:r>
          </a:p>
          <a:p>
            <a:pPr lvl="1"/>
            <a:r>
              <a:rPr lang="en-GB" dirty="0" smtClean="0">
                <a:sym typeface="Wingdings" pitchFamily="2" charset="2"/>
              </a:rPr>
              <a:t>for +/- 3.2 eta coverage we need 8 modules</a:t>
            </a:r>
            <a:endParaRPr lang="en-GB" dirty="0" smtClean="0"/>
          </a:p>
          <a:p>
            <a:pPr lvl="1"/>
            <a:r>
              <a:rPr lang="en-GB" dirty="0" smtClean="0">
                <a:sym typeface="Wingdings" pitchFamily="2" charset="2"/>
              </a:rPr>
              <a:t>maximum environment size of 0.9 in eta</a:t>
            </a:r>
          </a:p>
          <a:p>
            <a:pPr lvl="1"/>
            <a:r>
              <a:rPr lang="en-GB" dirty="0" smtClean="0">
                <a:sym typeface="Wingdings" pitchFamily="2" charset="2"/>
              </a:rPr>
              <a:t>maximum environment requires 100% duplication !</a:t>
            </a:r>
          </a:p>
          <a:p>
            <a:r>
              <a:rPr lang="en-GB" dirty="0" smtClean="0">
                <a:sym typeface="Wingdings" pitchFamily="2" charset="2"/>
              </a:rPr>
              <a:t>Each module will carry several FPGAs</a:t>
            </a:r>
          </a:p>
          <a:p>
            <a:pPr lvl="1"/>
            <a:r>
              <a:rPr lang="en-GB" dirty="0" smtClean="0">
                <a:sym typeface="Wingdings" pitchFamily="2" charset="2"/>
              </a:rPr>
              <a:t>assume 8 FPGAs, covering 0.8×0.8 (</a:t>
            </a:r>
            <a:r>
              <a:rPr lang="en-GB" dirty="0" err="1" smtClean="0">
                <a:sym typeface="Wingdings" pitchFamily="2" charset="2"/>
              </a:rPr>
              <a:t>η×φ</a:t>
            </a:r>
            <a:r>
              <a:rPr lang="en-GB" dirty="0" smtClean="0">
                <a:sym typeface="Wingdings" pitchFamily="2" charset="2"/>
              </a:rPr>
              <a:t>) each</a:t>
            </a:r>
          </a:p>
          <a:p>
            <a:pPr lvl="2"/>
            <a:r>
              <a:rPr lang="en-GB" dirty="0" smtClean="0">
                <a:sym typeface="Wingdings" pitchFamily="2" charset="2"/>
              </a:rPr>
              <a:t>total of 64 FPGAs for </a:t>
            </a:r>
            <a:r>
              <a:rPr lang="en-GB" dirty="0" err="1" smtClean="0">
                <a:sym typeface="Wingdings" pitchFamily="2" charset="2"/>
              </a:rPr>
              <a:t>jFEX</a:t>
            </a:r>
            <a:r>
              <a:rPr lang="en-GB" dirty="0" smtClean="0">
                <a:sym typeface="Wingdings" pitchFamily="2" charset="2"/>
              </a:rPr>
              <a:t> processor</a:t>
            </a:r>
          </a:p>
          <a:p>
            <a:pPr lvl="2"/>
            <a:r>
              <a:rPr lang="en-GB" dirty="0">
                <a:sym typeface="Wingdings" pitchFamily="2" charset="2"/>
              </a:rPr>
              <a:t>c</a:t>
            </a:r>
            <a:r>
              <a:rPr lang="en-GB" dirty="0" smtClean="0">
                <a:sym typeface="Wingdings" pitchFamily="2" charset="2"/>
              </a:rPr>
              <a:t>ompares to total of 32 jet FPGAs for current JEP</a:t>
            </a:r>
          </a:p>
          <a:p>
            <a:pPr lvl="2"/>
            <a:r>
              <a:rPr lang="en-GB" dirty="0" smtClean="0">
                <a:sym typeface="Wingdings" pitchFamily="2" charset="2"/>
              </a:rPr>
              <a:t>Seems reasonable due to intended improvement on granularity</a:t>
            </a:r>
          </a:p>
          <a:p>
            <a:r>
              <a:rPr lang="en-GB" dirty="0" smtClean="0">
                <a:sym typeface="Wingdings" pitchFamily="2" charset="2"/>
              </a:rPr>
              <a:t>go for high density </a:t>
            </a:r>
            <a:r>
              <a:rPr lang="en-GB" dirty="0" err="1" smtClean="0">
                <a:sym typeface="Wingdings" pitchFamily="2" charset="2"/>
              </a:rPr>
              <a:t>optoelectrical</a:t>
            </a:r>
            <a:r>
              <a:rPr lang="en-GB" dirty="0" smtClean="0">
                <a:sym typeface="Wingdings" pitchFamily="2" charset="2"/>
              </a:rPr>
              <a:t> components</a:t>
            </a:r>
          </a:p>
          <a:p>
            <a:r>
              <a:rPr lang="en-GB" dirty="0">
                <a:sym typeface="Wingdings" pitchFamily="2" charset="2"/>
              </a:rPr>
              <a:t>d</a:t>
            </a:r>
            <a:r>
              <a:rPr lang="en-GB" dirty="0" smtClean="0">
                <a:sym typeface="Wingdings" pitchFamily="2" charset="2"/>
              </a:rPr>
              <a:t>esign for short electrical traces of high speed links</a:t>
            </a:r>
          </a:p>
          <a:p>
            <a:r>
              <a:rPr lang="en-GB" dirty="0" smtClean="0"/>
              <a:t>Latency aware</a:t>
            </a:r>
          </a:p>
          <a:p>
            <a:endParaRPr lang="en-GB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Uli Schäfer</a:t>
            </a:r>
            <a:endParaRPr lang="en-GB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553D35-BD20-4004-8DB1-FBDB51E0F407}" type="slidenum">
              <a:rPr lang="en-GB" smtClean="0"/>
              <a:pPr/>
              <a:t>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490949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Components for 2018 </a:t>
            </a:r>
            <a:endParaRPr lang="en-GB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GB" dirty="0" smtClean="0"/>
              <a:t>Conservative approach: plan for devices only that are in the pipeline already now</a:t>
            </a:r>
          </a:p>
          <a:p>
            <a:r>
              <a:rPr lang="en-GB" dirty="0" smtClean="0"/>
              <a:t>Large(</a:t>
            </a:r>
            <a:r>
              <a:rPr lang="en-GB" dirty="0" err="1" smtClean="0"/>
              <a:t>ish</a:t>
            </a:r>
            <a:r>
              <a:rPr lang="en-GB" dirty="0" smtClean="0"/>
              <a:t>) </a:t>
            </a:r>
            <a:r>
              <a:rPr lang="en-GB" dirty="0" smtClean="0"/>
              <a:t>Virtex-7</a:t>
            </a:r>
            <a:endParaRPr lang="en-GB" dirty="0" smtClean="0"/>
          </a:p>
          <a:p>
            <a:pPr lvl="1"/>
            <a:r>
              <a:rPr lang="en-GB" dirty="0" smtClean="0"/>
              <a:t>SSI devices have higher latency. Avoid them unless there is considerable benefit in terms of cost</a:t>
            </a:r>
          </a:p>
          <a:p>
            <a:pPr lvl="1"/>
            <a:r>
              <a:rPr lang="en-GB" dirty="0"/>
              <a:t>Plan for </a:t>
            </a:r>
            <a:r>
              <a:rPr lang="en-GB" dirty="0" smtClean="0"/>
              <a:t>XC7VX550T </a:t>
            </a:r>
          </a:p>
          <a:p>
            <a:pPr lvl="2"/>
            <a:r>
              <a:rPr lang="en-GB" dirty="0" smtClean="0"/>
              <a:t>Mid range (smaller than the device envisaged for L1Topo)</a:t>
            </a:r>
          </a:p>
          <a:p>
            <a:pPr lvl="2"/>
            <a:r>
              <a:rPr lang="en-GB" dirty="0" smtClean="0"/>
              <a:t>Foot print compatible, larger device exists </a:t>
            </a:r>
          </a:p>
          <a:p>
            <a:pPr lvl="2"/>
            <a:r>
              <a:rPr lang="en-GB" dirty="0" smtClean="0"/>
              <a:t>Support up to 13 Gb/s (dependent on speed grade/price tag)</a:t>
            </a:r>
          </a:p>
          <a:p>
            <a:pPr lvl="2"/>
            <a:r>
              <a:rPr lang="en-GB" dirty="0" smtClean="0"/>
              <a:t>Nothing currently known about possible gaps in line rate range</a:t>
            </a:r>
          </a:p>
          <a:p>
            <a:r>
              <a:rPr lang="en-GB" dirty="0" smtClean="0"/>
              <a:t>12-channel </a:t>
            </a:r>
            <a:r>
              <a:rPr lang="en-GB" dirty="0" err="1" smtClean="0"/>
              <a:t>opto</a:t>
            </a:r>
            <a:r>
              <a:rPr lang="en-GB" dirty="0" smtClean="0"/>
              <a:t> devices at ~10Gb/s</a:t>
            </a:r>
          </a:p>
          <a:p>
            <a:pPr lvl="1"/>
            <a:r>
              <a:rPr lang="en-GB" dirty="0" smtClean="0"/>
              <a:t>can reasonably expect that </a:t>
            </a:r>
            <a:r>
              <a:rPr lang="en-GB" dirty="0" err="1" smtClean="0"/>
              <a:t>microPOD</a:t>
            </a:r>
            <a:r>
              <a:rPr lang="en-GB" dirty="0" smtClean="0"/>
              <a:t> will be a viable option by then</a:t>
            </a:r>
          </a:p>
          <a:p>
            <a:pPr lvl="1"/>
            <a:r>
              <a:rPr lang="en-GB" dirty="0" smtClean="0"/>
              <a:t>Hope for slight increase in data rate</a:t>
            </a:r>
          </a:p>
          <a:p>
            <a:r>
              <a:rPr lang="en-GB" dirty="0" smtClean="0"/>
              <a:t>Expect to use ~48-fibre bundles</a:t>
            </a:r>
          </a:p>
          <a:p>
            <a:pPr marL="0" indent="0">
              <a:buNone/>
            </a:pPr>
            <a:r>
              <a:rPr lang="en-GB" dirty="0" smtClean="0"/>
              <a:t>Basically design </a:t>
            </a:r>
            <a:r>
              <a:rPr lang="en-GB" dirty="0" err="1" smtClean="0"/>
              <a:t>jFEX</a:t>
            </a:r>
            <a:r>
              <a:rPr lang="en-GB" dirty="0" smtClean="0"/>
              <a:t> along the lines of L1Topo, with higher FPGA count and board-level data paths optimised for sliding windows algorithm</a:t>
            </a:r>
            <a:endParaRPr lang="en-GB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Uli Schäfer</a:t>
            </a:r>
            <a:endParaRPr lang="en-GB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553D35-BD20-4004-8DB1-FBDB51E0F407}" type="slidenum">
              <a:rPr lang="en-GB" smtClean="0"/>
              <a:pPr/>
              <a:t>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892646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Data replication</a:t>
            </a:r>
            <a:endParaRPr lang="en-GB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GB" dirty="0" smtClean="0"/>
              <a:t>&lt;&lt; If </a:t>
            </a:r>
            <a:r>
              <a:rPr lang="en-GB" dirty="0"/>
              <a:t>local </a:t>
            </a:r>
            <a:r>
              <a:rPr lang="en-GB" dirty="0" smtClean="0"/>
              <a:t>design density </a:t>
            </a:r>
            <a:r>
              <a:rPr lang="en-GB" dirty="0"/>
              <a:t>permits duplication of a small fraction of signals, it will just as well allow for large scale </a:t>
            </a:r>
            <a:r>
              <a:rPr lang="en-GB" dirty="0" smtClean="0"/>
              <a:t>duplication. Just a matter of money &gt;&gt;</a:t>
            </a:r>
          </a:p>
          <a:p>
            <a:r>
              <a:rPr lang="en-GB" dirty="0"/>
              <a:t>No replication </a:t>
            </a:r>
            <a:r>
              <a:rPr lang="en-GB" dirty="0" smtClean="0"/>
              <a:t>of any source into </a:t>
            </a:r>
            <a:r>
              <a:rPr lang="en-GB" dirty="0"/>
              <a:t>more than two sinks</a:t>
            </a:r>
          </a:p>
          <a:p>
            <a:r>
              <a:rPr lang="en-GB" dirty="0"/>
              <a:t>Forward duplication only</a:t>
            </a:r>
          </a:p>
          <a:p>
            <a:r>
              <a:rPr lang="en-GB" dirty="0" smtClean="0"/>
              <a:t>Avoid any data retransmission</a:t>
            </a:r>
          </a:p>
          <a:p>
            <a:r>
              <a:rPr lang="en-GB" dirty="0" smtClean="0"/>
              <a:t>Fan-out in eta handled at source only (DPS)</a:t>
            </a:r>
          </a:p>
          <a:p>
            <a:pPr lvl="1"/>
            <a:r>
              <a:rPr lang="en-GB" dirty="0" smtClean="0"/>
              <a:t>Try to persuade DPS to do duplication at the parallel end (on-FPGA), using additional MGTs</a:t>
            </a:r>
          </a:p>
          <a:p>
            <a:pPr lvl="1"/>
            <a:r>
              <a:rPr lang="en-GB" dirty="0" smtClean="0"/>
              <a:t>Possible fall-back: optical fibre splitting, if optical power budget permits (probably more expensive and bulky than parallel duplication)</a:t>
            </a:r>
          </a:p>
          <a:p>
            <a:r>
              <a:rPr lang="en-GB" dirty="0" smtClean="0"/>
              <a:t>Fan-out in phi handled at destination only</a:t>
            </a:r>
          </a:p>
          <a:p>
            <a:pPr lvl="1"/>
            <a:r>
              <a:rPr lang="en-GB" dirty="0" smtClean="0"/>
              <a:t>Consider passive electrical splitting of 10Gb/s signals</a:t>
            </a:r>
          </a:p>
          <a:p>
            <a:pPr lvl="1"/>
            <a:r>
              <a:rPr lang="en-GB" dirty="0"/>
              <a:t>Active signal fan-out would compromise design density</a:t>
            </a:r>
          </a:p>
          <a:p>
            <a:pPr lvl="1"/>
            <a:r>
              <a:rPr lang="en-GB" dirty="0" smtClean="0"/>
              <a:t>Fall-back: retransmission on parallel links </a:t>
            </a:r>
            <a:r>
              <a:rPr lang="en-GB" dirty="0" smtClean="0">
                <a:sym typeface="Wingdings" pitchFamily="2" charset="2"/>
              </a:rPr>
              <a:t></a:t>
            </a:r>
            <a:r>
              <a:rPr lang="en-GB" dirty="0" smtClean="0"/>
              <a:t> latency penalty of more than 1 tick (</a:t>
            </a:r>
            <a:r>
              <a:rPr lang="en-GB" dirty="0" err="1" smtClean="0"/>
              <a:t>SelectIO</a:t>
            </a:r>
            <a:r>
              <a:rPr lang="en-GB" dirty="0" smtClean="0"/>
              <a:t> </a:t>
            </a:r>
            <a:r>
              <a:rPr lang="en-GB" dirty="0" err="1" smtClean="0"/>
              <a:t>SerDes</a:t>
            </a:r>
            <a:r>
              <a:rPr lang="en-GB" dirty="0" smtClean="0"/>
              <a:t>).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Uli Schäfer</a:t>
            </a:r>
            <a:endParaRPr lang="en-GB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553D35-BD20-4004-8DB1-FBDB51E0F407}" type="slidenum">
              <a:rPr lang="en-GB" smtClean="0"/>
              <a:pPr/>
              <a:t>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573823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Floor plan</a:t>
            </a:r>
            <a:r>
              <a:rPr lang="en-GB" dirty="0" smtClean="0"/>
              <a:t> </a:t>
            </a:r>
            <a:r>
              <a:rPr lang="en-GB" dirty="0" smtClean="0"/>
              <a:t>of </a:t>
            </a:r>
            <a:r>
              <a:rPr lang="en-GB" dirty="0" err="1" smtClean="0"/>
              <a:t>jFEX</a:t>
            </a:r>
            <a:r>
              <a:rPr lang="en-GB" dirty="0" smtClean="0"/>
              <a:t> </a:t>
            </a:r>
            <a:r>
              <a:rPr lang="en-GB" dirty="0" smtClean="0"/>
              <a:t>module</a:t>
            </a:r>
            <a:endParaRPr lang="en-GB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14282" y="785794"/>
            <a:ext cx="3205590" cy="5715040"/>
          </a:xfrm>
        </p:spPr>
        <p:txBody>
          <a:bodyPr/>
          <a:lstStyle/>
          <a:p>
            <a:r>
              <a:rPr lang="en-GB" dirty="0" smtClean="0"/>
              <a:t>ATCA</a:t>
            </a:r>
          </a:p>
          <a:p>
            <a:endParaRPr lang="en-GB" dirty="0" smtClean="0"/>
          </a:p>
          <a:p>
            <a:r>
              <a:rPr lang="en-GB" dirty="0" smtClean="0"/>
              <a:t>8 processors</a:t>
            </a:r>
          </a:p>
          <a:p>
            <a:endParaRPr lang="en-GB" dirty="0" smtClean="0"/>
          </a:p>
          <a:p>
            <a:r>
              <a:rPr lang="en-GB" dirty="0" smtClean="0"/>
              <a:t>4 </a:t>
            </a:r>
            <a:r>
              <a:rPr lang="en-GB" dirty="0" err="1" smtClean="0"/>
              <a:t>microPODs</a:t>
            </a:r>
            <a:r>
              <a:rPr lang="en-GB" dirty="0" smtClean="0"/>
              <a:t> each</a:t>
            </a:r>
          </a:p>
          <a:p>
            <a:endParaRPr lang="en-GB" dirty="0" smtClean="0"/>
          </a:p>
          <a:p>
            <a:r>
              <a:rPr lang="en-GB" dirty="0" smtClean="0"/>
              <a:t>Passive fan-out</a:t>
            </a:r>
            <a:endParaRPr lang="en-GB" dirty="0" smtClean="0"/>
          </a:p>
          <a:p>
            <a:endParaRPr lang="en-GB" dirty="0" smtClean="0"/>
          </a:p>
          <a:p>
            <a:r>
              <a:rPr lang="en-GB" dirty="0" smtClean="0"/>
              <a:t>Small amount of control logic </a:t>
            </a:r>
            <a:endParaRPr lang="en-GB" dirty="0"/>
          </a:p>
          <a:p>
            <a:endParaRPr lang="en-GB" dirty="0" smtClean="0"/>
          </a:p>
          <a:p>
            <a:r>
              <a:rPr lang="en-GB" dirty="0" smtClean="0"/>
              <a:t>Electrical backplane basically unused</a:t>
            </a:r>
            <a:endParaRPr lang="en-GB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Uli Schäfer</a:t>
            </a:r>
            <a:endParaRPr lang="en-GB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553D35-BD20-4004-8DB1-FBDB51E0F407}" type="slidenum">
              <a:rPr lang="en-GB" smtClean="0"/>
              <a:pPr/>
              <a:t>5</a:t>
            </a:fld>
            <a:endParaRPr lang="en-GB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688738"/>
            <a:ext cx="5226071" cy="5951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057324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Bandwidth vs. granularity</a:t>
            </a:r>
            <a:endParaRPr lang="en-GB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Let’s do the math for the suggested scheme. Go for the extreme. Do a rough estimate:</a:t>
            </a:r>
          </a:p>
          <a:p>
            <a:r>
              <a:rPr lang="en-GB" dirty="0" smtClean="0"/>
              <a:t>Environment 0.9×0.9</a:t>
            </a:r>
          </a:p>
          <a:p>
            <a:r>
              <a:rPr lang="en-GB" dirty="0" smtClean="0"/>
              <a:t>Each FPGA receives fully duplicated data in eta and phi:</a:t>
            </a:r>
            <a:br>
              <a:rPr lang="en-GB" dirty="0" smtClean="0"/>
            </a:br>
            <a:r>
              <a:rPr lang="en-GB" dirty="0" smtClean="0"/>
              <a:t>1.6×1.6 worth of data required for a core of 0.8×0.8</a:t>
            </a:r>
          </a:p>
          <a:p>
            <a:r>
              <a:rPr lang="en-GB" dirty="0" smtClean="0"/>
              <a:t>256 bins @ 0.1 </a:t>
            </a:r>
            <a:r>
              <a:rPr lang="en-GB" dirty="0" err="1" smtClean="0"/>
              <a:t>η×φ</a:t>
            </a:r>
            <a:endParaRPr lang="en-GB" dirty="0" smtClean="0"/>
          </a:p>
          <a:p>
            <a:r>
              <a:rPr lang="en-GB" dirty="0" smtClean="0"/>
              <a:t>Maximum aggregate bandwidth (payload @ 10Gb/s line rate) of chosen FPGA is 80*8Gb/s=640Gb/s</a:t>
            </a:r>
          </a:p>
          <a:p>
            <a:r>
              <a:rPr lang="en-GB" dirty="0" smtClean="0"/>
              <a:t>640/256 Gb/s per bin = 2.5Gb/s, </a:t>
            </a:r>
            <a:r>
              <a:rPr lang="en-GB" dirty="0" err="1" smtClean="0"/>
              <a:t>ie</a:t>
            </a:r>
            <a:r>
              <a:rPr lang="en-GB" dirty="0" smtClean="0"/>
              <a:t>. 62 bit</a:t>
            </a:r>
          </a:p>
          <a:p>
            <a:r>
              <a:rPr lang="en-GB" dirty="0" smtClean="0"/>
              <a:t>Assuming BX multiplexing, that’s basically doubled to 125bit, that’s probably more than 8 energies per bin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 smtClean="0">
                <a:sym typeface="Wingdings" pitchFamily="2" charset="2"/>
              </a:rPr>
              <a:t> We will be able to route highly granular data into the </a:t>
            </a:r>
            <a:r>
              <a:rPr lang="en-GB" dirty="0" err="1" smtClean="0">
                <a:sym typeface="Wingdings" pitchFamily="2" charset="2"/>
              </a:rPr>
              <a:t>jFEX</a:t>
            </a:r>
            <a:r>
              <a:rPr lang="en-GB" dirty="0" smtClean="0">
                <a:sym typeface="Wingdings" pitchFamily="2" charset="2"/>
              </a:rPr>
              <a:t> processor chips, at large environment</a:t>
            </a:r>
            <a:endParaRPr lang="en-GB" dirty="0" smtClean="0"/>
          </a:p>
          <a:p>
            <a:endParaRPr lang="en-GB" dirty="0" smtClean="0"/>
          </a:p>
          <a:p>
            <a:endParaRPr lang="en-GB" dirty="0" smtClean="0"/>
          </a:p>
          <a:p>
            <a:endParaRPr lang="en-GB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Uli Schäfer</a:t>
            </a:r>
            <a:endParaRPr lang="en-GB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553D35-BD20-4004-8DB1-FBDB51E0F407}" type="slidenum">
              <a:rPr lang="en-GB" smtClean="0"/>
              <a:pPr/>
              <a:t>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582231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Fibre count / conclusion</a:t>
            </a:r>
            <a:endParaRPr lang="en-GB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dirty="0" smtClean="0"/>
              <a:t>Due to full duplication in phi direction, exactly half the signals are routed into the modules on fibres</a:t>
            </a:r>
          </a:p>
          <a:p>
            <a:pPr lvl="1"/>
            <a:r>
              <a:rPr lang="en-GB" dirty="0" smtClean="0"/>
              <a:t>320 fibres</a:t>
            </a:r>
          </a:p>
          <a:p>
            <a:pPr lvl="1"/>
            <a:r>
              <a:rPr lang="en-GB" dirty="0" smtClean="0"/>
              <a:t>27 × 12-channel </a:t>
            </a:r>
            <a:r>
              <a:rPr lang="en-GB" dirty="0" err="1" smtClean="0"/>
              <a:t>opto</a:t>
            </a:r>
            <a:r>
              <a:rPr lang="en-GB" dirty="0" smtClean="0"/>
              <a:t> receivers</a:t>
            </a:r>
          </a:p>
          <a:p>
            <a:pPr lvl="1"/>
            <a:r>
              <a:rPr lang="en-GB" dirty="0" smtClean="0"/>
              <a:t>7 </a:t>
            </a:r>
            <a:r>
              <a:rPr lang="en-GB" dirty="0"/>
              <a:t>× </a:t>
            </a:r>
            <a:r>
              <a:rPr lang="en-GB" dirty="0" smtClean="0"/>
              <a:t>48-way fibre bundles / MTP connectors</a:t>
            </a:r>
          </a:p>
          <a:p>
            <a:pPr marL="0" indent="0">
              <a:buNone/>
            </a:pPr>
            <a:endParaRPr lang="en-GB" dirty="0" smtClean="0"/>
          </a:p>
          <a:p>
            <a:r>
              <a:rPr lang="en-GB" dirty="0" smtClean="0"/>
              <a:t>The 8-module </a:t>
            </a:r>
            <a:r>
              <a:rPr lang="en-GB" dirty="0" err="1" smtClean="0"/>
              <a:t>jFEX</a:t>
            </a:r>
            <a:r>
              <a:rPr lang="en-GB" dirty="0" smtClean="0"/>
              <a:t> seems possible with ~2013’s technology</a:t>
            </a:r>
          </a:p>
          <a:p>
            <a:r>
              <a:rPr lang="en-GB" dirty="0" smtClean="0"/>
              <a:t>Allows for both excellent granularity and large environment</a:t>
            </a:r>
          </a:p>
          <a:p>
            <a:r>
              <a:rPr lang="en-GB" dirty="0" smtClean="0"/>
              <a:t>Can DPS deliver the required data </a:t>
            </a:r>
            <a:r>
              <a:rPr lang="en-GB" dirty="0" smtClean="0"/>
              <a:t>?</a:t>
            </a:r>
          </a:p>
          <a:p>
            <a:r>
              <a:rPr lang="en-GB" dirty="0" smtClean="0"/>
              <a:t>How to arrive at sufficiently dense fibre contents for phase 2 (eta orientation of tile RODs ?) ?</a:t>
            </a:r>
            <a:endParaRPr lang="en-GB" dirty="0" smtClean="0"/>
          </a:p>
          <a:p>
            <a:r>
              <a:rPr lang="en-GB" dirty="0" smtClean="0"/>
              <a:t>Is passive electrical splitting feasible ?</a:t>
            </a:r>
            <a:endParaRPr lang="en-GB" dirty="0"/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r>
              <a:rPr lang="en-GB" dirty="0" smtClean="0">
                <a:sym typeface="Wingdings" pitchFamily="2" charset="2"/>
              </a:rPr>
              <a:t> </a:t>
            </a:r>
            <a:r>
              <a:rPr lang="en-GB" dirty="0" smtClean="0"/>
              <a:t>Start to explore technologies and feasibility soon</a:t>
            </a:r>
            <a:endParaRPr lang="en-GB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Uli Schäfer</a:t>
            </a:r>
            <a:endParaRPr lang="en-GB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553D35-BD20-4004-8DB1-FBDB51E0F407}" type="slidenum">
              <a:rPr lang="en-GB" smtClean="0"/>
              <a:pPr/>
              <a:t>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69431361"/>
      </p:ext>
    </p:extLst>
  </p:cSld>
  <p:clrMapOvr>
    <a:masterClrMapping/>
  </p:clrMapOvr>
</p:sld>
</file>

<file path=ppt/theme/theme1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580</Words>
  <Application>Microsoft Office PowerPoint</Application>
  <PresentationFormat>Bildschirmpräsentation (4:3)</PresentationFormat>
  <Paragraphs>94</Paragraphs>
  <Slides>7</Slides>
  <Notes>0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7</vt:i4>
      </vt:variant>
    </vt:vector>
  </HeadingPairs>
  <TitlesOfParts>
    <vt:vector size="8" baseType="lpstr">
      <vt:lpstr>Larissa-Design</vt:lpstr>
      <vt:lpstr>jFEX</vt:lpstr>
      <vt:lpstr>Constraints &amp; Numerology</vt:lpstr>
      <vt:lpstr>Components for 2018 </vt:lpstr>
      <vt:lpstr>Data replication</vt:lpstr>
      <vt:lpstr>Floor plan of jFEX module</vt:lpstr>
      <vt:lpstr>Bandwidth vs. granularity</vt:lpstr>
      <vt:lpstr>Fibre count / conclusion</vt:lpstr>
    </vt:vector>
  </TitlesOfParts>
  <Company>Johannes Gutenberg-Universität Mainz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Folie 1</dc:title>
  <dc:creator>uschaefe</dc:creator>
  <cp:lastModifiedBy>Schäfer, Dr. Ulrich</cp:lastModifiedBy>
  <cp:revision>613</cp:revision>
  <cp:lastPrinted>2011-04-05T13:18:26Z</cp:lastPrinted>
  <dcterms:created xsi:type="dcterms:W3CDTF">2009-12-08T11:59:40Z</dcterms:created>
  <dcterms:modified xsi:type="dcterms:W3CDTF">2012-01-25T10:10:17Z</dcterms:modified>
</cp:coreProperties>
</file>