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8" r:id="rId4"/>
    <p:sldId id="292" r:id="rId5"/>
    <p:sldId id="290" r:id="rId6"/>
    <p:sldId id="291" r:id="rId7"/>
  </p:sldIdLst>
  <p:sldSz cx="9144000" cy="6858000" type="screen4x3"/>
  <p:notesSz cx="6805613" cy="99393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B428"/>
    <a:srgbClr val="0F01BF"/>
    <a:srgbClr val="0EDC30"/>
    <a:srgbClr val="D703DC"/>
    <a:srgbClr val="48C489"/>
    <a:srgbClr val="BC03C1"/>
    <a:srgbClr val="4A7EBB"/>
    <a:srgbClr val="FF7C80"/>
    <a:srgbClr val="FFFFCC"/>
    <a:srgbClr val="0AF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65" autoAdjust="0"/>
    <p:restoredTop sz="94675" autoAdjust="0"/>
  </p:normalViewPr>
  <p:slideViewPr>
    <p:cSldViewPr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07/02/2012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07.02.2012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L1Topo-phase0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/>
          <a:lstStyle/>
          <a:p>
            <a:endParaRPr lang="en-GB" i="1" dirty="0"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60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Topo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GOLD successfully used to explore technologies and </a:t>
            </a:r>
            <a:r>
              <a:rPr lang="en-GB" dirty="0" smtClean="0"/>
              <a:t>initially verify 6.4Gb/s </a:t>
            </a:r>
            <a:r>
              <a:rPr lang="en-GB" dirty="0" smtClean="0"/>
              <a:t>link integrity over moderate length electrical traces</a:t>
            </a:r>
          </a:p>
          <a:p>
            <a:r>
              <a:rPr lang="en-GB" dirty="0" smtClean="0"/>
              <a:t>Complex PCB, first “ATCA” module built in MZ (not compliant)</a:t>
            </a:r>
          </a:p>
          <a:p>
            <a:r>
              <a:rPr lang="en-GB" dirty="0" smtClean="0"/>
              <a:t>Build prototypes </a:t>
            </a:r>
            <a:r>
              <a:rPr lang="en-GB" b="1" dirty="0" smtClean="0"/>
              <a:t>now</a:t>
            </a:r>
            <a:r>
              <a:rPr lang="en-GB" dirty="0" smtClean="0"/>
              <a:t>, meant to be very close to production modules</a:t>
            </a:r>
          </a:p>
          <a:p>
            <a:pPr lvl="1"/>
            <a:r>
              <a:rPr lang="en-GB" dirty="0" smtClean="0"/>
              <a:t>ATCA (incl. IPMI, standard clock fabric, base interface ?)</a:t>
            </a:r>
            <a:endParaRPr lang="en-GB" dirty="0"/>
          </a:p>
          <a:p>
            <a:pPr lvl="1"/>
            <a:r>
              <a:rPr lang="en-GB" dirty="0" smtClean="0"/>
              <a:t>Two large processor FPGAs (XC7V485T)</a:t>
            </a:r>
          </a:p>
          <a:p>
            <a:pPr lvl="1"/>
            <a:r>
              <a:rPr lang="en-GB" dirty="0" smtClean="0"/>
              <a:t>Some FPGA based control circuitry</a:t>
            </a:r>
          </a:p>
          <a:p>
            <a:pPr lvl="1"/>
            <a:r>
              <a:rPr lang="en-GB" dirty="0" smtClean="0"/>
              <a:t>High-density </a:t>
            </a:r>
            <a:r>
              <a:rPr lang="en-GB" dirty="0" err="1" smtClean="0"/>
              <a:t>opto</a:t>
            </a:r>
            <a:r>
              <a:rPr lang="en-GB" dirty="0" smtClean="0"/>
              <a:t>/electrical converters (</a:t>
            </a:r>
            <a:r>
              <a:rPr lang="en-GB" dirty="0" err="1" smtClean="0"/>
              <a:t>miniPOD</a:t>
            </a:r>
            <a:r>
              <a:rPr lang="en-GB" dirty="0" smtClean="0"/>
              <a:t>) on main board</a:t>
            </a:r>
          </a:p>
          <a:p>
            <a:pPr lvl="1"/>
            <a:r>
              <a:rPr lang="en-GB" dirty="0" smtClean="0"/>
              <a:t>No on-board electrical duplication of real-time </a:t>
            </a:r>
            <a:r>
              <a:rPr lang="en-GB" dirty="0" smtClean="0"/>
              <a:t>signals</a:t>
            </a:r>
          </a:p>
          <a:p>
            <a:pPr lvl="2"/>
            <a:r>
              <a:rPr lang="en-GB" dirty="0" smtClean="0"/>
              <a:t>Require upstream duplication</a:t>
            </a:r>
            <a:endParaRPr lang="en-GB" dirty="0" smtClean="0"/>
          </a:p>
          <a:p>
            <a:pPr lvl="2"/>
            <a:r>
              <a:rPr lang="en-GB" dirty="0"/>
              <a:t>U</a:t>
            </a:r>
            <a:r>
              <a:rPr lang="en-GB" dirty="0" smtClean="0"/>
              <a:t>se parallel interconnect as </a:t>
            </a:r>
            <a:r>
              <a:rPr lang="en-GB" dirty="0" smtClean="0"/>
              <a:t>required (latency!)</a:t>
            </a:r>
            <a:endParaRPr lang="en-GB" dirty="0" smtClean="0"/>
          </a:p>
          <a:p>
            <a:r>
              <a:rPr lang="en-GB" dirty="0"/>
              <a:t>P</a:t>
            </a:r>
            <a:r>
              <a:rPr lang="en-GB" dirty="0" smtClean="0"/>
              <a:t>roduction modules in </a:t>
            </a:r>
            <a:r>
              <a:rPr lang="en-GB" b="1" dirty="0" smtClean="0"/>
              <a:t>2013</a:t>
            </a:r>
          </a:p>
          <a:p>
            <a:pPr lvl="1"/>
            <a:r>
              <a:rPr lang="en-GB" dirty="0" smtClean="0"/>
              <a:t>Larger FPGAs</a:t>
            </a:r>
          </a:p>
          <a:p>
            <a:pPr lvl="1"/>
            <a:r>
              <a:rPr lang="en-GB" dirty="0"/>
              <a:t>F</a:t>
            </a:r>
            <a:r>
              <a:rPr lang="en-GB" dirty="0" smtClean="0"/>
              <a:t>inal decision on module control: processor (ARM) vs. FPGA</a:t>
            </a:r>
          </a:p>
          <a:p>
            <a:pPr lvl="1"/>
            <a:r>
              <a:rPr lang="en-GB" dirty="0" smtClean="0"/>
              <a:t>Otherwise bug fixes only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3586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Topo</a:t>
            </a:r>
            <a:r>
              <a:rPr lang="en-GB" dirty="0" smtClean="0"/>
              <a:t> prototype / production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5365830" cy="5715040"/>
          </a:xfrm>
        </p:spPr>
        <p:txBody>
          <a:bodyPr/>
          <a:lstStyle/>
          <a:p>
            <a:r>
              <a:rPr lang="en-GB" dirty="0"/>
              <a:t>2 × </a:t>
            </a:r>
            <a:r>
              <a:rPr lang="en-GB" dirty="0" smtClean="0"/>
              <a:t>XC7V485T </a:t>
            </a:r>
            <a:r>
              <a:rPr lang="en-GB" dirty="0" smtClean="0">
                <a:sym typeface="Wingdings" pitchFamily="2" charset="2"/>
              </a:rPr>
              <a:t> XC7V690T (A,B)</a:t>
            </a:r>
          </a:p>
          <a:p>
            <a:r>
              <a:rPr lang="en-GB" dirty="0" smtClean="0">
                <a:sym typeface="Wingdings" pitchFamily="2" charset="2"/>
              </a:rPr>
              <a:t>1</a:t>
            </a:r>
            <a:r>
              <a:rPr lang="en-GB" dirty="0"/>
              <a:t> </a:t>
            </a:r>
            <a:r>
              <a:rPr lang="en-GB" dirty="0" smtClean="0"/>
              <a:t>× XC7K325T  (C</a:t>
            </a:r>
            <a:r>
              <a:rPr lang="en-GB" dirty="0" smtClean="0"/>
              <a:t>) for all non-</a:t>
            </a:r>
            <a:r>
              <a:rPr lang="en-GB" dirty="0" err="1" smtClean="0"/>
              <a:t>realtime</a:t>
            </a:r>
            <a:r>
              <a:rPr lang="en-GB" dirty="0" smtClean="0"/>
              <a:t> circuitry</a:t>
            </a:r>
            <a:endParaRPr lang="en-GB" dirty="0" smtClean="0"/>
          </a:p>
          <a:p>
            <a:r>
              <a:rPr lang="en-GB" dirty="0" smtClean="0"/>
              <a:t>14 </a:t>
            </a:r>
            <a:r>
              <a:rPr lang="en-GB" dirty="0" err="1" smtClean="0"/>
              <a:t>miniPOD</a:t>
            </a:r>
            <a:r>
              <a:rPr lang="en-GB" dirty="0" smtClean="0"/>
              <a:t> receivers</a:t>
            </a:r>
          </a:p>
          <a:p>
            <a:r>
              <a:rPr lang="en-GB" dirty="0" smtClean="0"/>
              <a:t>Up to 80 links per FPGA (GTH…)</a:t>
            </a:r>
          </a:p>
          <a:p>
            <a:r>
              <a:rPr lang="en-GB" dirty="0" smtClean="0"/>
              <a:t>Probably up to ~11 Gb/s</a:t>
            </a:r>
          </a:p>
          <a:p>
            <a:r>
              <a:rPr lang="en-GB" dirty="0" smtClean="0"/>
              <a:t>Some </a:t>
            </a:r>
            <a:r>
              <a:rPr lang="en-GB" dirty="0" err="1" smtClean="0"/>
              <a:t>miniPOD</a:t>
            </a:r>
            <a:r>
              <a:rPr lang="en-GB" dirty="0" smtClean="0"/>
              <a:t> </a:t>
            </a:r>
            <a:r>
              <a:rPr lang="en-GB" dirty="0" smtClean="0"/>
              <a:t>transmitters (including DAQ/ROI links)</a:t>
            </a:r>
            <a:endParaRPr lang="en-GB" dirty="0" smtClean="0"/>
          </a:p>
          <a:p>
            <a:r>
              <a:rPr lang="en-GB" dirty="0" smtClean="0"/>
              <a:t>All transceivers mid board, </a:t>
            </a:r>
            <a:r>
              <a:rPr lang="en-GB" dirty="0" smtClean="0"/>
              <a:t>pigtail/octopus</a:t>
            </a:r>
          </a:p>
          <a:p>
            <a:r>
              <a:rPr lang="en-GB" dirty="0" smtClean="0"/>
              <a:t>Short traces (6.4/11Gb/s)</a:t>
            </a:r>
            <a:endParaRPr lang="en-GB" dirty="0" smtClean="0"/>
          </a:p>
          <a:p>
            <a:r>
              <a:rPr lang="en-GB" dirty="0"/>
              <a:t>Standard FR4</a:t>
            </a:r>
          </a:p>
          <a:p>
            <a:r>
              <a:rPr lang="en-GB" dirty="0" err="1" smtClean="0"/>
              <a:t>Opto</a:t>
            </a:r>
            <a:r>
              <a:rPr lang="en-GB" dirty="0" smtClean="0"/>
              <a:t> </a:t>
            </a:r>
            <a:r>
              <a:rPr lang="en-GB" dirty="0" smtClean="0"/>
              <a:t>connectors mainly in </a:t>
            </a:r>
            <a:r>
              <a:rPr lang="en-GB" dirty="0" smtClean="0"/>
              <a:t>Z3</a:t>
            </a:r>
          </a:p>
          <a:p>
            <a:r>
              <a:rPr lang="en-GB" dirty="0" smtClean="0"/>
              <a:t>Z2 underused</a:t>
            </a: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  <p:grpSp>
        <p:nvGrpSpPr>
          <p:cNvPr id="39" name="Gruppieren 38"/>
          <p:cNvGrpSpPr>
            <a:grpSpLocks noChangeAspect="1"/>
          </p:cNvGrpSpPr>
          <p:nvPr/>
        </p:nvGrpSpPr>
        <p:grpSpPr>
          <a:xfrm>
            <a:off x="5398867" y="2479754"/>
            <a:ext cx="3683456" cy="3820256"/>
            <a:chOff x="3187065" y="1992630"/>
            <a:chExt cx="2769870" cy="2872740"/>
          </a:xfrm>
        </p:grpSpPr>
        <p:sp>
          <p:nvSpPr>
            <p:cNvPr id="6" name="Rechteck 5"/>
            <p:cNvSpPr/>
            <p:nvPr/>
          </p:nvSpPr>
          <p:spPr>
            <a:xfrm>
              <a:off x="3187065" y="1992630"/>
              <a:ext cx="2769870" cy="287274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7" name="Textfeld 14"/>
            <p:cNvSpPr txBox="1"/>
            <p:nvPr/>
          </p:nvSpPr>
          <p:spPr>
            <a:xfrm>
              <a:off x="4017645" y="2958465"/>
              <a:ext cx="370840" cy="37084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1100" kern="1200">
                  <a:solidFill>
                    <a:srgbClr val="000000"/>
                  </a:solidFill>
                  <a:effectLst/>
                  <a:latin typeface="Calibri"/>
                  <a:ea typeface="Times New Roman"/>
                </a:rPr>
                <a:t>A</a:t>
              </a:r>
              <a:endParaRPr lang="de-DE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" name="Textfeld 15"/>
            <p:cNvSpPr txBox="1"/>
            <p:nvPr/>
          </p:nvSpPr>
          <p:spPr>
            <a:xfrm>
              <a:off x="4584700" y="2961005"/>
              <a:ext cx="370840" cy="37084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1100" kern="1200">
                  <a:solidFill>
                    <a:srgbClr val="000000"/>
                  </a:solidFill>
                  <a:effectLst/>
                  <a:latin typeface="Calibri"/>
                  <a:ea typeface="Times New Roman"/>
                </a:rPr>
                <a:t>B</a:t>
              </a:r>
              <a:endParaRPr lang="de-DE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" name="Textfeld 16"/>
            <p:cNvSpPr txBox="1"/>
            <p:nvPr/>
          </p:nvSpPr>
          <p:spPr>
            <a:xfrm>
              <a:off x="5452745" y="4394835"/>
              <a:ext cx="370840" cy="3708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1200" kern="1200">
                  <a:solidFill>
                    <a:srgbClr val="000000"/>
                  </a:solidFill>
                  <a:effectLst/>
                  <a:latin typeface="Calibri"/>
                  <a:ea typeface="Times New Roman"/>
                </a:rPr>
                <a:t>Z1</a:t>
              </a:r>
              <a:endParaRPr lang="de-DE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" name="Textfeld 18"/>
            <p:cNvSpPr txBox="1"/>
            <p:nvPr/>
          </p:nvSpPr>
          <p:spPr>
            <a:xfrm>
              <a:off x="5452745" y="3174365"/>
              <a:ext cx="370840" cy="110680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1100" kern="1200">
                  <a:solidFill>
                    <a:srgbClr val="000000"/>
                  </a:solidFill>
                  <a:effectLst/>
                  <a:latin typeface="Calibri"/>
                  <a:ea typeface="Times New Roman"/>
                </a:rPr>
                <a:t>Z2</a:t>
              </a:r>
              <a:endParaRPr lang="de-DE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" name="Textfeld 19"/>
            <p:cNvSpPr txBox="1"/>
            <p:nvPr/>
          </p:nvSpPr>
          <p:spPr>
            <a:xfrm>
              <a:off x="5452745" y="2006600"/>
              <a:ext cx="370840" cy="10820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1100" kern="1200">
                  <a:solidFill>
                    <a:srgbClr val="000000"/>
                  </a:solidFill>
                  <a:effectLst/>
                  <a:latin typeface="Calibri"/>
                  <a:ea typeface="Times New Roman"/>
                </a:rPr>
                <a:t>Z3</a:t>
              </a:r>
              <a:endParaRPr lang="de-DE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" name="Textfeld 26"/>
            <p:cNvSpPr txBox="1"/>
            <p:nvPr/>
          </p:nvSpPr>
          <p:spPr>
            <a:xfrm>
              <a:off x="3264535" y="2006600"/>
              <a:ext cx="286385" cy="275907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vert="vert270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900" kern="1200">
                  <a:solidFill>
                    <a:srgbClr val="000000"/>
                  </a:solidFill>
                  <a:effectLst/>
                  <a:latin typeface="Calibri"/>
                  <a:ea typeface="Times New Roman"/>
                </a:rPr>
                <a:t>front panel connectors</a:t>
              </a:r>
              <a:endParaRPr lang="de-DE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3" name="Textfeld 15"/>
            <p:cNvSpPr txBox="1"/>
            <p:nvPr/>
          </p:nvSpPr>
          <p:spPr>
            <a:xfrm>
              <a:off x="4815840" y="3841115"/>
              <a:ext cx="290195" cy="31369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1100" kern="1200">
                  <a:solidFill>
                    <a:srgbClr val="000000"/>
                  </a:solidFill>
                  <a:effectLst/>
                  <a:latin typeface="Calibri"/>
                  <a:ea typeface="Times New Roman"/>
                </a:rPr>
                <a:t>C</a:t>
              </a:r>
              <a:endParaRPr lang="de-DE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4" name="Pfeil nach links und rechts 13"/>
            <p:cNvSpPr/>
            <p:nvPr/>
          </p:nvSpPr>
          <p:spPr>
            <a:xfrm>
              <a:off x="4351020" y="3089275"/>
              <a:ext cx="273685" cy="120650"/>
            </a:xfrm>
            <a:prstGeom prst="leftRightArrow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grpSp>
          <p:nvGrpSpPr>
            <p:cNvPr id="15" name="Gruppieren 14"/>
            <p:cNvGrpSpPr/>
            <p:nvPr/>
          </p:nvGrpSpPr>
          <p:grpSpPr>
            <a:xfrm>
              <a:off x="3823329" y="2730500"/>
              <a:ext cx="1243326" cy="102235"/>
              <a:chOff x="2184393" y="772858"/>
              <a:chExt cx="1243853" cy="102359"/>
            </a:xfrm>
          </p:grpSpPr>
          <p:sp>
            <p:nvSpPr>
              <p:cNvPr id="32" name="Textfeld 14"/>
              <p:cNvSpPr txBox="1"/>
              <p:nvPr/>
            </p:nvSpPr>
            <p:spPr>
              <a:xfrm>
                <a:off x="2184393" y="772858"/>
                <a:ext cx="129652" cy="10235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 anchor="ctr" anchorCtr="0">
                <a:noAutofit/>
              </a:bodyPr>
              <a:lstStyle/>
              <a:p>
                <a:pPr hangingPunct="0">
                  <a:spcAft>
                    <a:spcPts val="0"/>
                  </a:spcAft>
                </a:pPr>
                <a:r>
                  <a:rPr lang="de-DE" sz="1000">
                    <a:effectLst/>
                    <a:latin typeface="Times New Roman"/>
                    <a:ea typeface="Times New Roman"/>
                  </a:rPr>
                  <a:t> </a:t>
                </a:r>
              </a:p>
            </p:txBody>
          </p:sp>
          <p:sp>
            <p:nvSpPr>
              <p:cNvPr id="33" name="Textfeld 14"/>
              <p:cNvSpPr txBox="1"/>
              <p:nvPr/>
            </p:nvSpPr>
            <p:spPr>
              <a:xfrm>
                <a:off x="2357568" y="772981"/>
                <a:ext cx="129540" cy="10223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 anchor="ctr" anchorCtr="0">
                <a:noAutofit/>
              </a:bodyPr>
              <a:lstStyle/>
              <a:p>
                <a:pPr hangingPunct="0">
                  <a:spcAft>
                    <a:spcPts val="0"/>
                  </a:spcAft>
                </a:pPr>
                <a:r>
                  <a:rPr lang="de-DE" sz="1000">
                    <a:effectLst/>
                    <a:latin typeface="Times New Roman"/>
                    <a:ea typeface="Times New Roman"/>
                  </a:rPr>
                  <a:t> </a:t>
                </a:r>
              </a:p>
            </p:txBody>
          </p:sp>
          <p:sp>
            <p:nvSpPr>
              <p:cNvPr id="34" name="Textfeld 14"/>
              <p:cNvSpPr txBox="1"/>
              <p:nvPr/>
            </p:nvSpPr>
            <p:spPr>
              <a:xfrm>
                <a:off x="2548636" y="772981"/>
                <a:ext cx="129540" cy="10223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 anchor="ctr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de-DE" sz="1200">
                    <a:effectLst/>
                    <a:latin typeface="Times New Roman"/>
                    <a:ea typeface="Times New Roman"/>
                  </a:rPr>
                  <a:t> </a:t>
                </a:r>
              </a:p>
            </p:txBody>
          </p:sp>
          <p:sp>
            <p:nvSpPr>
              <p:cNvPr id="35" name="Textfeld 14"/>
              <p:cNvSpPr txBox="1"/>
              <p:nvPr/>
            </p:nvSpPr>
            <p:spPr>
              <a:xfrm>
                <a:off x="2739705" y="772982"/>
                <a:ext cx="129540" cy="10223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 anchor="ctr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de-DE" sz="1200">
                    <a:effectLst/>
                    <a:latin typeface="Times New Roman"/>
                    <a:ea typeface="Times New Roman"/>
                  </a:rPr>
                  <a:t> </a:t>
                </a:r>
              </a:p>
            </p:txBody>
          </p:sp>
          <p:sp>
            <p:nvSpPr>
              <p:cNvPr id="36" name="Textfeld 14"/>
              <p:cNvSpPr txBox="1"/>
              <p:nvPr/>
            </p:nvSpPr>
            <p:spPr>
              <a:xfrm>
                <a:off x="2933292" y="772982"/>
                <a:ext cx="129540" cy="10223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 anchor="ctr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de-DE" sz="1200">
                    <a:effectLst/>
                    <a:latin typeface="Times New Roman"/>
                    <a:ea typeface="Times New Roman"/>
                  </a:rPr>
                  <a:t> </a:t>
                </a:r>
              </a:p>
            </p:txBody>
          </p:sp>
          <p:sp>
            <p:nvSpPr>
              <p:cNvPr id="37" name="Textfeld 14"/>
              <p:cNvSpPr txBox="1"/>
              <p:nvPr/>
            </p:nvSpPr>
            <p:spPr>
              <a:xfrm>
                <a:off x="3105119" y="772858"/>
                <a:ext cx="129540" cy="10223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 anchor="ctr" anchorCtr="0">
                <a:noAutofit/>
              </a:bodyPr>
              <a:lstStyle/>
              <a:p>
                <a:pPr hangingPunct="0">
                  <a:spcAft>
                    <a:spcPts val="0"/>
                  </a:spcAft>
                </a:pPr>
                <a:r>
                  <a:rPr lang="de-DE" sz="1000">
                    <a:effectLst/>
                    <a:latin typeface="Times New Roman"/>
                    <a:ea typeface="Times New Roman"/>
                  </a:rPr>
                  <a:t> </a:t>
                </a:r>
              </a:p>
            </p:txBody>
          </p:sp>
          <p:sp>
            <p:nvSpPr>
              <p:cNvPr id="38" name="Textfeld 14"/>
              <p:cNvSpPr txBox="1"/>
              <p:nvPr/>
            </p:nvSpPr>
            <p:spPr>
              <a:xfrm>
                <a:off x="3298706" y="772858"/>
                <a:ext cx="129540" cy="10223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 anchor="ctr" anchorCtr="0">
                <a:noAutofit/>
              </a:bodyPr>
              <a:lstStyle/>
              <a:p>
                <a:pPr hangingPunct="0">
                  <a:spcAft>
                    <a:spcPts val="0"/>
                  </a:spcAft>
                </a:pPr>
                <a:r>
                  <a:rPr lang="de-DE" sz="1000">
                    <a:effectLst/>
                    <a:latin typeface="Times New Roman"/>
                    <a:ea typeface="Times New Roman"/>
                  </a:rPr>
                  <a:t> </a:t>
                </a:r>
              </a:p>
            </p:txBody>
          </p:sp>
        </p:grpSp>
        <p:grpSp>
          <p:nvGrpSpPr>
            <p:cNvPr id="16" name="Gruppieren 15"/>
            <p:cNvGrpSpPr/>
            <p:nvPr/>
          </p:nvGrpSpPr>
          <p:grpSpPr>
            <a:xfrm>
              <a:off x="3823329" y="3457575"/>
              <a:ext cx="1243326" cy="102235"/>
              <a:chOff x="2184393" y="772858"/>
              <a:chExt cx="1243853" cy="102359"/>
            </a:xfrm>
          </p:grpSpPr>
          <p:sp>
            <p:nvSpPr>
              <p:cNvPr id="25" name="Textfeld 14"/>
              <p:cNvSpPr txBox="1"/>
              <p:nvPr/>
            </p:nvSpPr>
            <p:spPr>
              <a:xfrm>
                <a:off x="2184393" y="772858"/>
                <a:ext cx="129652" cy="10235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 anchor="ctr" anchorCtr="0">
                <a:noAutofit/>
              </a:bodyPr>
              <a:lstStyle/>
              <a:p>
                <a:pPr hangingPunct="0">
                  <a:spcAft>
                    <a:spcPts val="0"/>
                  </a:spcAft>
                </a:pPr>
                <a:r>
                  <a:rPr lang="de-DE" sz="1000">
                    <a:effectLst/>
                    <a:latin typeface="Times New Roman"/>
                    <a:ea typeface="Times New Roman"/>
                  </a:rPr>
                  <a:t> </a:t>
                </a:r>
              </a:p>
            </p:txBody>
          </p:sp>
          <p:sp>
            <p:nvSpPr>
              <p:cNvPr id="26" name="Textfeld 14"/>
              <p:cNvSpPr txBox="1"/>
              <p:nvPr/>
            </p:nvSpPr>
            <p:spPr>
              <a:xfrm>
                <a:off x="2357568" y="772981"/>
                <a:ext cx="129540" cy="10223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 anchor="ctr" anchorCtr="0">
                <a:noAutofit/>
              </a:bodyPr>
              <a:lstStyle/>
              <a:p>
                <a:pPr hangingPunct="0">
                  <a:spcAft>
                    <a:spcPts val="0"/>
                  </a:spcAft>
                </a:pPr>
                <a:r>
                  <a:rPr lang="de-DE" sz="1000">
                    <a:effectLst/>
                    <a:latin typeface="Times New Roman"/>
                    <a:ea typeface="Times New Roman"/>
                  </a:rPr>
                  <a:t> </a:t>
                </a:r>
              </a:p>
            </p:txBody>
          </p:sp>
          <p:sp>
            <p:nvSpPr>
              <p:cNvPr id="27" name="Textfeld 14"/>
              <p:cNvSpPr txBox="1"/>
              <p:nvPr/>
            </p:nvSpPr>
            <p:spPr>
              <a:xfrm>
                <a:off x="2548636" y="772981"/>
                <a:ext cx="129540" cy="10223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 anchor="ctr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de-DE" sz="1200">
                    <a:effectLst/>
                    <a:latin typeface="Times New Roman"/>
                    <a:ea typeface="Times New Roman"/>
                  </a:rPr>
                  <a:t> </a:t>
                </a:r>
              </a:p>
            </p:txBody>
          </p:sp>
          <p:sp>
            <p:nvSpPr>
              <p:cNvPr id="28" name="Textfeld 14"/>
              <p:cNvSpPr txBox="1"/>
              <p:nvPr/>
            </p:nvSpPr>
            <p:spPr>
              <a:xfrm>
                <a:off x="2739705" y="772982"/>
                <a:ext cx="129540" cy="10223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 anchor="ctr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de-DE" sz="1200">
                    <a:effectLst/>
                    <a:latin typeface="Times New Roman"/>
                    <a:ea typeface="Times New Roman"/>
                  </a:rPr>
                  <a:t> </a:t>
                </a:r>
              </a:p>
            </p:txBody>
          </p:sp>
          <p:sp>
            <p:nvSpPr>
              <p:cNvPr id="29" name="Textfeld 14"/>
              <p:cNvSpPr txBox="1"/>
              <p:nvPr/>
            </p:nvSpPr>
            <p:spPr>
              <a:xfrm>
                <a:off x="2933292" y="772982"/>
                <a:ext cx="129540" cy="10223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 anchor="ctr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de-DE" sz="1200">
                    <a:effectLst/>
                    <a:latin typeface="Times New Roman"/>
                    <a:ea typeface="Times New Roman"/>
                  </a:rPr>
                  <a:t> </a:t>
                </a:r>
              </a:p>
            </p:txBody>
          </p:sp>
          <p:sp>
            <p:nvSpPr>
              <p:cNvPr id="30" name="Textfeld 14"/>
              <p:cNvSpPr txBox="1"/>
              <p:nvPr/>
            </p:nvSpPr>
            <p:spPr>
              <a:xfrm>
                <a:off x="3105119" y="772858"/>
                <a:ext cx="129540" cy="10223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 anchor="ctr" anchorCtr="0">
                <a:noAutofit/>
              </a:bodyPr>
              <a:lstStyle/>
              <a:p>
                <a:pPr hangingPunct="0">
                  <a:spcAft>
                    <a:spcPts val="0"/>
                  </a:spcAft>
                </a:pPr>
                <a:r>
                  <a:rPr lang="de-DE" sz="1000">
                    <a:effectLst/>
                    <a:latin typeface="Times New Roman"/>
                    <a:ea typeface="Times New Roman"/>
                  </a:rPr>
                  <a:t> </a:t>
                </a:r>
              </a:p>
            </p:txBody>
          </p:sp>
          <p:sp>
            <p:nvSpPr>
              <p:cNvPr id="31" name="Textfeld 14"/>
              <p:cNvSpPr txBox="1"/>
              <p:nvPr/>
            </p:nvSpPr>
            <p:spPr>
              <a:xfrm>
                <a:off x="3298706" y="772858"/>
                <a:ext cx="129540" cy="10223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 anchor="ctr" anchorCtr="0">
                <a:noAutofit/>
              </a:bodyPr>
              <a:lstStyle/>
              <a:p>
                <a:pPr hangingPunct="0">
                  <a:spcAft>
                    <a:spcPts val="0"/>
                  </a:spcAft>
                </a:pPr>
                <a:r>
                  <a:rPr lang="de-DE" sz="1000">
                    <a:effectLst/>
                    <a:latin typeface="Times New Roman"/>
                    <a:ea typeface="Times New Roman"/>
                  </a:rPr>
                  <a:t> </a:t>
                </a:r>
              </a:p>
            </p:txBody>
          </p:sp>
        </p:grpSp>
        <p:grpSp>
          <p:nvGrpSpPr>
            <p:cNvPr id="17" name="Gruppieren 16"/>
            <p:cNvGrpSpPr/>
            <p:nvPr/>
          </p:nvGrpSpPr>
          <p:grpSpPr>
            <a:xfrm>
              <a:off x="3823335" y="2885441"/>
              <a:ext cx="102235" cy="513716"/>
              <a:chOff x="1970504" y="927301"/>
              <a:chExt cx="102236" cy="514196"/>
            </a:xfrm>
          </p:grpSpPr>
          <p:sp>
            <p:nvSpPr>
              <p:cNvPr id="22" name="Textfeld 14"/>
              <p:cNvSpPr txBox="1"/>
              <p:nvPr/>
            </p:nvSpPr>
            <p:spPr>
              <a:xfrm rot="5400000">
                <a:off x="1956853" y="940953"/>
                <a:ext cx="129540" cy="10223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 anchor="ctr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de-DE" sz="1200">
                    <a:effectLst/>
                    <a:latin typeface="Times New Roman"/>
                    <a:ea typeface="Times New Roman"/>
                  </a:rPr>
                  <a:t> </a:t>
                </a:r>
              </a:p>
            </p:txBody>
          </p:sp>
          <p:sp>
            <p:nvSpPr>
              <p:cNvPr id="23" name="Textfeld 14"/>
              <p:cNvSpPr txBox="1"/>
              <p:nvPr/>
            </p:nvSpPr>
            <p:spPr>
              <a:xfrm rot="5400000">
                <a:off x="1956852" y="1132022"/>
                <a:ext cx="129540" cy="10223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 anchor="ctr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de-DE" sz="1200">
                    <a:effectLst/>
                    <a:latin typeface="Times New Roman"/>
                    <a:ea typeface="Times New Roman"/>
                  </a:rPr>
                  <a:t> </a:t>
                </a:r>
              </a:p>
            </p:txBody>
          </p:sp>
          <p:sp>
            <p:nvSpPr>
              <p:cNvPr id="24" name="Textfeld 14"/>
              <p:cNvSpPr txBox="1"/>
              <p:nvPr/>
            </p:nvSpPr>
            <p:spPr>
              <a:xfrm rot="5400000">
                <a:off x="1956852" y="1325609"/>
                <a:ext cx="129540" cy="10223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 anchor="ctr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de-DE" sz="1200">
                    <a:effectLst/>
                    <a:latin typeface="Times New Roman"/>
                    <a:ea typeface="Times New Roman"/>
                  </a:rPr>
                  <a:t> </a:t>
                </a:r>
              </a:p>
            </p:txBody>
          </p:sp>
        </p:grpSp>
        <p:grpSp>
          <p:nvGrpSpPr>
            <p:cNvPr id="18" name="Gruppieren 17"/>
            <p:cNvGrpSpPr/>
            <p:nvPr/>
          </p:nvGrpSpPr>
          <p:grpSpPr>
            <a:xfrm>
              <a:off x="5067300" y="2885441"/>
              <a:ext cx="102235" cy="513716"/>
              <a:chOff x="1970504" y="927301"/>
              <a:chExt cx="102236" cy="514196"/>
            </a:xfrm>
          </p:grpSpPr>
          <p:sp>
            <p:nvSpPr>
              <p:cNvPr id="19" name="Textfeld 14"/>
              <p:cNvSpPr txBox="1"/>
              <p:nvPr/>
            </p:nvSpPr>
            <p:spPr>
              <a:xfrm rot="5400000">
                <a:off x="1956853" y="940953"/>
                <a:ext cx="129540" cy="10223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 anchor="ctr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de-DE" sz="1200">
                    <a:effectLst/>
                    <a:latin typeface="Times New Roman"/>
                    <a:ea typeface="Times New Roman"/>
                  </a:rPr>
                  <a:t> </a:t>
                </a:r>
              </a:p>
            </p:txBody>
          </p:sp>
          <p:sp>
            <p:nvSpPr>
              <p:cNvPr id="20" name="Textfeld 14"/>
              <p:cNvSpPr txBox="1"/>
              <p:nvPr/>
            </p:nvSpPr>
            <p:spPr>
              <a:xfrm rot="5400000">
                <a:off x="1956852" y="1132022"/>
                <a:ext cx="129540" cy="10223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 anchor="ctr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de-DE" sz="1200">
                    <a:effectLst/>
                    <a:latin typeface="Times New Roman"/>
                    <a:ea typeface="Times New Roman"/>
                  </a:rPr>
                  <a:t> </a:t>
                </a:r>
              </a:p>
            </p:txBody>
          </p:sp>
          <p:sp>
            <p:nvSpPr>
              <p:cNvPr id="21" name="Textfeld 14"/>
              <p:cNvSpPr txBox="1"/>
              <p:nvPr/>
            </p:nvSpPr>
            <p:spPr>
              <a:xfrm rot="5400000">
                <a:off x="1956852" y="1325609"/>
                <a:ext cx="129540" cy="10223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 anchor="ctr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de-DE" sz="1200">
                    <a:effectLst/>
                    <a:latin typeface="Times New Roman"/>
                    <a:ea typeface="Times New Roman"/>
                  </a:rPr>
                  <a:t> 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61368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Topo</a:t>
            </a:r>
            <a:r>
              <a:rPr lang="en-GB" dirty="0" smtClean="0"/>
              <a:t> prototype / issues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FPGA configuration based on</a:t>
            </a:r>
          </a:p>
          <a:p>
            <a:pPr lvl="1"/>
            <a:r>
              <a:rPr lang="en-GB" dirty="0" smtClean="0"/>
              <a:t>Legacy </a:t>
            </a:r>
            <a:r>
              <a:rPr lang="en-GB" dirty="0" err="1" smtClean="0"/>
              <a:t>systemACE</a:t>
            </a:r>
            <a:r>
              <a:rPr lang="en-GB" dirty="0" smtClean="0"/>
              <a:t> (10 devices available @ MZ)</a:t>
            </a:r>
          </a:p>
          <a:p>
            <a:pPr lvl="1"/>
            <a:r>
              <a:rPr lang="en-GB" dirty="0" smtClean="0"/>
              <a:t>SPI for control FPGA</a:t>
            </a:r>
          </a:p>
          <a:p>
            <a:pPr lvl="1"/>
            <a:r>
              <a:rPr lang="en-GB" dirty="0" smtClean="0"/>
              <a:t>Configuration scheme for processors not yet decided</a:t>
            </a:r>
          </a:p>
          <a:p>
            <a:r>
              <a:rPr lang="en-GB" dirty="0" smtClean="0"/>
              <a:t>Aggregate RTDP input bandwidth (payload) 286Gb/s per processor @ 6.4Gb/s (573Gb/s per module)</a:t>
            </a:r>
          </a:p>
          <a:p>
            <a:pPr lvl="1"/>
            <a:r>
              <a:rPr lang="en-GB" dirty="0" smtClean="0"/>
              <a:t>Consider 10Gb/s option (× 1.5)</a:t>
            </a:r>
          </a:p>
          <a:p>
            <a:pPr lvl="1"/>
            <a:r>
              <a:rPr lang="en-GB" dirty="0" smtClean="0"/>
              <a:t>Larger devices on production modules </a:t>
            </a:r>
            <a:r>
              <a:rPr lang="en-GB" dirty="0"/>
              <a:t>(× </a:t>
            </a:r>
            <a:r>
              <a:rPr lang="en-GB" dirty="0" smtClean="0"/>
              <a:t>1.4)</a:t>
            </a:r>
          </a:p>
          <a:p>
            <a:r>
              <a:rPr lang="en-GB" dirty="0" smtClean="0"/>
              <a:t>What bandwidth do we actually require at phase-0, phase-1 ?</a:t>
            </a:r>
          </a:p>
          <a:p>
            <a:pPr lvl="1"/>
            <a:r>
              <a:rPr lang="en-GB" dirty="0"/>
              <a:t>W</a:t>
            </a:r>
            <a:r>
              <a:rPr lang="en-GB" dirty="0" smtClean="0"/>
              <a:t>ill we run CMX plus </a:t>
            </a:r>
            <a:r>
              <a:rPr lang="en-GB" dirty="0" err="1" smtClean="0"/>
              <a:t>muon</a:t>
            </a:r>
            <a:r>
              <a:rPr lang="en-GB" dirty="0" smtClean="0"/>
              <a:t> plus </a:t>
            </a:r>
            <a:r>
              <a:rPr lang="en-GB" dirty="0" err="1" smtClean="0"/>
              <a:t>eFEX</a:t>
            </a:r>
            <a:r>
              <a:rPr lang="en-GB" dirty="0" smtClean="0"/>
              <a:t> plus </a:t>
            </a:r>
            <a:r>
              <a:rPr lang="en-GB" dirty="0" err="1" smtClean="0"/>
              <a:t>jFEX</a:t>
            </a:r>
            <a:r>
              <a:rPr lang="en-GB" dirty="0" smtClean="0"/>
              <a:t> data concurrently into L1Topo for a certain period of time</a:t>
            </a:r>
          </a:p>
          <a:p>
            <a:pPr lvl="1"/>
            <a:r>
              <a:rPr lang="en-GB" dirty="0" smtClean="0"/>
              <a:t>For phase-0 we are talking smooth changeover, how about phase-1 ? 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855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issues </a:t>
            </a:r>
            <a:r>
              <a:rPr lang="en-GB" dirty="0" smtClean="0"/>
              <a:t>/ concerns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For reason of link integrity and due to unknown data sharing between the FPGAs for specific algorithms, there is </a:t>
            </a:r>
            <a:r>
              <a:rPr lang="en-GB" b="1" dirty="0" smtClean="0"/>
              <a:t>no</a:t>
            </a:r>
            <a:r>
              <a:rPr lang="en-GB" dirty="0" smtClean="0"/>
              <a:t> on-board duplication. Have to rely on duplication at source or use data re-transmission on parallel links (latency!) to share data between FPGAs</a:t>
            </a:r>
          </a:p>
          <a:p>
            <a:r>
              <a:rPr lang="en-GB" b="1" dirty="0" smtClean="0"/>
              <a:t>Is</a:t>
            </a:r>
            <a:r>
              <a:rPr lang="en-GB" dirty="0" smtClean="0"/>
              <a:t> XC7V690T foot-print compatible to </a:t>
            </a:r>
            <a:r>
              <a:rPr lang="en-GB" dirty="0"/>
              <a:t>XC7V485T </a:t>
            </a:r>
            <a:r>
              <a:rPr lang="en-GB" dirty="0" smtClean="0"/>
              <a:t>(GTH vs. GTX links) </a:t>
            </a:r>
            <a:r>
              <a:rPr lang="en-GB" dirty="0" smtClean="0"/>
              <a:t>?</a:t>
            </a:r>
          </a:p>
          <a:p>
            <a:r>
              <a:rPr lang="en-GB" dirty="0" smtClean="0"/>
              <a:t>Possible line rate gaps of V7/GTH circuits not yet known</a:t>
            </a:r>
            <a:endParaRPr lang="en-GB" dirty="0" smtClean="0"/>
          </a:p>
          <a:p>
            <a:r>
              <a:rPr lang="en-GB" dirty="0" smtClean="0"/>
              <a:t>Optical power budget depends on </a:t>
            </a:r>
            <a:r>
              <a:rPr lang="en-GB" dirty="0" err="1" smtClean="0"/>
              <a:t>tx</a:t>
            </a:r>
            <a:r>
              <a:rPr lang="en-GB" dirty="0" smtClean="0"/>
              <a:t>/</a:t>
            </a:r>
            <a:r>
              <a:rPr lang="en-GB" dirty="0" err="1" smtClean="0"/>
              <a:t>rx</a:t>
            </a:r>
            <a:r>
              <a:rPr lang="en-GB" dirty="0" smtClean="0"/>
              <a:t> </a:t>
            </a:r>
            <a:r>
              <a:rPr lang="en-GB" dirty="0"/>
              <a:t>device </a:t>
            </a:r>
            <a:r>
              <a:rPr lang="en-GB" dirty="0" smtClean="0"/>
              <a:t>pairing :</a:t>
            </a:r>
            <a:br>
              <a:rPr lang="en-GB" dirty="0" smtClean="0"/>
            </a:br>
            <a:r>
              <a:rPr lang="en-GB" dirty="0" err="1" smtClean="0"/>
              <a:t>Avago</a:t>
            </a:r>
            <a:r>
              <a:rPr lang="en-GB" dirty="0" smtClean="0"/>
              <a:t> strongly recommend </a:t>
            </a:r>
            <a:r>
              <a:rPr lang="en-GB" dirty="0" err="1" smtClean="0"/>
              <a:t>miniPOD</a:t>
            </a:r>
            <a:r>
              <a:rPr lang="en-GB" dirty="0" smtClean="0"/>
              <a:t> on both ends of the fibre, failing that </a:t>
            </a:r>
            <a:r>
              <a:rPr lang="en-GB" dirty="0"/>
              <a:t>use </a:t>
            </a:r>
            <a:r>
              <a:rPr lang="en-GB" dirty="0" smtClean="0"/>
              <a:t>AFBR-810BEPZ, do </a:t>
            </a:r>
            <a:r>
              <a:rPr lang="en-GB" b="1" dirty="0" smtClean="0"/>
              <a:t>not</a:t>
            </a:r>
            <a:r>
              <a:rPr lang="en-GB" dirty="0" smtClean="0"/>
              <a:t> use standard SNAP12 !</a:t>
            </a:r>
          </a:p>
          <a:p>
            <a:r>
              <a:rPr lang="en-GB" dirty="0" smtClean="0"/>
              <a:t>What </a:t>
            </a:r>
            <a:r>
              <a:rPr lang="en-GB" dirty="0" smtClean="0"/>
              <a:t>optical power </a:t>
            </a:r>
            <a:r>
              <a:rPr lang="en-GB" dirty="0" smtClean="0"/>
              <a:t>budget do we need ? Fibre length and type, number of connections, quality of connectors, optical splitting, …</a:t>
            </a:r>
          </a:p>
          <a:p>
            <a:r>
              <a:rPr lang="en-GB" dirty="0" smtClean="0"/>
              <a:t>What will we require to build a compliant ATCA module ?</a:t>
            </a:r>
          </a:p>
          <a:p>
            <a:r>
              <a:rPr lang="en-GB" dirty="0" smtClean="0"/>
              <a:t>What scheme should we use for IP connection ?</a:t>
            </a:r>
          </a:p>
          <a:p>
            <a:r>
              <a:rPr lang="en-GB" dirty="0" smtClean="0"/>
              <a:t>Do we actually want ATCA backplane compatibility ?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796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Topo</a:t>
            </a:r>
            <a:r>
              <a:rPr lang="en-GB" dirty="0" smtClean="0"/>
              <a:t> prototype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Status</a:t>
            </a:r>
          </a:p>
          <a:p>
            <a:r>
              <a:rPr lang="en-GB" dirty="0" smtClean="0"/>
              <a:t>Have started work on detailed design</a:t>
            </a:r>
          </a:p>
          <a:p>
            <a:r>
              <a:rPr lang="en-GB" dirty="0" smtClean="0"/>
              <a:t>Bruno looking into </a:t>
            </a:r>
          </a:p>
          <a:p>
            <a:pPr lvl="1"/>
            <a:r>
              <a:rPr lang="en-GB" dirty="0" smtClean="0"/>
              <a:t>power distribution</a:t>
            </a:r>
          </a:p>
          <a:p>
            <a:pPr lvl="1"/>
            <a:r>
              <a:rPr lang="en-GB" dirty="0" smtClean="0"/>
              <a:t>Cadence symbols</a:t>
            </a:r>
          </a:p>
          <a:p>
            <a:r>
              <a:rPr lang="en-GB" dirty="0" smtClean="0"/>
              <a:t>Eduard started looking into PCB level simulation of high-speed links (</a:t>
            </a:r>
            <a:r>
              <a:rPr lang="en-GB" dirty="0" err="1" smtClean="0"/>
              <a:t>hyperlynx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004120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430</Words>
  <Application>Microsoft Office PowerPoint</Application>
  <PresentationFormat>Bildschirmpräsentation (4:3)</PresentationFormat>
  <Paragraphs>94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Larissa-Design</vt:lpstr>
      <vt:lpstr>L1Topo-phase0</vt:lpstr>
      <vt:lpstr>Topo</vt:lpstr>
      <vt:lpstr>Topo prototype / production</vt:lpstr>
      <vt:lpstr>Topo prototype / issues</vt:lpstr>
      <vt:lpstr>Further issues / concerns</vt:lpstr>
      <vt:lpstr>Topo prototype</vt:lpstr>
    </vt:vector>
  </TitlesOfParts>
  <Company>Johannes Gutenberg-Universität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640</cp:revision>
  <cp:lastPrinted>2011-04-05T13:18:26Z</cp:lastPrinted>
  <dcterms:created xsi:type="dcterms:W3CDTF">2009-12-08T11:59:40Z</dcterms:created>
  <dcterms:modified xsi:type="dcterms:W3CDTF">2012-02-07T19:37:35Z</dcterms:modified>
</cp:coreProperties>
</file>