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89" r:id="rId3"/>
    <p:sldId id="288" r:id="rId4"/>
    <p:sldId id="290" r:id="rId5"/>
  </p:sldIdLst>
  <p:sldSz cx="9144000" cy="6858000" type="screen4x3"/>
  <p:notesSz cx="6805613" cy="99393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B428"/>
    <a:srgbClr val="0F01BF"/>
    <a:srgbClr val="0EDC30"/>
    <a:srgbClr val="D703DC"/>
    <a:srgbClr val="48C489"/>
    <a:srgbClr val="BC03C1"/>
    <a:srgbClr val="4A7EBB"/>
    <a:srgbClr val="FF7C80"/>
    <a:srgbClr val="FFFFCC"/>
    <a:srgbClr val="0AFC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65" autoAdjust="0"/>
    <p:restoredTop sz="94675" autoAdjust="0"/>
  </p:normalViewPr>
  <p:slideViewPr>
    <p:cSldViewPr>
      <p:cViewPr varScale="1">
        <p:scale>
          <a:sx n="126" d="100"/>
          <a:sy n="126" d="100"/>
        </p:scale>
        <p:origin x="-123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1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4346"/>
    </p:cViewPr>
  </p:sorterViewPr>
  <p:notesViewPr>
    <p:cSldViewPr>
      <p:cViewPr varScale="1">
        <p:scale>
          <a:sx n="81" d="100"/>
          <a:sy n="81" d="100"/>
        </p:scale>
        <p:origin x="-3960" y="-96"/>
      </p:cViewPr>
      <p:guideLst>
        <p:guide orient="horz" pos="3130"/>
        <p:guide pos="214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C0B418-4B07-4C12-B540-9B925B4011B6}" type="datetimeFigureOut">
              <a:rPr lang="en-GB" smtClean="0"/>
              <a:t>07/02/2012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008586-A3F3-4792-93EE-65BEF701A37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5981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3AECCC-53DF-4DF2-9BFB-2913817AB8DD}" type="datetimeFigureOut">
              <a:rPr lang="de-DE" smtClean="0"/>
              <a:pPr/>
              <a:t>07.02.2012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F6C69-5AA2-4517-AE3E-F3A88411F7F3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653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70C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F01BF"/>
                </a:solidFill>
              </a:defRPr>
            </a:lvl1pPr>
          </a:lstStyle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  <a:gradFill flip="none" rotWithShape="1">
            <a:gsLst>
              <a:gs pos="0">
                <a:srgbClr val="FFFF00">
                  <a:tint val="66000"/>
                  <a:satMod val="160000"/>
                  <a:alpha val="29000"/>
                </a:srgbClr>
              </a:gs>
              <a:gs pos="100000">
                <a:srgbClr val="FFFF00">
                  <a:tint val="44500"/>
                  <a:satMod val="160000"/>
                  <a:alpha val="0"/>
                </a:srgbClr>
              </a:gs>
              <a:gs pos="100000">
                <a:srgbClr val="FFFF00">
                  <a:tint val="23500"/>
                  <a:satMod val="160000"/>
                  <a:alpha val="0"/>
                </a:srgbClr>
              </a:gs>
            </a:gsLst>
            <a:lin ang="16200000" scaled="1"/>
            <a:tileRect/>
          </a:gradFill>
        </p:spPr>
        <p:txBody>
          <a:bodyPr>
            <a:noAutofit/>
          </a:bodyPr>
          <a:lstStyle>
            <a:lvl1pPr>
              <a:defRPr sz="3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14282" y="785794"/>
            <a:ext cx="8715436" cy="5715040"/>
          </a:xfrm>
        </p:spPr>
        <p:txBody>
          <a:bodyPr>
            <a:normAutofit/>
          </a:bodyPr>
          <a:lstStyle>
            <a:lvl1pPr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F01BF"/>
                </a:solidFill>
              </a:defRPr>
            </a:lvl1pPr>
          </a:lstStyle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072330" y="6565921"/>
            <a:ext cx="1928826" cy="292079"/>
          </a:xfrm>
        </p:spPr>
        <p:txBody>
          <a:bodyPr/>
          <a:lstStyle>
            <a:lvl1pPr>
              <a:defRPr>
                <a:solidFill>
                  <a:srgbClr val="0F01BF"/>
                </a:solidFill>
              </a:defRPr>
            </a:lvl1pPr>
          </a:lstStyle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27000"/>
                </a:srgbClr>
              </a:gs>
              <a:gs pos="100000">
                <a:srgbClr val="FFFF00">
                  <a:tint val="44500"/>
                  <a:satMod val="160000"/>
                  <a:alpha val="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5720" y="1000108"/>
            <a:ext cx="8643998" cy="550072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0" y="6572272"/>
            <a:ext cx="9144000" cy="285728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54000"/>
                </a:srgbClr>
              </a:gs>
              <a:gs pos="100000">
                <a:srgbClr val="FFFF00">
                  <a:tint val="44500"/>
                  <a:satMod val="160000"/>
                  <a:alpha val="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F01BF"/>
                </a:solidFill>
              </a:defRPr>
            </a:lvl1pPr>
          </a:lstStyle>
          <a:p>
            <a:r>
              <a:rPr lang="de-DE" dirty="0" smtClean="0"/>
              <a:t>Uli Schäfer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43240" y="6572272"/>
            <a:ext cx="2895600" cy="285728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72264" y="6565921"/>
            <a:ext cx="2133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L1Topo-phase1</a:t>
            </a:r>
            <a:endParaRPr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6" name="Untertitel 2"/>
          <p:cNvSpPr>
            <a:spLocks noGrp="1"/>
          </p:cNvSpPr>
          <p:nvPr>
            <p:ph type="subTitle" idx="1"/>
          </p:nvPr>
        </p:nvSpPr>
        <p:spPr>
          <a:xfrm>
            <a:off x="1371600" y="4797152"/>
            <a:ext cx="6400800" cy="841648"/>
          </a:xfrm>
        </p:spPr>
        <p:txBody>
          <a:bodyPr/>
          <a:lstStyle/>
          <a:p>
            <a:endParaRPr lang="en-GB" i="1" dirty="0"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60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Expanding L1Topo for phase1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Design L1Topo for a life throughout phase 1</a:t>
            </a:r>
          </a:p>
          <a:p>
            <a:r>
              <a:rPr lang="en-GB" dirty="0" smtClean="0"/>
              <a:t>Be prepared to take in further data</a:t>
            </a:r>
          </a:p>
          <a:p>
            <a:pPr lvl="1"/>
            <a:r>
              <a:rPr lang="en-GB" dirty="0"/>
              <a:t>Go for maximum line rates (up to 13 </a:t>
            </a:r>
            <a:r>
              <a:rPr lang="en-GB" dirty="0" smtClean="0"/>
              <a:t>Gb/s ??  $$!!)</a:t>
            </a:r>
          </a:p>
          <a:p>
            <a:r>
              <a:rPr lang="en-GB" dirty="0" smtClean="0"/>
              <a:t>but</a:t>
            </a:r>
          </a:p>
          <a:p>
            <a:pPr lvl="1"/>
            <a:r>
              <a:rPr lang="en-GB" dirty="0" smtClean="0"/>
              <a:t>Not sure what </a:t>
            </a:r>
            <a:r>
              <a:rPr lang="en-GB" dirty="0" err="1" smtClean="0"/>
              <a:t>miniPOD</a:t>
            </a:r>
            <a:r>
              <a:rPr lang="en-GB" dirty="0" smtClean="0"/>
              <a:t> maximum rates will be in 2018</a:t>
            </a:r>
            <a:endParaRPr lang="en-GB" dirty="0"/>
          </a:p>
          <a:p>
            <a:pPr lvl="1"/>
            <a:r>
              <a:rPr lang="en-GB" dirty="0"/>
              <a:t>Aggregate bandwidth will </a:t>
            </a:r>
            <a:r>
              <a:rPr lang="en-GB" dirty="0" smtClean="0"/>
              <a:t>also depend </a:t>
            </a:r>
            <a:r>
              <a:rPr lang="en-GB" dirty="0"/>
              <a:t>on bandwidth limitations on the </a:t>
            </a:r>
            <a:r>
              <a:rPr lang="en-GB" dirty="0" smtClean="0"/>
              <a:t>various data sources</a:t>
            </a:r>
          </a:p>
          <a:p>
            <a:pPr lvl="1"/>
            <a:r>
              <a:rPr lang="en-GB" dirty="0" smtClean="0"/>
              <a:t>No foot-print compatible larger processor devices will exist</a:t>
            </a:r>
          </a:p>
          <a:p>
            <a:pPr lvl="1"/>
            <a:r>
              <a:rPr lang="en-GB" dirty="0" smtClean="0"/>
              <a:t>In L1Topo2013 we do not plan for backplane connectivity in zone 2 for reason of latency and processor-to-processor bandwidth (dual processor module)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3586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L1Topo 2013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14282" y="785794"/>
            <a:ext cx="5365830" cy="5715040"/>
          </a:xfrm>
        </p:spPr>
        <p:txBody>
          <a:bodyPr/>
          <a:lstStyle/>
          <a:p>
            <a:r>
              <a:rPr lang="en-GB" b="1" dirty="0"/>
              <a:t>2 × </a:t>
            </a:r>
            <a:r>
              <a:rPr lang="en-GB" b="1" dirty="0" smtClean="0">
                <a:sym typeface="Wingdings" pitchFamily="2" charset="2"/>
              </a:rPr>
              <a:t>XC7V690T </a:t>
            </a:r>
            <a:r>
              <a:rPr lang="en-GB" dirty="0" smtClean="0">
                <a:sym typeface="Wingdings" pitchFamily="2" charset="2"/>
              </a:rPr>
              <a:t>(A,B)</a:t>
            </a:r>
          </a:p>
          <a:p>
            <a:r>
              <a:rPr lang="en-GB" dirty="0" smtClean="0">
                <a:sym typeface="Wingdings" pitchFamily="2" charset="2"/>
              </a:rPr>
              <a:t>1</a:t>
            </a:r>
            <a:r>
              <a:rPr lang="en-GB" dirty="0"/>
              <a:t> </a:t>
            </a:r>
            <a:r>
              <a:rPr lang="en-GB" dirty="0" smtClean="0"/>
              <a:t>× XC7K325T  (C)</a:t>
            </a:r>
          </a:p>
          <a:p>
            <a:r>
              <a:rPr lang="en-GB" b="1" dirty="0" smtClean="0"/>
              <a:t>14 </a:t>
            </a:r>
            <a:r>
              <a:rPr lang="en-GB" b="1" dirty="0" err="1" smtClean="0"/>
              <a:t>miniPOD</a:t>
            </a:r>
            <a:r>
              <a:rPr lang="en-GB" b="1" dirty="0" smtClean="0"/>
              <a:t> receivers</a:t>
            </a:r>
          </a:p>
          <a:p>
            <a:r>
              <a:rPr lang="en-GB" b="1" dirty="0" smtClean="0"/>
              <a:t>80 </a:t>
            </a:r>
            <a:r>
              <a:rPr lang="en-GB" b="1" dirty="0" smtClean="0"/>
              <a:t>links per </a:t>
            </a:r>
            <a:r>
              <a:rPr lang="en-GB" b="1" dirty="0" smtClean="0"/>
              <a:t>FPGA</a:t>
            </a:r>
            <a:endParaRPr lang="en-GB" b="1" dirty="0" smtClean="0"/>
          </a:p>
          <a:p>
            <a:r>
              <a:rPr lang="en-GB" dirty="0" smtClean="0"/>
              <a:t>Possibly </a:t>
            </a:r>
            <a:r>
              <a:rPr lang="en-GB" dirty="0" smtClean="0"/>
              <a:t>up to ~</a:t>
            </a:r>
            <a:r>
              <a:rPr lang="en-GB" dirty="0" smtClean="0"/>
              <a:t>13 </a:t>
            </a:r>
            <a:r>
              <a:rPr lang="en-GB" dirty="0" smtClean="0"/>
              <a:t>Gb/s</a:t>
            </a:r>
          </a:p>
          <a:p>
            <a:r>
              <a:rPr lang="en-GB" dirty="0" smtClean="0"/>
              <a:t>Some </a:t>
            </a:r>
            <a:r>
              <a:rPr lang="en-GB" dirty="0" err="1" smtClean="0"/>
              <a:t>miniPOD</a:t>
            </a:r>
            <a:r>
              <a:rPr lang="en-GB" dirty="0" smtClean="0"/>
              <a:t> transmitters</a:t>
            </a:r>
          </a:p>
          <a:p>
            <a:r>
              <a:rPr lang="en-GB" dirty="0" smtClean="0"/>
              <a:t>All transceivers mid board, pigtail/octopus</a:t>
            </a:r>
          </a:p>
          <a:p>
            <a:r>
              <a:rPr lang="en-GB" dirty="0" err="1"/>
              <a:t>O</a:t>
            </a:r>
            <a:r>
              <a:rPr lang="en-GB" dirty="0" err="1" smtClean="0"/>
              <a:t>pto</a:t>
            </a:r>
            <a:r>
              <a:rPr lang="en-GB" dirty="0" smtClean="0"/>
              <a:t> connectors mainly in </a:t>
            </a:r>
            <a:r>
              <a:rPr lang="en-GB" dirty="0" smtClean="0"/>
              <a:t>Z3</a:t>
            </a:r>
          </a:p>
          <a:p>
            <a:r>
              <a:rPr lang="en-GB" b="1" dirty="0" smtClean="0"/>
              <a:t>Little connectivity in zone 2</a:t>
            </a:r>
            <a:endParaRPr lang="en-GB" b="1" dirty="0" smtClean="0"/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3</a:t>
            </a:fld>
            <a:endParaRPr lang="en-GB" dirty="0"/>
          </a:p>
        </p:txBody>
      </p:sp>
      <p:grpSp>
        <p:nvGrpSpPr>
          <p:cNvPr id="39" name="Gruppieren 38"/>
          <p:cNvGrpSpPr>
            <a:grpSpLocks noChangeAspect="1"/>
          </p:cNvGrpSpPr>
          <p:nvPr/>
        </p:nvGrpSpPr>
        <p:grpSpPr>
          <a:xfrm>
            <a:off x="5398867" y="2479754"/>
            <a:ext cx="3683456" cy="3820256"/>
            <a:chOff x="3187065" y="1992630"/>
            <a:chExt cx="2769870" cy="2872740"/>
          </a:xfrm>
        </p:grpSpPr>
        <p:sp>
          <p:nvSpPr>
            <p:cNvPr id="6" name="Rechteck 5"/>
            <p:cNvSpPr/>
            <p:nvPr/>
          </p:nvSpPr>
          <p:spPr>
            <a:xfrm>
              <a:off x="3187065" y="1992630"/>
              <a:ext cx="2769870" cy="28727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7" name="Textfeld 14"/>
            <p:cNvSpPr txBox="1"/>
            <p:nvPr/>
          </p:nvSpPr>
          <p:spPr>
            <a:xfrm>
              <a:off x="4017645" y="2958465"/>
              <a:ext cx="370840" cy="37084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 rtlCol="0" anchor="ctr" anchorCtr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de-DE" sz="1100" kern="1200">
                  <a:solidFill>
                    <a:srgbClr val="000000"/>
                  </a:solidFill>
                  <a:effectLst/>
                  <a:latin typeface="Calibri"/>
                  <a:ea typeface="Times New Roman"/>
                </a:rPr>
                <a:t>A</a:t>
              </a:r>
              <a:endParaRPr lang="de-DE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8" name="Textfeld 15"/>
            <p:cNvSpPr txBox="1"/>
            <p:nvPr/>
          </p:nvSpPr>
          <p:spPr>
            <a:xfrm>
              <a:off x="4584700" y="2961005"/>
              <a:ext cx="370840" cy="37084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 rtlCol="0" anchor="ctr" anchorCtr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de-DE" sz="1100" kern="1200">
                  <a:solidFill>
                    <a:srgbClr val="000000"/>
                  </a:solidFill>
                  <a:effectLst/>
                  <a:latin typeface="Calibri"/>
                  <a:ea typeface="Times New Roman"/>
                </a:rPr>
                <a:t>B</a:t>
              </a:r>
              <a:endParaRPr lang="de-DE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9" name="Textfeld 16"/>
            <p:cNvSpPr txBox="1"/>
            <p:nvPr/>
          </p:nvSpPr>
          <p:spPr>
            <a:xfrm>
              <a:off x="5452745" y="4394835"/>
              <a:ext cx="370840" cy="37084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 anchor="ctr" anchorCtr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de-DE" sz="1200" kern="1200">
                  <a:solidFill>
                    <a:srgbClr val="000000"/>
                  </a:solidFill>
                  <a:effectLst/>
                  <a:latin typeface="Calibri"/>
                  <a:ea typeface="Times New Roman"/>
                </a:rPr>
                <a:t>Z1</a:t>
              </a:r>
              <a:endParaRPr lang="de-DE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0" name="Textfeld 18"/>
            <p:cNvSpPr txBox="1"/>
            <p:nvPr/>
          </p:nvSpPr>
          <p:spPr>
            <a:xfrm>
              <a:off x="5452745" y="3174365"/>
              <a:ext cx="370840" cy="110680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 anchor="ctr" anchorCtr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de-DE" sz="1100" kern="1200">
                  <a:solidFill>
                    <a:srgbClr val="000000"/>
                  </a:solidFill>
                  <a:effectLst/>
                  <a:latin typeface="Calibri"/>
                  <a:ea typeface="Times New Roman"/>
                </a:rPr>
                <a:t>Z2</a:t>
              </a:r>
              <a:endParaRPr lang="de-DE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1" name="Textfeld 19"/>
            <p:cNvSpPr txBox="1"/>
            <p:nvPr/>
          </p:nvSpPr>
          <p:spPr>
            <a:xfrm>
              <a:off x="5452745" y="2006600"/>
              <a:ext cx="370840" cy="108204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 anchor="ctr" anchorCtr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de-DE" sz="1100" kern="1200">
                  <a:solidFill>
                    <a:srgbClr val="000000"/>
                  </a:solidFill>
                  <a:effectLst/>
                  <a:latin typeface="Calibri"/>
                  <a:ea typeface="Times New Roman"/>
                </a:rPr>
                <a:t>Z3</a:t>
              </a:r>
              <a:endParaRPr lang="de-DE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2" name="Textfeld 26"/>
            <p:cNvSpPr txBox="1"/>
            <p:nvPr/>
          </p:nvSpPr>
          <p:spPr>
            <a:xfrm>
              <a:off x="3264535" y="2006600"/>
              <a:ext cx="286385" cy="275907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vert="vert270" wrap="square" rtlCol="0" anchor="ctr" anchorCtr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de-DE" sz="900" kern="1200">
                  <a:solidFill>
                    <a:srgbClr val="000000"/>
                  </a:solidFill>
                  <a:effectLst/>
                  <a:latin typeface="Calibri"/>
                  <a:ea typeface="Times New Roman"/>
                </a:rPr>
                <a:t>front panel connectors</a:t>
              </a:r>
              <a:endParaRPr lang="de-DE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3" name="Textfeld 15"/>
            <p:cNvSpPr txBox="1"/>
            <p:nvPr/>
          </p:nvSpPr>
          <p:spPr>
            <a:xfrm>
              <a:off x="4815840" y="3841115"/>
              <a:ext cx="290195" cy="31369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 rtlCol="0" anchor="ctr" anchorCtr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de-DE" sz="1100" kern="1200">
                  <a:solidFill>
                    <a:srgbClr val="000000"/>
                  </a:solidFill>
                  <a:effectLst/>
                  <a:latin typeface="Calibri"/>
                  <a:ea typeface="Times New Roman"/>
                </a:rPr>
                <a:t>C</a:t>
              </a:r>
              <a:endParaRPr lang="de-DE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4" name="Pfeil nach links und rechts 13"/>
            <p:cNvSpPr/>
            <p:nvPr/>
          </p:nvSpPr>
          <p:spPr>
            <a:xfrm>
              <a:off x="4351020" y="3089275"/>
              <a:ext cx="273685" cy="120650"/>
            </a:xfrm>
            <a:prstGeom prst="leftRightArrow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grpSp>
          <p:nvGrpSpPr>
            <p:cNvPr id="15" name="Gruppieren 14"/>
            <p:cNvGrpSpPr/>
            <p:nvPr/>
          </p:nvGrpSpPr>
          <p:grpSpPr>
            <a:xfrm>
              <a:off x="3823329" y="2730500"/>
              <a:ext cx="1243326" cy="102235"/>
              <a:chOff x="2184393" y="772858"/>
              <a:chExt cx="1243853" cy="102359"/>
            </a:xfrm>
          </p:grpSpPr>
          <p:sp>
            <p:nvSpPr>
              <p:cNvPr id="32" name="Textfeld 14"/>
              <p:cNvSpPr txBox="1"/>
              <p:nvPr/>
            </p:nvSpPr>
            <p:spPr>
              <a:xfrm>
                <a:off x="2184393" y="772858"/>
                <a:ext cx="129652" cy="102358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rtlCol="0" anchor="ctr" anchorCtr="0">
                <a:noAutofit/>
              </a:bodyPr>
              <a:lstStyle/>
              <a:p>
                <a:pPr hangingPunct="0">
                  <a:spcAft>
                    <a:spcPts val="0"/>
                  </a:spcAft>
                </a:pPr>
                <a:r>
                  <a:rPr lang="de-DE" sz="1000">
                    <a:effectLst/>
                    <a:latin typeface="Times New Roman"/>
                    <a:ea typeface="Times New Roman"/>
                  </a:rPr>
                  <a:t> </a:t>
                </a:r>
              </a:p>
            </p:txBody>
          </p:sp>
          <p:sp>
            <p:nvSpPr>
              <p:cNvPr id="33" name="Textfeld 14"/>
              <p:cNvSpPr txBox="1"/>
              <p:nvPr/>
            </p:nvSpPr>
            <p:spPr>
              <a:xfrm>
                <a:off x="2357568" y="772981"/>
                <a:ext cx="129540" cy="10223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rtlCol="0" anchor="ctr" anchorCtr="0">
                <a:noAutofit/>
              </a:bodyPr>
              <a:lstStyle/>
              <a:p>
                <a:pPr hangingPunct="0">
                  <a:spcAft>
                    <a:spcPts val="0"/>
                  </a:spcAft>
                </a:pPr>
                <a:r>
                  <a:rPr lang="de-DE" sz="1000">
                    <a:effectLst/>
                    <a:latin typeface="Times New Roman"/>
                    <a:ea typeface="Times New Roman"/>
                  </a:rPr>
                  <a:t> </a:t>
                </a:r>
              </a:p>
            </p:txBody>
          </p:sp>
          <p:sp>
            <p:nvSpPr>
              <p:cNvPr id="34" name="Textfeld 14"/>
              <p:cNvSpPr txBox="1"/>
              <p:nvPr/>
            </p:nvSpPr>
            <p:spPr>
              <a:xfrm>
                <a:off x="2548636" y="772981"/>
                <a:ext cx="129540" cy="10223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rtlCol="0" anchor="ctr" anchorCtr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de-DE" sz="1200">
                    <a:effectLst/>
                    <a:latin typeface="Times New Roman"/>
                    <a:ea typeface="Times New Roman"/>
                  </a:rPr>
                  <a:t> </a:t>
                </a:r>
              </a:p>
            </p:txBody>
          </p:sp>
          <p:sp>
            <p:nvSpPr>
              <p:cNvPr id="35" name="Textfeld 14"/>
              <p:cNvSpPr txBox="1"/>
              <p:nvPr/>
            </p:nvSpPr>
            <p:spPr>
              <a:xfrm>
                <a:off x="2739705" y="772982"/>
                <a:ext cx="129540" cy="10223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rtlCol="0" anchor="ctr" anchorCtr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de-DE" sz="1200">
                    <a:effectLst/>
                    <a:latin typeface="Times New Roman"/>
                    <a:ea typeface="Times New Roman"/>
                  </a:rPr>
                  <a:t> </a:t>
                </a:r>
              </a:p>
            </p:txBody>
          </p:sp>
          <p:sp>
            <p:nvSpPr>
              <p:cNvPr id="36" name="Textfeld 14"/>
              <p:cNvSpPr txBox="1"/>
              <p:nvPr/>
            </p:nvSpPr>
            <p:spPr>
              <a:xfrm>
                <a:off x="2933292" y="772982"/>
                <a:ext cx="129540" cy="10223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rtlCol="0" anchor="ctr" anchorCtr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de-DE" sz="1200">
                    <a:effectLst/>
                    <a:latin typeface="Times New Roman"/>
                    <a:ea typeface="Times New Roman"/>
                  </a:rPr>
                  <a:t> </a:t>
                </a:r>
              </a:p>
            </p:txBody>
          </p:sp>
          <p:sp>
            <p:nvSpPr>
              <p:cNvPr id="37" name="Textfeld 14"/>
              <p:cNvSpPr txBox="1"/>
              <p:nvPr/>
            </p:nvSpPr>
            <p:spPr>
              <a:xfrm>
                <a:off x="3105119" y="772858"/>
                <a:ext cx="129540" cy="10223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rtlCol="0" anchor="ctr" anchorCtr="0">
                <a:noAutofit/>
              </a:bodyPr>
              <a:lstStyle/>
              <a:p>
                <a:pPr hangingPunct="0">
                  <a:spcAft>
                    <a:spcPts val="0"/>
                  </a:spcAft>
                </a:pPr>
                <a:r>
                  <a:rPr lang="de-DE" sz="1000">
                    <a:effectLst/>
                    <a:latin typeface="Times New Roman"/>
                    <a:ea typeface="Times New Roman"/>
                  </a:rPr>
                  <a:t> </a:t>
                </a:r>
              </a:p>
            </p:txBody>
          </p:sp>
          <p:sp>
            <p:nvSpPr>
              <p:cNvPr id="38" name="Textfeld 14"/>
              <p:cNvSpPr txBox="1"/>
              <p:nvPr/>
            </p:nvSpPr>
            <p:spPr>
              <a:xfrm>
                <a:off x="3298706" y="772858"/>
                <a:ext cx="129540" cy="10223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rtlCol="0" anchor="ctr" anchorCtr="0">
                <a:noAutofit/>
              </a:bodyPr>
              <a:lstStyle/>
              <a:p>
                <a:pPr hangingPunct="0">
                  <a:spcAft>
                    <a:spcPts val="0"/>
                  </a:spcAft>
                </a:pPr>
                <a:r>
                  <a:rPr lang="de-DE" sz="1000">
                    <a:effectLst/>
                    <a:latin typeface="Times New Roman"/>
                    <a:ea typeface="Times New Roman"/>
                  </a:rPr>
                  <a:t> </a:t>
                </a:r>
              </a:p>
            </p:txBody>
          </p:sp>
        </p:grpSp>
        <p:grpSp>
          <p:nvGrpSpPr>
            <p:cNvPr id="16" name="Gruppieren 15"/>
            <p:cNvGrpSpPr/>
            <p:nvPr/>
          </p:nvGrpSpPr>
          <p:grpSpPr>
            <a:xfrm>
              <a:off x="3823329" y="3457575"/>
              <a:ext cx="1243326" cy="102235"/>
              <a:chOff x="2184393" y="772858"/>
              <a:chExt cx="1243853" cy="102359"/>
            </a:xfrm>
          </p:grpSpPr>
          <p:sp>
            <p:nvSpPr>
              <p:cNvPr id="25" name="Textfeld 14"/>
              <p:cNvSpPr txBox="1"/>
              <p:nvPr/>
            </p:nvSpPr>
            <p:spPr>
              <a:xfrm>
                <a:off x="2184393" y="772858"/>
                <a:ext cx="129652" cy="102358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rtlCol="0" anchor="ctr" anchorCtr="0">
                <a:noAutofit/>
              </a:bodyPr>
              <a:lstStyle/>
              <a:p>
                <a:pPr hangingPunct="0">
                  <a:spcAft>
                    <a:spcPts val="0"/>
                  </a:spcAft>
                </a:pPr>
                <a:r>
                  <a:rPr lang="de-DE" sz="1000">
                    <a:effectLst/>
                    <a:latin typeface="Times New Roman"/>
                    <a:ea typeface="Times New Roman"/>
                  </a:rPr>
                  <a:t> </a:t>
                </a:r>
              </a:p>
            </p:txBody>
          </p:sp>
          <p:sp>
            <p:nvSpPr>
              <p:cNvPr id="26" name="Textfeld 14"/>
              <p:cNvSpPr txBox="1"/>
              <p:nvPr/>
            </p:nvSpPr>
            <p:spPr>
              <a:xfrm>
                <a:off x="2357568" y="772981"/>
                <a:ext cx="129540" cy="10223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rtlCol="0" anchor="ctr" anchorCtr="0">
                <a:noAutofit/>
              </a:bodyPr>
              <a:lstStyle/>
              <a:p>
                <a:pPr hangingPunct="0">
                  <a:spcAft>
                    <a:spcPts val="0"/>
                  </a:spcAft>
                </a:pPr>
                <a:r>
                  <a:rPr lang="de-DE" sz="1000">
                    <a:effectLst/>
                    <a:latin typeface="Times New Roman"/>
                    <a:ea typeface="Times New Roman"/>
                  </a:rPr>
                  <a:t> </a:t>
                </a:r>
              </a:p>
            </p:txBody>
          </p:sp>
          <p:sp>
            <p:nvSpPr>
              <p:cNvPr id="27" name="Textfeld 14"/>
              <p:cNvSpPr txBox="1"/>
              <p:nvPr/>
            </p:nvSpPr>
            <p:spPr>
              <a:xfrm>
                <a:off x="2548636" y="772981"/>
                <a:ext cx="129540" cy="10223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rtlCol="0" anchor="ctr" anchorCtr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de-DE" sz="1200">
                    <a:effectLst/>
                    <a:latin typeface="Times New Roman"/>
                    <a:ea typeface="Times New Roman"/>
                  </a:rPr>
                  <a:t> </a:t>
                </a:r>
              </a:p>
            </p:txBody>
          </p:sp>
          <p:sp>
            <p:nvSpPr>
              <p:cNvPr id="28" name="Textfeld 14"/>
              <p:cNvSpPr txBox="1"/>
              <p:nvPr/>
            </p:nvSpPr>
            <p:spPr>
              <a:xfrm>
                <a:off x="2739705" y="772982"/>
                <a:ext cx="129540" cy="10223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rtlCol="0" anchor="ctr" anchorCtr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de-DE" sz="1200">
                    <a:effectLst/>
                    <a:latin typeface="Times New Roman"/>
                    <a:ea typeface="Times New Roman"/>
                  </a:rPr>
                  <a:t> </a:t>
                </a:r>
              </a:p>
            </p:txBody>
          </p:sp>
          <p:sp>
            <p:nvSpPr>
              <p:cNvPr id="29" name="Textfeld 14"/>
              <p:cNvSpPr txBox="1"/>
              <p:nvPr/>
            </p:nvSpPr>
            <p:spPr>
              <a:xfrm>
                <a:off x="2933292" y="772982"/>
                <a:ext cx="129540" cy="10223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rtlCol="0" anchor="ctr" anchorCtr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de-DE" sz="1200">
                    <a:effectLst/>
                    <a:latin typeface="Times New Roman"/>
                    <a:ea typeface="Times New Roman"/>
                  </a:rPr>
                  <a:t> </a:t>
                </a:r>
              </a:p>
            </p:txBody>
          </p:sp>
          <p:sp>
            <p:nvSpPr>
              <p:cNvPr id="30" name="Textfeld 14"/>
              <p:cNvSpPr txBox="1"/>
              <p:nvPr/>
            </p:nvSpPr>
            <p:spPr>
              <a:xfrm>
                <a:off x="3105119" y="772858"/>
                <a:ext cx="129540" cy="10223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rtlCol="0" anchor="ctr" anchorCtr="0">
                <a:noAutofit/>
              </a:bodyPr>
              <a:lstStyle/>
              <a:p>
                <a:pPr hangingPunct="0">
                  <a:spcAft>
                    <a:spcPts val="0"/>
                  </a:spcAft>
                </a:pPr>
                <a:r>
                  <a:rPr lang="de-DE" sz="1000">
                    <a:effectLst/>
                    <a:latin typeface="Times New Roman"/>
                    <a:ea typeface="Times New Roman"/>
                  </a:rPr>
                  <a:t> </a:t>
                </a:r>
              </a:p>
            </p:txBody>
          </p:sp>
          <p:sp>
            <p:nvSpPr>
              <p:cNvPr id="31" name="Textfeld 14"/>
              <p:cNvSpPr txBox="1"/>
              <p:nvPr/>
            </p:nvSpPr>
            <p:spPr>
              <a:xfrm>
                <a:off x="3298706" y="772858"/>
                <a:ext cx="129540" cy="10223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rtlCol="0" anchor="ctr" anchorCtr="0">
                <a:noAutofit/>
              </a:bodyPr>
              <a:lstStyle/>
              <a:p>
                <a:pPr hangingPunct="0">
                  <a:spcAft>
                    <a:spcPts val="0"/>
                  </a:spcAft>
                </a:pPr>
                <a:r>
                  <a:rPr lang="de-DE" sz="1000">
                    <a:effectLst/>
                    <a:latin typeface="Times New Roman"/>
                    <a:ea typeface="Times New Roman"/>
                  </a:rPr>
                  <a:t> </a:t>
                </a:r>
              </a:p>
            </p:txBody>
          </p:sp>
        </p:grpSp>
        <p:grpSp>
          <p:nvGrpSpPr>
            <p:cNvPr id="17" name="Gruppieren 16"/>
            <p:cNvGrpSpPr/>
            <p:nvPr/>
          </p:nvGrpSpPr>
          <p:grpSpPr>
            <a:xfrm>
              <a:off x="3823335" y="2885441"/>
              <a:ext cx="102235" cy="513716"/>
              <a:chOff x="1970504" y="927301"/>
              <a:chExt cx="102236" cy="514196"/>
            </a:xfrm>
          </p:grpSpPr>
          <p:sp>
            <p:nvSpPr>
              <p:cNvPr id="22" name="Textfeld 14"/>
              <p:cNvSpPr txBox="1"/>
              <p:nvPr/>
            </p:nvSpPr>
            <p:spPr>
              <a:xfrm rot="5400000">
                <a:off x="1956853" y="940953"/>
                <a:ext cx="129540" cy="10223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rtlCol="0" anchor="ctr" anchorCtr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de-DE" sz="1200">
                    <a:effectLst/>
                    <a:latin typeface="Times New Roman"/>
                    <a:ea typeface="Times New Roman"/>
                  </a:rPr>
                  <a:t> </a:t>
                </a:r>
              </a:p>
            </p:txBody>
          </p:sp>
          <p:sp>
            <p:nvSpPr>
              <p:cNvPr id="23" name="Textfeld 14"/>
              <p:cNvSpPr txBox="1"/>
              <p:nvPr/>
            </p:nvSpPr>
            <p:spPr>
              <a:xfrm rot="5400000">
                <a:off x="1956852" y="1132022"/>
                <a:ext cx="129540" cy="10223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rtlCol="0" anchor="ctr" anchorCtr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de-DE" sz="1200">
                    <a:effectLst/>
                    <a:latin typeface="Times New Roman"/>
                    <a:ea typeface="Times New Roman"/>
                  </a:rPr>
                  <a:t> </a:t>
                </a:r>
              </a:p>
            </p:txBody>
          </p:sp>
          <p:sp>
            <p:nvSpPr>
              <p:cNvPr id="24" name="Textfeld 14"/>
              <p:cNvSpPr txBox="1"/>
              <p:nvPr/>
            </p:nvSpPr>
            <p:spPr>
              <a:xfrm rot="5400000">
                <a:off x="1956852" y="1325609"/>
                <a:ext cx="129540" cy="10223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rtlCol="0" anchor="ctr" anchorCtr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de-DE" sz="1200">
                    <a:effectLst/>
                    <a:latin typeface="Times New Roman"/>
                    <a:ea typeface="Times New Roman"/>
                  </a:rPr>
                  <a:t> </a:t>
                </a:r>
              </a:p>
            </p:txBody>
          </p:sp>
        </p:grpSp>
        <p:grpSp>
          <p:nvGrpSpPr>
            <p:cNvPr id="18" name="Gruppieren 17"/>
            <p:cNvGrpSpPr/>
            <p:nvPr/>
          </p:nvGrpSpPr>
          <p:grpSpPr>
            <a:xfrm>
              <a:off x="5067300" y="2885441"/>
              <a:ext cx="102235" cy="513716"/>
              <a:chOff x="1970504" y="927301"/>
              <a:chExt cx="102236" cy="514196"/>
            </a:xfrm>
          </p:grpSpPr>
          <p:sp>
            <p:nvSpPr>
              <p:cNvPr id="19" name="Textfeld 14"/>
              <p:cNvSpPr txBox="1"/>
              <p:nvPr/>
            </p:nvSpPr>
            <p:spPr>
              <a:xfrm rot="5400000">
                <a:off x="1956853" y="940953"/>
                <a:ext cx="129540" cy="10223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rtlCol="0" anchor="ctr" anchorCtr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de-DE" sz="1200">
                    <a:effectLst/>
                    <a:latin typeface="Times New Roman"/>
                    <a:ea typeface="Times New Roman"/>
                  </a:rPr>
                  <a:t> </a:t>
                </a:r>
              </a:p>
            </p:txBody>
          </p:sp>
          <p:sp>
            <p:nvSpPr>
              <p:cNvPr id="20" name="Textfeld 14"/>
              <p:cNvSpPr txBox="1"/>
              <p:nvPr/>
            </p:nvSpPr>
            <p:spPr>
              <a:xfrm rot="5400000">
                <a:off x="1956852" y="1132022"/>
                <a:ext cx="129540" cy="10223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rtlCol="0" anchor="ctr" anchorCtr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de-DE" sz="1200">
                    <a:effectLst/>
                    <a:latin typeface="Times New Roman"/>
                    <a:ea typeface="Times New Roman"/>
                  </a:rPr>
                  <a:t> </a:t>
                </a:r>
              </a:p>
            </p:txBody>
          </p:sp>
          <p:sp>
            <p:nvSpPr>
              <p:cNvPr id="21" name="Textfeld 14"/>
              <p:cNvSpPr txBox="1"/>
              <p:nvPr/>
            </p:nvSpPr>
            <p:spPr>
              <a:xfrm rot="5400000">
                <a:off x="1956852" y="1325609"/>
                <a:ext cx="129540" cy="10223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rtlCol="0" anchor="ctr" anchorCtr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de-DE" sz="1200">
                    <a:effectLst/>
                    <a:latin typeface="Times New Roman"/>
                    <a:ea typeface="Times New Roman"/>
                  </a:rPr>
                  <a:t> 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61368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Plans for 2018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Be prepared to manufacture more of the same: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in case there is sufficient capability for assembling separate data streams at the sources, several </a:t>
            </a:r>
            <a:r>
              <a:rPr lang="en-GB" dirty="0" err="1" smtClean="0"/>
              <a:t>topo</a:t>
            </a:r>
            <a:r>
              <a:rPr lang="en-GB" dirty="0" smtClean="0"/>
              <a:t> processor modules can work </a:t>
            </a:r>
            <a:r>
              <a:rPr lang="en-GB" dirty="0"/>
              <a:t>in parallel </a:t>
            </a:r>
            <a:r>
              <a:rPr lang="en-GB" dirty="0" smtClean="0"/>
              <a:t>on different algorithms with different input data requirements</a:t>
            </a:r>
          </a:p>
          <a:p>
            <a:r>
              <a:rPr lang="en-GB" dirty="0" smtClean="0"/>
              <a:t>Be prepared to build a new </a:t>
            </a:r>
            <a:r>
              <a:rPr lang="en-GB" dirty="0" err="1" smtClean="0"/>
              <a:t>topo</a:t>
            </a:r>
            <a:r>
              <a:rPr lang="en-GB" dirty="0" smtClean="0"/>
              <a:t> module that suits the needs of possibly increasing data volume at phase-1</a:t>
            </a:r>
          </a:p>
          <a:p>
            <a:endParaRPr lang="en-GB" dirty="0"/>
          </a:p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smtClean="0"/>
              <a:t>( Mainz </a:t>
            </a:r>
            <a:r>
              <a:rPr lang="en-GB" dirty="0" smtClean="0"/>
              <a:t>determined to work in both directions ! 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079658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167</Words>
  <Application>Microsoft Office PowerPoint</Application>
  <PresentationFormat>Bildschirmpräsentation (4:3)</PresentationFormat>
  <Paragraphs>61</Paragraphs>
  <Slides>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5" baseType="lpstr">
      <vt:lpstr>Larissa-Design</vt:lpstr>
      <vt:lpstr>L1Topo-phase1</vt:lpstr>
      <vt:lpstr>Expanding L1Topo for phase1</vt:lpstr>
      <vt:lpstr>L1Topo 2013</vt:lpstr>
      <vt:lpstr>Plans for 2018</vt:lpstr>
    </vt:vector>
  </TitlesOfParts>
  <Company>Johannes Gutenberg-Universität Mainz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uschaefe</dc:creator>
  <cp:lastModifiedBy>Schäfer, Dr. Ulrich</cp:lastModifiedBy>
  <cp:revision>639</cp:revision>
  <cp:lastPrinted>2011-04-05T13:18:26Z</cp:lastPrinted>
  <dcterms:created xsi:type="dcterms:W3CDTF">2009-12-08T11:59:40Z</dcterms:created>
  <dcterms:modified xsi:type="dcterms:W3CDTF">2012-02-07T19:42:04Z</dcterms:modified>
</cp:coreProperties>
</file>