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B428"/>
    <a:srgbClr val="0F01BF"/>
    <a:srgbClr val="0EDC30"/>
    <a:srgbClr val="D703DC"/>
    <a:srgbClr val="48C489"/>
    <a:srgbClr val="BC03C1"/>
    <a:srgbClr val="4A7EBB"/>
    <a:srgbClr val="FF7C80"/>
    <a:srgbClr val="FFFFCC"/>
    <a:srgbClr val="0AFC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64" autoAdjust="0"/>
    <p:restoredTop sz="94675" autoAdjust="0"/>
  </p:normalViewPr>
  <p:slideViewPr>
    <p:cSldViewPr>
      <p:cViewPr varScale="1">
        <p:scale>
          <a:sx n="126" d="100"/>
          <a:sy n="126" d="100"/>
        </p:scale>
        <p:origin x="-120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07/02/2012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07.02.2012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jFEX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Untertitel 2"/>
          <p:cNvSpPr>
            <a:spLocks noGrp="1"/>
          </p:cNvSpPr>
          <p:nvPr>
            <p:ph type="subTitle" idx="1"/>
          </p:nvPr>
        </p:nvSpPr>
        <p:spPr>
          <a:xfrm>
            <a:off x="1371600" y="4797152"/>
            <a:ext cx="6400800" cy="841648"/>
          </a:xfrm>
        </p:spPr>
        <p:txBody>
          <a:bodyPr/>
          <a:lstStyle/>
          <a:p>
            <a:endParaRPr lang="en-GB" i="1" dirty="0">
              <a:latin typeface="Segoe Pri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Constraints &amp; Numerology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Assumption: one crate, several modules.</a:t>
            </a:r>
          </a:p>
          <a:p>
            <a:r>
              <a:rPr lang="en-GB" dirty="0" smtClean="0"/>
              <a:t>Each module covers full phi, limited eta range</a:t>
            </a:r>
          </a:p>
          <a:p>
            <a:r>
              <a:rPr lang="en-GB" dirty="0" smtClean="0"/>
              <a:t>Data sharing with immediate neighbour only, for practical reasons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sensible baseline is eta coverage of 0.8 per module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for full eta coverage we need 8 modules</a:t>
            </a:r>
            <a:endParaRPr lang="en-GB" dirty="0" smtClean="0"/>
          </a:p>
          <a:p>
            <a:pPr lvl="1"/>
            <a:r>
              <a:rPr lang="en-GB" dirty="0" smtClean="0">
                <a:sym typeface="Wingdings" pitchFamily="2" charset="2"/>
              </a:rPr>
              <a:t>maximum environment size of 0.9 in eta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maximum environment requires 100% duplication !</a:t>
            </a:r>
          </a:p>
          <a:p>
            <a:r>
              <a:rPr lang="en-GB" dirty="0" smtClean="0">
                <a:sym typeface="Wingdings" pitchFamily="2" charset="2"/>
              </a:rPr>
              <a:t>Each module will carry several FPGAs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assume 8 FPGAs, covering 0.8×0.8 (</a:t>
            </a:r>
            <a:r>
              <a:rPr lang="en-GB" dirty="0" err="1" smtClean="0">
                <a:sym typeface="Wingdings" pitchFamily="2" charset="2"/>
              </a:rPr>
              <a:t>η×φ</a:t>
            </a:r>
            <a:r>
              <a:rPr lang="en-GB" dirty="0" smtClean="0">
                <a:sym typeface="Wingdings" pitchFamily="2" charset="2"/>
              </a:rPr>
              <a:t>) each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total of 64 FPGAs for </a:t>
            </a:r>
            <a:r>
              <a:rPr lang="en-GB" dirty="0" err="1" smtClean="0">
                <a:sym typeface="Wingdings" pitchFamily="2" charset="2"/>
              </a:rPr>
              <a:t>jFEX</a:t>
            </a:r>
            <a:r>
              <a:rPr lang="en-GB" dirty="0" smtClean="0">
                <a:sym typeface="Wingdings" pitchFamily="2" charset="2"/>
              </a:rPr>
              <a:t> processor</a:t>
            </a:r>
          </a:p>
          <a:p>
            <a:pPr lvl="2"/>
            <a:r>
              <a:rPr lang="en-GB" dirty="0">
                <a:sym typeface="Wingdings" pitchFamily="2" charset="2"/>
              </a:rPr>
              <a:t>c</a:t>
            </a:r>
            <a:r>
              <a:rPr lang="en-GB" dirty="0" smtClean="0">
                <a:sym typeface="Wingdings" pitchFamily="2" charset="2"/>
              </a:rPr>
              <a:t>ompares to total of 32 jet FPGAs for current JEP</a:t>
            </a:r>
          </a:p>
          <a:p>
            <a:pPr lvl="2"/>
            <a:r>
              <a:rPr lang="en-GB" dirty="0" smtClean="0">
                <a:sym typeface="Wingdings" pitchFamily="2" charset="2"/>
              </a:rPr>
              <a:t>Seems reasonable due to intended improvement on granularity</a:t>
            </a:r>
          </a:p>
          <a:p>
            <a:r>
              <a:rPr lang="en-GB" dirty="0" smtClean="0">
                <a:sym typeface="Wingdings" pitchFamily="2" charset="2"/>
              </a:rPr>
              <a:t>go for high density </a:t>
            </a:r>
            <a:r>
              <a:rPr lang="en-GB" dirty="0" err="1" smtClean="0">
                <a:sym typeface="Wingdings" pitchFamily="2" charset="2"/>
              </a:rPr>
              <a:t>optoelectrical</a:t>
            </a:r>
            <a:r>
              <a:rPr lang="en-GB" dirty="0" smtClean="0">
                <a:sym typeface="Wingdings" pitchFamily="2" charset="2"/>
              </a:rPr>
              <a:t> components</a:t>
            </a:r>
          </a:p>
          <a:p>
            <a:r>
              <a:rPr lang="en-GB" dirty="0">
                <a:sym typeface="Wingdings" pitchFamily="2" charset="2"/>
              </a:rPr>
              <a:t>d</a:t>
            </a:r>
            <a:r>
              <a:rPr lang="en-GB" dirty="0" smtClean="0">
                <a:sym typeface="Wingdings" pitchFamily="2" charset="2"/>
              </a:rPr>
              <a:t>esign for short electrical traces of high speed links</a:t>
            </a:r>
          </a:p>
          <a:p>
            <a:r>
              <a:rPr lang="en-GB" dirty="0" smtClean="0"/>
              <a:t>Latency aware</a:t>
            </a:r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9094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Components for 2018 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Conservative approach: plan for devices only that are in the pipeline already now</a:t>
            </a:r>
          </a:p>
          <a:p>
            <a:r>
              <a:rPr lang="en-GB" dirty="0" smtClean="0"/>
              <a:t> Virtex-7 : baseline XC7VX415T </a:t>
            </a:r>
          </a:p>
          <a:p>
            <a:pPr lvl="1"/>
            <a:r>
              <a:rPr lang="en-GB" dirty="0" smtClean="0"/>
              <a:t>Mid range </a:t>
            </a:r>
          </a:p>
          <a:p>
            <a:pPr lvl="1"/>
            <a:r>
              <a:rPr lang="en-GB" dirty="0" smtClean="0"/>
              <a:t>Several </a:t>
            </a:r>
            <a:r>
              <a:rPr lang="en-GB" dirty="0"/>
              <a:t>f</a:t>
            </a:r>
            <a:r>
              <a:rPr lang="en-GB" dirty="0" smtClean="0"/>
              <a:t>oot print compatible, larger devices exist </a:t>
            </a:r>
          </a:p>
          <a:p>
            <a:pPr lvl="1"/>
            <a:r>
              <a:rPr lang="en-GB" dirty="0" smtClean="0"/>
              <a:t>48 GTH links (line rate dependent on speed grade/price tag)</a:t>
            </a:r>
          </a:p>
          <a:p>
            <a:pPr lvl="1"/>
            <a:r>
              <a:rPr lang="en-GB" dirty="0" smtClean="0"/>
              <a:t>Nothing currently known about possible gaps in line rate range</a:t>
            </a:r>
          </a:p>
          <a:p>
            <a:r>
              <a:rPr lang="en-GB" dirty="0" smtClean="0"/>
              <a:t>12-channel </a:t>
            </a:r>
            <a:r>
              <a:rPr lang="en-GB" dirty="0" err="1" smtClean="0"/>
              <a:t>opto</a:t>
            </a:r>
            <a:r>
              <a:rPr lang="en-GB" dirty="0" smtClean="0"/>
              <a:t> devices at ~10Gb/s</a:t>
            </a:r>
          </a:p>
          <a:p>
            <a:pPr lvl="1"/>
            <a:r>
              <a:rPr lang="en-GB" dirty="0" smtClean="0"/>
              <a:t>can reasonably expect that </a:t>
            </a:r>
            <a:r>
              <a:rPr lang="en-GB" dirty="0" err="1" smtClean="0"/>
              <a:t>microPOD</a:t>
            </a:r>
            <a:r>
              <a:rPr lang="en-GB" dirty="0" smtClean="0"/>
              <a:t> will be a viable option by then (fall-back to </a:t>
            </a:r>
            <a:r>
              <a:rPr lang="en-GB" dirty="0" err="1" smtClean="0"/>
              <a:t>miniPOD</a:t>
            </a:r>
            <a:r>
              <a:rPr lang="en-GB" dirty="0" smtClean="0"/>
              <a:t>)</a:t>
            </a:r>
          </a:p>
          <a:p>
            <a:r>
              <a:rPr lang="en-GB" dirty="0" smtClean="0"/>
              <a:t>Expect to use ~48-fibre bundles</a:t>
            </a:r>
          </a:p>
          <a:p>
            <a:pPr marL="0" indent="0">
              <a:buNone/>
            </a:pPr>
            <a:r>
              <a:rPr lang="en-GB" dirty="0" smtClean="0"/>
              <a:t>Basically design </a:t>
            </a:r>
            <a:r>
              <a:rPr lang="en-GB" dirty="0" err="1" smtClean="0"/>
              <a:t>jFEX</a:t>
            </a:r>
            <a:r>
              <a:rPr lang="en-GB" dirty="0" smtClean="0"/>
              <a:t> along the lines of L1Topo, with higher FPGA count and board-level data paths optimised for sliding window algorithm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264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replication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&lt;&lt; If </a:t>
            </a:r>
            <a:r>
              <a:rPr lang="en-GB" dirty="0"/>
              <a:t>local </a:t>
            </a:r>
            <a:r>
              <a:rPr lang="en-GB" dirty="0" smtClean="0"/>
              <a:t>design density </a:t>
            </a:r>
            <a:r>
              <a:rPr lang="en-GB" dirty="0"/>
              <a:t>permits duplication of a small fraction of signals, it will just as well allow for large scale </a:t>
            </a:r>
            <a:r>
              <a:rPr lang="en-GB" dirty="0" smtClean="0"/>
              <a:t>duplication. Just a matter of money &gt;&gt;</a:t>
            </a:r>
          </a:p>
          <a:p>
            <a:r>
              <a:rPr lang="en-GB" dirty="0"/>
              <a:t>No replication </a:t>
            </a:r>
            <a:r>
              <a:rPr lang="en-GB" dirty="0" smtClean="0"/>
              <a:t>of any source into </a:t>
            </a:r>
            <a:r>
              <a:rPr lang="en-GB" dirty="0"/>
              <a:t>more than two sinks</a:t>
            </a:r>
          </a:p>
          <a:p>
            <a:r>
              <a:rPr lang="en-GB" dirty="0"/>
              <a:t>Forward duplication only</a:t>
            </a:r>
          </a:p>
          <a:p>
            <a:r>
              <a:rPr lang="en-GB" dirty="0" smtClean="0"/>
              <a:t>Avoid any data retransmission</a:t>
            </a:r>
          </a:p>
          <a:p>
            <a:r>
              <a:rPr lang="en-GB" dirty="0" smtClean="0"/>
              <a:t>Fan-out in eta handled at source only (DPS)</a:t>
            </a:r>
          </a:p>
          <a:p>
            <a:pPr lvl="1"/>
            <a:r>
              <a:rPr lang="en-GB" dirty="0" smtClean="0"/>
              <a:t>Try to persuade DPS to do duplication at the parallel end (on-FPGA), using additional MGTs</a:t>
            </a:r>
          </a:p>
          <a:p>
            <a:pPr lvl="1"/>
            <a:r>
              <a:rPr lang="en-GB" dirty="0" smtClean="0"/>
              <a:t>Possible fall-back: optical fibre splitting, if optical power budget permits (probably more expensive and bulky than parallel duplication)</a:t>
            </a:r>
          </a:p>
          <a:p>
            <a:r>
              <a:rPr lang="en-GB" dirty="0" smtClean="0"/>
              <a:t>Fan-out in phi handled at destination only</a:t>
            </a:r>
          </a:p>
          <a:p>
            <a:pPr lvl="1"/>
            <a:r>
              <a:rPr lang="en-GB" dirty="0" smtClean="0"/>
              <a:t>Consider passive electrical splitting of 10Gb/s signals</a:t>
            </a:r>
          </a:p>
          <a:p>
            <a:pPr lvl="1"/>
            <a:r>
              <a:rPr lang="en-GB" dirty="0"/>
              <a:t>Active signal fan-out would compromise design density</a:t>
            </a:r>
          </a:p>
          <a:p>
            <a:pPr lvl="1"/>
            <a:r>
              <a:rPr lang="en-GB" dirty="0" smtClean="0"/>
              <a:t>Fall-back: retransmission on parallel links </a:t>
            </a:r>
            <a:r>
              <a:rPr lang="en-GB" dirty="0" smtClean="0">
                <a:sym typeface="Wingdings" pitchFamily="2" charset="2"/>
              </a:rPr>
              <a:t></a:t>
            </a:r>
            <a:r>
              <a:rPr lang="en-GB" dirty="0" smtClean="0"/>
              <a:t> latency penalty of more than 1 tick (</a:t>
            </a:r>
            <a:r>
              <a:rPr lang="en-GB" dirty="0" err="1" smtClean="0"/>
              <a:t>SelectIO</a:t>
            </a:r>
            <a:r>
              <a:rPr lang="en-GB" dirty="0" smtClean="0"/>
              <a:t> </a:t>
            </a:r>
            <a:r>
              <a:rPr lang="en-GB" dirty="0" err="1" smtClean="0"/>
              <a:t>SerDes</a:t>
            </a:r>
            <a:r>
              <a:rPr lang="en-GB" dirty="0" smtClean="0"/>
              <a:t>).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7382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to fit on a module ?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3205590" cy="571504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ATCA</a:t>
            </a:r>
          </a:p>
          <a:p>
            <a:endParaRPr lang="en-GB" dirty="0" smtClean="0"/>
          </a:p>
          <a:p>
            <a:r>
              <a:rPr lang="en-GB" dirty="0" smtClean="0"/>
              <a:t>8 processors</a:t>
            </a:r>
          </a:p>
          <a:p>
            <a:endParaRPr lang="en-GB" dirty="0" smtClean="0"/>
          </a:p>
          <a:p>
            <a:r>
              <a:rPr lang="en-GB" dirty="0" smtClean="0"/>
              <a:t>2-4 </a:t>
            </a:r>
            <a:r>
              <a:rPr lang="en-GB" dirty="0" err="1" smtClean="0"/>
              <a:t>microPODs</a:t>
            </a:r>
            <a:r>
              <a:rPr lang="en-GB" dirty="0" smtClean="0"/>
              <a:t> each</a:t>
            </a:r>
          </a:p>
          <a:p>
            <a:endParaRPr lang="en-GB" dirty="0" smtClean="0"/>
          </a:p>
          <a:p>
            <a:r>
              <a:rPr lang="en-GB" dirty="0" smtClean="0"/>
              <a:t>Passive fan-out</a:t>
            </a:r>
          </a:p>
          <a:p>
            <a:endParaRPr lang="en-GB" dirty="0" smtClean="0"/>
          </a:p>
          <a:p>
            <a:r>
              <a:rPr lang="en-GB" dirty="0" smtClean="0"/>
              <a:t>Small amount of control logic 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Electrical backplane basically unused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688738"/>
            <a:ext cx="5226071" cy="595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5732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Bandwidth vs. granularity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Let’s do the math for the suggested scheme. Go for the extreme. Do a rough estimate:</a:t>
            </a:r>
          </a:p>
          <a:p>
            <a:r>
              <a:rPr lang="en-GB" dirty="0" smtClean="0"/>
              <a:t>Environment 0.9×0.9</a:t>
            </a:r>
          </a:p>
          <a:p>
            <a:r>
              <a:rPr lang="en-GB" dirty="0" smtClean="0"/>
              <a:t>Each FPGA receives fully duplicated data in eta and phi:</a:t>
            </a:r>
            <a:br>
              <a:rPr lang="en-GB" dirty="0" smtClean="0"/>
            </a:br>
            <a:r>
              <a:rPr lang="en-GB" dirty="0" smtClean="0"/>
              <a:t>1.6×1.6 worth of data required for a core of 0.8×0.8</a:t>
            </a:r>
          </a:p>
          <a:p>
            <a:r>
              <a:rPr lang="en-GB" dirty="0" smtClean="0"/>
              <a:t>256 bins @ 0.1×0.1 in </a:t>
            </a:r>
            <a:r>
              <a:rPr lang="en-GB" dirty="0" err="1"/>
              <a:t>η×φ</a:t>
            </a:r>
            <a:endParaRPr lang="en-GB" dirty="0" smtClean="0"/>
          </a:p>
          <a:p>
            <a:r>
              <a:rPr lang="en-GB" dirty="0" smtClean="0"/>
              <a:t>Maximum aggregate bandwidth (payload @ 10Gb/s line rate) of chosen FPGA is 48*8Gb/s=384Gb/s</a:t>
            </a:r>
          </a:p>
          <a:p>
            <a:r>
              <a:rPr lang="en-GB" dirty="0"/>
              <a:t>per bin </a:t>
            </a:r>
            <a:r>
              <a:rPr lang="en-GB" dirty="0" smtClean="0"/>
              <a:t>: 384/256 Gb/s = 1.5Gb/s, i.e. 37 bit</a:t>
            </a:r>
          </a:p>
          <a:p>
            <a:r>
              <a:rPr lang="en-GB" dirty="0" smtClean="0"/>
              <a:t>That’s probably ~ 3 energies</a:t>
            </a:r>
          </a:p>
          <a:p>
            <a:r>
              <a:rPr lang="en-GB" dirty="0" smtClean="0"/>
              <a:t>Scalable to some extent by choice of FPGA and line rate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>
                <a:sym typeface="Wingdings" pitchFamily="2" charset="2"/>
              </a:rPr>
              <a:t> We will be able to route large data volume into the </a:t>
            </a:r>
            <a:r>
              <a:rPr lang="en-GB" dirty="0" err="1" smtClean="0">
                <a:sym typeface="Wingdings" pitchFamily="2" charset="2"/>
              </a:rPr>
              <a:t>jFEX</a:t>
            </a:r>
            <a:r>
              <a:rPr lang="en-GB" dirty="0" smtClean="0">
                <a:sym typeface="Wingdings" pitchFamily="2" charset="2"/>
              </a:rPr>
              <a:t> processor chips, at large environment and at required granularity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8223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fibre count / conclusion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Due to full duplication in phi direction, exactly half the signals are routed into the modules on fibres</a:t>
            </a:r>
          </a:p>
          <a:p>
            <a:pPr lvl="1"/>
            <a:r>
              <a:rPr lang="en-GB" dirty="0"/>
              <a:t>192 fibres</a:t>
            </a:r>
          </a:p>
          <a:p>
            <a:pPr lvl="1"/>
            <a:r>
              <a:rPr lang="en-GB" dirty="0"/>
              <a:t>16 × 12-channel </a:t>
            </a:r>
            <a:r>
              <a:rPr lang="en-GB" dirty="0" err="1"/>
              <a:t>opto</a:t>
            </a:r>
            <a:r>
              <a:rPr lang="en-GB" dirty="0"/>
              <a:t> receivers</a:t>
            </a:r>
          </a:p>
          <a:p>
            <a:pPr lvl="1"/>
            <a:r>
              <a:rPr lang="en-GB" dirty="0"/>
              <a:t>4 × 48-way fibre bundles / MTP connectors</a:t>
            </a:r>
          </a:p>
          <a:p>
            <a:endParaRPr lang="en-GB" dirty="0"/>
          </a:p>
          <a:p>
            <a:r>
              <a:rPr lang="en-GB" dirty="0" smtClean="0"/>
              <a:t>The </a:t>
            </a:r>
            <a:r>
              <a:rPr lang="en-GB" dirty="0" smtClean="0"/>
              <a:t>8-module </a:t>
            </a:r>
            <a:r>
              <a:rPr lang="en-GB" dirty="0" err="1" smtClean="0"/>
              <a:t>jFEX</a:t>
            </a:r>
            <a:r>
              <a:rPr lang="en-GB" dirty="0" smtClean="0"/>
              <a:t> seems possible with ~2013’s </a:t>
            </a:r>
            <a:r>
              <a:rPr lang="en-GB" dirty="0" smtClean="0"/>
              <a:t>technology</a:t>
            </a:r>
          </a:p>
          <a:p>
            <a:r>
              <a:rPr lang="en-GB" dirty="0" smtClean="0"/>
              <a:t>Allows </a:t>
            </a:r>
            <a:r>
              <a:rPr lang="en-GB" dirty="0" smtClean="0"/>
              <a:t>for both sufficient granularity and large environment</a:t>
            </a:r>
          </a:p>
          <a:p>
            <a:r>
              <a:rPr lang="en-GB" dirty="0" smtClean="0"/>
              <a:t>Can DPS handle the required duplication?</a:t>
            </a:r>
          </a:p>
          <a:p>
            <a:r>
              <a:rPr lang="en-GB" dirty="0" smtClean="0"/>
              <a:t>How to arrive at sufficiently dense fibre contents for phase 2 (eta orientation of tile RODs ?) ?</a:t>
            </a:r>
          </a:p>
          <a:p>
            <a:r>
              <a:rPr lang="en-GB" dirty="0" smtClean="0"/>
              <a:t>Is passive electrical splitting feasible ?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/>
              <a:buChar char="à"/>
            </a:pPr>
            <a:r>
              <a:rPr lang="en-GB" dirty="0" smtClean="0"/>
              <a:t>Start </a:t>
            </a:r>
            <a:r>
              <a:rPr lang="en-GB" dirty="0" smtClean="0"/>
              <a:t>to explore technologies and feasibility </a:t>
            </a:r>
            <a:r>
              <a:rPr lang="en-GB" dirty="0" smtClean="0"/>
              <a:t>soon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Some further (last minute) remarks on next slide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9431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And further…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Some last minute remarks (triggered by Sam’s comments) </a:t>
            </a:r>
          </a:p>
          <a:p>
            <a:r>
              <a:rPr lang="en-GB" dirty="0" smtClean="0"/>
              <a:t>Readout density into L1Topo would probably be low, leading to high fibre count into L1Topo (1 fibre per FPGA = 64 fibres total)</a:t>
            </a:r>
          </a:p>
          <a:p>
            <a:pPr lvl="1"/>
            <a:r>
              <a:rPr lang="en-GB" dirty="0" smtClean="0"/>
              <a:t>Probably depends on determination to avoid upgrade of L1Topo for phase-1</a:t>
            </a:r>
          </a:p>
          <a:p>
            <a:pPr lvl="1"/>
            <a:r>
              <a:rPr lang="en-GB" dirty="0" smtClean="0"/>
              <a:t>Consider merger FPGA (comes at the expense of more </a:t>
            </a:r>
            <a:r>
              <a:rPr lang="en-GB" smtClean="0"/>
              <a:t>than 1 tick </a:t>
            </a:r>
            <a:r>
              <a:rPr lang="en-GB" dirty="0" smtClean="0"/>
              <a:t>of additional latency)</a:t>
            </a:r>
          </a:p>
          <a:p>
            <a:r>
              <a:rPr lang="en-GB" dirty="0" smtClean="0"/>
              <a:t>Not sure about maximum fibre density on a MTP/MPO connector. People talking about 72 fibres per connector, though at higher optical losses compared to 48-fibre variant !</a:t>
            </a:r>
          </a:p>
          <a:p>
            <a:r>
              <a:rPr lang="en-GB" dirty="0" smtClean="0"/>
              <a:t>Readout into LVL-2 and DAQ will be included. Aiming at use of mini/</a:t>
            </a:r>
            <a:r>
              <a:rPr lang="en-GB" dirty="0" err="1" smtClean="0"/>
              <a:t>microPOD</a:t>
            </a:r>
            <a:r>
              <a:rPr lang="en-GB" dirty="0" smtClean="0"/>
              <a:t> at whatever data rate required by future RODs (or </a:t>
            </a:r>
            <a:r>
              <a:rPr lang="en-GB" dirty="0" err="1" smtClean="0"/>
              <a:t>ROBins</a:t>
            </a:r>
            <a:r>
              <a:rPr lang="en-GB" dirty="0" smtClean="0"/>
              <a:t>, in case on-board RODs are used)</a:t>
            </a:r>
          </a:p>
          <a:p>
            <a:r>
              <a:rPr lang="en-GB" dirty="0" smtClean="0"/>
              <a:t>Towers .1×.1 with aggregate bandwidth of 37bits per tower available for total of e and h sections (no attempt made to sort out contents per fibre)  </a:t>
            </a:r>
          </a:p>
          <a:p>
            <a:r>
              <a:rPr lang="en-GB" dirty="0" smtClean="0"/>
              <a:t>Each </a:t>
            </a:r>
            <a:r>
              <a:rPr lang="en-GB" dirty="0"/>
              <a:t>module covering core of nominally .8 in </a:t>
            </a:r>
            <a:r>
              <a:rPr lang="el-GR" dirty="0"/>
              <a:t>η</a:t>
            </a:r>
            <a:r>
              <a:rPr lang="de-DE" dirty="0"/>
              <a:t> </a:t>
            </a:r>
            <a:r>
              <a:rPr lang="en-GB" dirty="0"/>
              <a:t>(different at </a:t>
            </a:r>
            <a:r>
              <a:rPr lang="en-GB" dirty="0" smtClean="0"/>
              <a:t>FCAL)</a:t>
            </a:r>
            <a:endParaRPr lang="en-GB" dirty="0"/>
          </a:p>
          <a:p>
            <a:r>
              <a:rPr lang="en-GB" dirty="0"/>
              <a:t>8 FPGAs per module, each covering core of .8×.8, including environment: </a:t>
            </a:r>
            <a:r>
              <a:rPr lang="en-GB" dirty="0" smtClean="0"/>
              <a:t>additional 4 bins each at +/-eta, +/- phi</a:t>
            </a:r>
            <a:br>
              <a:rPr lang="en-GB" dirty="0" smtClean="0"/>
            </a:br>
            <a:r>
              <a:rPr lang="en-GB" dirty="0" smtClean="0"/>
              <a:t>total data processed on one FPGA: 1.6×1.6 worth of data</a:t>
            </a:r>
            <a:endParaRPr lang="en-GB" dirty="0"/>
          </a:p>
          <a:p>
            <a:pPr lvl="1"/>
            <a:endParaRPr lang="en-GB" dirty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11699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754</Words>
  <Application>Microsoft Office PowerPoint</Application>
  <PresentationFormat>Bildschirmpräsentation (4:3)</PresentationFormat>
  <Paragraphs>105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Larissa-Design</vt:lpstr>
      <vt:lpstr>jFEX</vt:lpstr>
      <vt:lpstr>Constraints &amp; Numerology</vt:lpstr>
      <vt:lpstr>Components for 2018 </vt:lpstr>
      <vt:lpstr>Data replication</vt:lpstr>
      <vt:lpstr>How to fit on a module ?</vt:lpstr>
      <vt:lpstr>Bandwidth vs. granularity</vt:lpstr>
      <vt:lpstr> fibre count / conclusion</vt:lpstr>
      <vt:lpstr>And further…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633</cp:revision>
  <cp:lastPrinted>2011-04-05T13:18:26Z</cp:lastPrinted>
  <dcterms:created xsi:type="dcterms:W3CDTF">2009-12-08T11:59:40Z</dcterms:created>
  <dcterms:modified xsi:type="dcterms:W3CDTF">2012-02-07T17:59:54Z</dcterms:modified>
</cp:coreProperties>
</file>