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9" r:id="rId3"/>
    <p:sldId id="300" r:id="rId4"/>
    <p:sldId id="301" r:id="rId5"/>
    <p:sldId id="293" r:id="rId6"/>
    <p:sldId id="303" r:id="rId7"/>
    <p:sldId id="304" r:id="rId8"/>
    <p:sldId id="305" r:id="rId9"/>
    <p:sldId id="309" r:id="rId10"/>
    <p:sldId id="307" r:id="rId11"/>
    <p:sldId id="294" r:id="rId12"/>
    <p:sldId id="308" r:id="rId13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0CB428"/>
    <a:srgbClr val="0F01BF"/>
    <a:srgbClr val="0EDC30"/>
    <a:srgbClr val="D703DC"/>
    <a:srgbClr val="48C489"/>
    <a:srgbClr val="BC03C1"/>
    <a:srgbClr val="4A7EBB"/>
    <a:srgbClr val="FF7C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4675" autoAdjust="0"/>
  </p:normalViewPr>
  <p:slideViewPr>
    <p:cSldViewPr>
      <p:cViewPr varScale="1">
        <p:scale>
          <a:sx n="79" d="100"/>
          <a:sy n="79" d="100"/>
        </p:scale>
        <p:origin x="-8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24/04/2012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24.04.2012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Topology module </a:t>
            </a:r>
            <a:r>
              <a:rPr lang="en-US" dirty="0" smtClean="0"/>
              <a:t>: status </a:t>
            </a:r>
            <a:r>
              <a:rPr lang="en-US" dirty="0"/>
              <a:t>and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B.Bauß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V.Büscher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A.Ebling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W.Ji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U.Schäfer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A.Reiß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E.Simioni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S.Tapprogge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V.Wenzel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prototype design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3491880" y="2096420"/>
            <a:ext cx="5540008" cy="4010547"/>
            <a:chOff x="583309" y="1323982"/>
            <a:chExt cx="7704266" cy="507600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1439338" y="1323982"/>
              <a:ext cx="5706862" cy="507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erade Verbindung 6"/>
            <p:cNvSpPr/>
            <p:nvPr/>
          </p:nvSpPr>
          <p:spPr>
            <a:xfrm>
              <a:off x="4064495" y="2027036"/>
              <a:ext cx="0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8" name="Gerade Verbindung 7"/>
            <p:cNvSpPr/>
            <p:nvPr/>
          </p:nvSpPr>
          <p:spPr>
            <a:xfrm flipH="1">
              <a:off x="3635909" y="2027036"/>
              <a:ext cx="428015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9" name="Gerade Verbindung 8"/>
            <p:cNvSpPr/>
            <p:nvPr/>
          </p:nvSpPr>
          <p:spPr>
            <a:xfrm flipH="1">
              <a:off x="3322603" y="2027036"/>
              <a:ext cx="713358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0" name="Gerade Verbindung 9"/>
            <p:cNvSpPr/>
            <p:nvPr/>
          </p:nvSpPr>
          <p:spPr>
            <a:xfrm flipH="1">
              <a:off x="2866054" y="2027036"/>
              <a:ext cx="1141372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1" name="Gerade Verbindung 10"/>
            <p:cNvSpPr/>
            <p:nvPr/>
          </p:nvSpPr>
          <p:spPr>
            <a:xfrm>
              <a:off x="4064495" y="2027036"/>
              <a:ext cx="0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2" name="Gerade Verbindung 11"/>
            <p:cNvSpPr/>
            <p:nvPr/>
          </p:nvSpPr>
          <p:spPr>
            <a:xfrm>
              <a:off x="4065066" y="2027036"/>
              <a:ext cx="428015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3" name="Gerade Verbindung 12"/>
            <p:cNvSpPr/>
            <p:nvPr/>
          </p:nvSpPr>
          <p:spPr>
            <a:xfrm>
              <a:off x="4093029" y="2027036"/>
              <a:ext cx="713358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4" name="Gerade Verbindung 13"/>
            <p:cNvSpPr/>
            <p:nvPr/>
          </p:nvSpPr>
          <p:spPr>
            <a:xfrm>
              <a:off x="4121564" y="2027036"/>
              <a:ext cx="1141372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5" name="Gerade Verbindung 14"/>
            <p:cNvSpPr/>
            <p:nvPr/>
          </p:nvSpPr>
          <p:spPr>
            <a:xfrm flipV="1">
              <a:off x="4064495" y="3983990"/>
              <a:ext cx="0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6" name="Gerade Verbindung 15"/>
            <p:cNvSpPr/>
            <p:nvPr/>
          </p:nvSpPr>
          <p:spPr>
            <a:xfrm flipH="1" flipV="1">
              <a:off x="3635909" y="3983990"/>
              <a:ext cx="428015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7" name="Gerade Verbindung 16"/>
            <p:cNvSpPr/>
            <p:nvPr/>
          </p:nvSpPr>
          <p:spPr>
            <a:xfrm flipH="1" flipV="1">
              <a:off x="3322603" y="3983990"/>
              <a:ext cx="713358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8" name="Gerade Verbindung 17"/>
            <p:cNvSpPr/>
            <p:nvPr/>
          </p:nvSpPr>
          <p:spPr>
            <a:xfrm flipH="1" flipV="1">
              <a:off x="2866054" y="3983990"/>
              <a:ext cx="1141372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9" name="Gerade Verbindung 18"/>
            <p:cNvSpPr/>
            <p:nvPr/>
          </p:nvSpPr>
          <p:spPr>
            <a:xfrm flipV="1">
              <a:off x="4064495" y="3983990"/>
              <a:ext cx="0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0" name="Gerade Verbindung 19"/>
            <p:cNvSpPr/>
            <p:nvPr/>
          </p:nvSpPr>
          <p:spPr>
            <a:xfrm flipV="1">
              <a:off x="4065066" y="3983990"/>
              <a:ext cx="428015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1" name="Gerade Verbindung 20"/>
            <p:cNvSpPr/>
            <p:nvPr/>
          </p:nvSpPr>
          <p:spPr>
            <a:xfrm flipV="1">
              <a:off x="4093029" y="3983990"/>
              <a:ext cx="713358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2" name="Gerade Verbindung 21"/>
            <p:cNvSpPr/>
            <p:nvPr/>
          </p:nvSpPr>
          <p:spPr>
            <a:xfrm flipV="1">
              <a:off x="4121564" y="3983990"/>
              <a:ext cx="1141372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3" name="Gerade Verbindung 22"/>
            <p:cNvSpPr/>
            <p:nvPr/>
          </p:nvSpPr>
          <p:spPr>
            <a:xfrm>
              <a:off x="2466574" y="2993433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4" name="Gerade Verbindung 23"/>
            <p:cNvSpPr/>
            <p:nvPr/>
          </p:nvSpPr>
          <p:spPr>
            <a:xfrm>
              <a:off x="2466574" y="3355832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5" name="Gerade Verbindung 24"/>
            <p:cNvSpPr/>
            <p:nvPr/>
          </p:nvSpPr>
          <p:spPr>
            <a:xfrm>
              <a:off x="2466574" y="3718230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6" name="Gerade Verbindung 25"/>
            <p:cNvSpPr/>
            <p:nvPr/>
          </p:nvSpPr>
          <p:spPr>
            <a:xfrm flipH="1">
              <a:off x="5405607" y="2993433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7" name="Gerade Verbindung 26"/>
            <p:cNvSpPr/>
            <p:nvPr/>
          </p:nvSpPr>
          <p:spPr>
            <a:xfrm flipH="1">
              <a:off x="5405607" y="3355832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8" name="Gerade Verbindung 27"/>
            <p:cNvSpPr/>
            <p:nvPr/>
          </p:nvSpPr>
          <p:spPr>
            <a:xfrm flipH="1">
              <a:off x="5405607" y="3718230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9" name="Gerade Verbindung 28"/>
            <p:cNvSpPr/>
            <p:nvPr/>
          </p:nvSpPr>
          <p:spPr>
            <a:xfrm>
              <a:off x="2438039" y="2027036"/>
              <a:ext cx="4565490" cy="0"/>
            </a:xfrm>
            <a:prstGeom prst="line">
              <a:avLst/>
            </a:prstGeom>
            <a:noFill/>
            <a:ln w="108000">
              <a:solidFill>
                <a:srgbClr val="000000"/>
              </a:solidFill>
              <a:prstDash val="solid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30" name="Gerade Verbindung 29"/>
            <p:cNvSpPr/>
            <p:nvPr/>
          </p:nvSpPr>
          <p:spPr>
            <a:xfrm flipV="1">
              <a:off x="5833621" y="2027036"/>
              <a:ext cx="0" cy="1691195"/>
            </a:xfrm>
            <a:prstGeom prst="line">
              <a:avLst/>
            </a:prstGeom>
            <a:noFill/>
            <a:ln w="108000">
              <a:solidFill>
                <a:srgbClr val="000000"/>
              </a:solidFill>
              <a:prstDash val="solid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31" name="Gerade Verbindung 30"/>
            <p:cNvSpPr/>
            <p:nvPr/>
          </p:nvSpPr>
          <p:spPr>
            <a:xfrm flipV="1">
              <a:off x="2438039" y="2027036"/>
              <a:ext cx="28534" cy="2657592"/>
            </a:xfrm>
            <a:prstGeom prst="line">
              <a:avLst/>
            </a:prstGeom>
            <a:noFill/>
            <a:ln w="108000">
              <a:solidFill>
                <a:srgbClr val="000000"/>
              </a:solidFill>
              <a:prstDash val="solid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32" name="Gerade Verbindung 31"/>
            <p:cNvSpPr/>
            <p:nvPr/>
          </p:nvSpPr>
          <p:spPr>
            <a:xfrm flipH="1">
              <a:off x="2438039" y="4684627"/>
              <a:ext cx="1712059" cy="0"/>
            </a:xfrm>
            <a:prstGeom prst="line">
              <a:avLst/>
            </a:prstGeom>
            <a:noFill/>
            <a:ln w="108000">
              <a:solidFill>
                <a:srgbClr val="000000"/>
              </a:solidFill>
              <a:prstDash val="solid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33" name="Gerade Verbindung 32"/>
            <p:cNvSpPr/>
            <p:nvPr/>
          </p:nvSpPr>
          <p:spPr>
            <a:xfrm flipH="1" flipV="1">
              <a:off x="1639079" y="3814870"/>
              <a:ext cx="3081706" cy="24160"/>
            </a:xfrm>
            <a:prstGeom prst="line">
              <a:avLst/>
            </a:prstGeom>
            <a:noFill/>
            <a:ln w="108000">
              <a:solidFill>
                <a:srgbClr val="00FF00"/>
              </a:solidFill>
              <a:prstDash val="solid"/>
              <a:tailEnd type="arrow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34" name="Gerade Verbindung 33"/>
            <p:cNvSpPr/>
            <p:nvPr/>
          </p:nvSpPr>
          <p:spPr>
            <a:xfrm flipH="1">
              <a:off x="1639079" y="3235032"/>
              <a:ext cx="1569386" cy="0"/>
            </a:xfrm>
            <a:prstGeom prst="line">
              <a:avLst/>
            </a:prstGeom>
            <a:noFill/>
            <a:ln w="108000">
              <a:solidFill>
                <a:srgbClr val="00FF00"/>
              </a:solidFill>
              <a:prstDash val="solid"/>
              <a:tailEnd type="arrow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7003530" y="1637206"/>
              <a:ext cx="1284045" cy="911378"/>
            </a:xfrm>
            <a:prstGeom prst="rect">
              <a:avLst/>
            </a:prstGeom>
            <a:noFill/>
            <a:ln w="36000">
              <a:solidFill>
                <a:srgbClr val="000000"/>
              </a:solidFill>
              <a:prstDash val="solid"/>
            </a:ln>
          </p:spPr>
          <p:txBody>
            <a:bodyPr lIns="18000" tIns="18000" rIns="18000" bIns="18000" anchor="ctr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buNone/>
                <a:tabLst/>
              </a:pPr>
              <a:r>
                <a:rPr lang="en-GB" sz="2100" b="0" i="1" u="none" strike="noStrike" kern="1200" dirty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From CMX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83309" y="3019525"/>
              <a:ext cx="1055770" cy="1061103"/>
            </a:xfrm>
            <a:prstGeom prst="rect">
              <a:avLst/>
            </a:prstGeom>
            <a:noFill/>
            <a:ln w="36000">
              <a:solidFill>
                <a:srgbClr val="000000"/>
              </a:solidFill>
              <a:prstDash val="solid"/>
            </a:ln>
          </p:spPr>
          <p:txBody>
            <a:bodyPr lIns="18000" tIns="18000" rIns="18000" bIns="18000" anchor="ctr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buNone/>
                <a:tabLst/>
              </a:pPr>
              <a:r>
                <a:rPr lang="en-GB" sz="2100" b="0" i="1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To CTP</a:t>
              </a:r>
            </a:p>
          </p:txBody>
        </p:sp>
        <p:sp>
          <p:nvSpPr>
            <p:cNvPr id="37" name="Gerade Verbindung 36"/>
            <p:cNvSpPr/>
            <p:nvPr/>
          </p:nvSpPr>
          <p:spPr>
            <a:xfrm flipV="1">
              <a:off x="4692250" y="3694071"/>
              <a:ext cx="0" cy="120800"/>
            </a:xfrm>
            <a:prstGeom prst="line">
              <a:avLst/>
            </a:prstGeom>
            <a:noFill/>
            <a:ln w="108000">
              <a:solidFill>
                <a:srgbClr val="00FF00"/>
              </a:solidFill>
              <a:prstDash val="solid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</p:grpSp>
      <p:sp>
        <p:nvSpPr>
          <p:cNvPr id="40" name="Inhaltsplatzhalter 2"/>
          <p:cNvSpPr>
            <a:spLocks noGrp="1"/>
          </p:cNvSpPr>
          <p:nvPr>
            <p:ph idx="1"/>
          </p:nvPr>
        </p:nvSpPr>
        <p:spPr>
          <a:xfrm>
            <a:off x="-1" y="836712"/>
            <a:ext cx="4002505" cy="566412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Fully </a:t>
            </a:r>
            <a:r>
              <a:rPr lang="en-GB" dirty="0"/>
              <a:t>ATCA compliant</a:t>
            </a:r>
          </a:p>
          <a:p>
            <a:r>
              <a:rPr lang="en-US" dirty="0" smtClean="0"/>
              <a:t>Minimize FPGA count</a:t>
            </a:r>
            <a:endParaRPr lang="en-US" dirty="0"/>
          </a:p>
          <a:p>
            <a:r>
              <a:rPr lang="en-GB" dirty="0" smtClean="0"/>
              <a:t>2 * XC7V485T  </a:t>
            </a:r>
            <a:br>
              <a:rPr lang="en-GB" dirty="0" smtClean="0"/>
            </a:br>
            <a:r>
              <a:rPr lang="en-GB" dirty="0" smtClean="0"/>
              <a:t> 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XC7V690T </a:t>
            </a:r>
            <a:endParaRPr lang="en-GB" dirty="0"/>
          </a:p>
          <a:p>
            <a:r>
              <a:rPr lang="en-GB" dirty="0" smtClean="0"/>
              <a:t>1 XC7K325T </a:t>
            </a:r>
            <a:r>
              <a:rPr lang="en-GB" dirty="0"/>
              <a:t>(C)</a:t>
            </a:r>
          </a:p>
          <a:p>
            <a:r>
              <a:rPr lang="en-GB" dirty="0" smtClean="0"/>
              <a:t>Short </a:t>
            </a:r>
            <a:r>
              <a:rPr lang="en-GB" dirty="0"/>
              <a:t>multi-gigabit traces</a:t>
            </a:r>
          </a:p>
          <a:p>
            <a:r>
              <a:rPr lang="en-GB" dirty="0" smtClean="0"/>
              <a:t>High-density mid-</a:t>
            </a:r>
            <a:br>
              <a:rPr lang="en-GB" dirty="0" smtClean="0"/>
            </a:br>
            <a:r>
              <a:rPr lang="en-GB" dirty="0" smtClean="0"/>
              <a:t>board o/e </a:t>
            </a:r>
            <a:r>
              <a:rPr lang="en-GB" dirty="0"/>
              <a:t>converters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miniPOD</a:t>
            </a:r>
            <a:r>
              <a:rPr lang="en-GB" dirty="0" smtClean="0"/>
              <a:t>) on main board</a:t>
            </a:r>
          </a:p>
          <a:p>
            <a:r>
              <a:rPr lang="en-US" dirty="0" smtClean="0"/>
              <a:t>No </a:t>
            </a:r>
            <a:r>
              <a:rPr lang="en-US" dirty="0"/>
              <a:t>on-board electrical duplication of </a:t>
            </a:r>
            <a:r>
              <a:rPr lang="en-US" dirty="0" smtClean="0"/>
              <a:t>real-time </a:t>
            </a:r>
            <a:r>
              <a:rPr lang="en-GB" dirty="0" smtClean="0"/>
              <a:t>signals</a:t>
            </a:r>
          </a:p>
          <a:p>
            <a:r>
              <a:rPr lang="en-GB" dirty="0"/>
              <a:t>Require upstream duplication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1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: Milestones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Specifications for prototype under way:</a:t>
            </a:r>
          </a:p>
          <a:p>
            <a:r>
              <a:rPr lang="en-GB" dirty="0" smtClean="0"/>
              <a:t>30.05.2012 design review</a:t>
            </a:r>
          </a:p>
          <a:p>
            <a:r>
              <a:rPr lang="en-GB" dirty="0" smtClean="0"/>
              <a:t>29.09.2012 prototype layout finished</a:t>
            </a:r>
          </a:p>
          <a:p>
            <a:r>
              <a:rPr lang="en-GB" dirty="0" smtClean="0"/>
              <a:t>01.12.2012 production/assembly completed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 preparations for final module production in parallel with prototype module tests. Make prototype module available for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tests / commissioning @ P1</a:t>
            </a:r>
          </a:p>
          <a:p>
            <a:r>
              <a:rPr lang="en-GB" dirty="0"/>
              <a:t>04/2013 prototype system tests at P1 finished</a:t>
            </a:r>
            <a:endParaRPr lang="en-GB" dirty="0" smtClean="0"/>
          </a:p>
          <a:p>
            <a:r>
              <a:rPr lang="en-GB" dirty="0" smtClean="0"/>
              <a:t>05/2013 PRR</a:t>
            </a:r>
          </a:p>
          <a:p>
            <a:r>
              <a:rPr lang="en-GB" dirty="0" smtClean="0"/>
              <a:t>08/2013 production finished</a:t>
            </a:r>
          </a:p>
          <a:p>
            <a:r>
              <a:rPr lang="en-GB" dirty="0" smtClean="0"/>
              <a:t>11/2013 start commissioning at P1</a:t>
            </a:r>
          </a:p>
          <a:p>
            <a:r>
              <a:rPr lang="en-GB" dirty="0"/>
              <a:t>07/2014 commissioning finished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13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TP </a:t>
            </a:r>
            <a:r>
              <a:rPr lang="en-GB" dirty="0"/>
              <a:t>functional demonstrator (GOLD):</a:t>
            </a:r>
          </a:p>
          <a:p>
            <a:r>
              <a:rPr lang="en-US" dirty="0" smtClean="0"/>
              <a:t>Partially </a:t>
            </a:r>
            <a:r>
              <a:rPr lang="en-US" dirty="0"/>
              <a:t>equipped </a:t>
            </a:r>
            <a:r>
              <a:rPr lang="en-US" dirty="0" smtClean="0"/>
              <a:t>and </a:t>
            </a:r>
            <a:r>
              <a:rPr lang="en-GB" dirty="0" smtClean="0"/>
              <a:t>successfully </a:t>
            </a:r>
            <a:r>
              <a:rPr lang="en-GB" dirty="0"/>
              <a:t>tested</a:t>
            </a:r>
          </a:p>
          <a:p>
            <a:r>
              <a:rPr lang="en-US" dirty="0" smtClean="0"/>
              <a:t>Data </a:t>
            </a:r>
            <a:r>
              <a:rPr lang="en-US" dirty="0"/>
              <a:t>path between FPGA and o/e converters works</a:t>
            </a:r>
          </a:p>
          <a:p>
            <a:r>
              <a:rPr lang="en-GB" dirty="0" smtClean="0"/>
              <a:t>Parameters </a:t>
            </a:r>
            <a:r>
              <a:rPr lang="en-GB" dirty="0"/>
              <a:t>optimized at 6.4 Gb/s</a:t>
            </a:r>
          </a:p>
          <a:p>
            <a:r>
              <a:rPr lang="en-US" dirty="0" smtClean="0"/>
              <a:t>Large bit-error  free window</a:t>
            </a:r>
            <a:endParaRPr lang="en-US" dirty="0"/>
          </a:p>
          <a:p>
            <a:r>
              <a:rPr lang="en-US" dirty="0" smtClean="0"/>
              <a:t>Further </a:t>
            </a:r>
            <a:r>
              <a:rPr lang="en-US" dirty="0"/>
              <a:t>optimization on high speed link parameters </a:t>
            </a:r>
            <a:r>
              <a:rPr lang="en-US" dirty="0" smtClean="0"/>
              <a:t>and performance </a:t>
            </a:r>
            <a:r>
              <a:rPr lang="en-US" dirty="0"/>
              <a:t>of </a:t>
            </a:r>
            <a:r>
              <a:rPr lang="en-US" dirty="0" smtClean="0"/>
              <a:t>algorithms </a:t>
            </a:r>
            <a:r>
              <a:rPr lang="en-US" dirty="0"/>
              <a:t>in hardware </a:t>
            </a:r>
            <a:r>
              <a:rPr lang="en-US" dirty="0" smtClean="0"/>
              <a:t>ongoing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TP </a:t>
            </a:r>
            <a:r>
              <a:rPr lang="en-GB" dirty="0"/>
              <a:t>Prototype:</a:t>
            </a:r>
          </a:p>
          <a:p>
            <a:r>
              <a:rPr lang="en-US" dirty="0" smtClean="0"/>
              <a:t>Design </a:t>
            </a:r>
            <a:r>
              <a:rPr lang="en-US" dirty="0"/>
              <a:t>ready, schematic capture in progress</a:t>
            </a:r>
          </a:p>
          <a:p>
            <a:r>
              <a:rPr lang="en-US" dirty="0" smtClean="0"/>
              <a:t>Preparing </a:t>
            </a:r>
            <a:r>
              <a:rPr lang="en-US" dirty="0"/>
              <a:t>documents for the review </a:t>
            </a:r>
            <a:r>
              <a:rPr lang="en-US" dirty="0" smtClean="0"/>
              <a:t>(</a:t>
            </a:r>
            <a:r>
              <a:rPr lang="en-GB" dirty="0" smtClean="0"/>
              <a:t>05/ </a:t>
            </a:r>
            <a:r>
              <a:rPr lang="en-GB" dirty="0"/>
              <a:t>2012)</a:t>
            </a:r>
          </a:p>
          <a:p>
            <a:r>
              <a:rPr lang="en-US" dirty="0" smtClean="0"/>
              <a:t>On </a:t>
            </a:r>
            <a:r>
              <a:rPr lang="en-US" dirty="0"/>
              <a:t>schedule for installation </a:t>
            </a:r>
            <a:r>
              <a:rPr lang="en-US"/>
              <a:t>during </a:t>
            </a:r>
            <a:r>
              <a:rPr lang="en-US" smtClean="0"/>
              <a:t>shutdown 13/14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4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Topology Processor in its habitat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5170793" y="1959198"/>
            <a:ext cx="1096" cy="9322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4216612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AutoShape 4"/>
          <p:cNvSpPr>
            <a:spLocks noChangeArrowheads="1"/>
          </p:cNvSpPr>
          <p:nvPr/>
        </p:nvSpPr>
        <p:spPr bwMode="auto">
          <a:xfrm>
            <a:off x="4490802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AutoShape 5"/>
          <p:cNvSpPr>
            <a:spLocks noChangeArrowheads="1"/>
          </p:cNvSpPr>
          <p:nvPr/>
        </p:nvSpPr>
        <p:spPr bwMode="auto">
          <a:xfrm>
            <a:off x="4789120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AutoShape 6"/>
          <p:cNvSpPr>
            <a:spLocks noChangeArrowheads="1"/>
          </p:cNvSpPr>
          <p:nvPr/>
        </p:nvSpPr>
        <p:spPr bwMode="auto">
          <a:xfrm>
            <a:off x="5062213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24435" y="4240254"/>
            <a:ext cx="1302950" cy="252454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Topo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19317" y="6240501"/>
            <a:ext cx="923471" cy="25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r>
              <a:rPr lang="en-US" b="1" dirty="0" err="1" smtClean="0"/>
              <a:t>Muons</a:t>
            </a:r>
            <a:endParaRPr lang="en-US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39347" y="1949666"/>
            <a:ext cx="1659548" cy="66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Legacy</a:t>
            </a:r>
            <a:b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electrical links</a:t>
            </a:r>
          </a:p>
          <a:p>
            <a:pPr algn="ctr"/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827628" y="3179781"/>
            <a:ext cx="1941263" cy="5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Cluster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>
            <a:off x="1696261" y="1289846"/>
            <a:ext cx="820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517733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>
            <a:off x="2517733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1696261" y="1264369"/>
            <a:ext cx="106934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2766697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>
            <a:off x="3039790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>
            <a:off x="2766697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19"/>
          <p:cNvSpPr>
            <a:spLocks noChangeShapeType="1"/>
          </p:cNvSpPr>
          <p:nvPr/>
        </p:nvSpPr>
        <p:spPr bwMode="auto">
          <a:xfrm>
            <a:off x="3039790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>
            <a:off x="1696261" y="1237734"/>
            <a:ext cx="134243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2766697" y="1264369"/>
            <a:ext cx="0" cy="254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Line 22"/>
          <p:cNvSpPr>
            <a:spLocks noChangeShapeType="1"/>
          </p:cNvSpPr>
          <p:nvPr/>
        </p:nvSpPr>
        <p:spPr bwMode="auto">
          <a:xfrm>
            <a:off x="3039790" y="1237734"/>
            <a:ext cx="0" cy="509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6" name="Group 23"/>
          <p:cNvGrpSpPr>
            <a:grpSpLocks/>
          </p:cNvGrpSpPr>
          <p:nvPr/>
        </p:nvGrpSpPr>
        <p:grpSpPr bwMode="auto">
          <a:xfrm>
            <a:off x="1830065" y="1726430"/>
            <a:ext cx="1665976" cy="1400081"/>
            <a:chOff x="237" y="492"/>
            <a:chExt cx="1519" cy="1209"/>
          </a:xfrm>
        </p:grpSpPr>
        <p:sp>
          <p:nvSpPr>
            <p:cNvPr id="88" name="AutoShape 24"/>
            <p:cNvSpPr>
              <a:spLocks noChangeArrowheads="1"/>
            </p:cNvSpPr>
            <p:nvPr/>
          </p:nvSpPr>
          <p:spPr bwMode="auto">
            <a:xfrm>
              <a:off x="237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486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" name="AutoShape 26"/>
            <p:cNvSpPr>
              <a:spLocks noChangeArrowheads="1"/>
            </p:cNvSpPr>
            <p:nvPr/>
          </p:nvSpPr>
          <p:spPr bwMode="auto">
            <a:xfrm>
              <a:off x="759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AutoShape 27"/>
            <p:cNvSpPr>
              <a:spLocks noChangeArrowheads="1"/>
            </p:cNvSpPr>
            <p:nvPr/>
          </p:nvSpPr>
          <p:spPr bwMode="auto">
            <a:xfrm>
              <a:off x="1008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" name="Text Box 28"/>
          <p:cNvSpPr txBox="1">
            <a:spLocks noChangeArrowheads="1"/>
          </p:cNvSpPr>
          <p:nvPr/>
        </p:nvSpPr>
        <p:spPr bwMode="auto">
          <a:xfrm>
            <a:off x="2923534" y="2329774"/>
            <a:ext cx="474896" cy="2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chemeClr val="bg1"/>
                </a:solidFill>
                <a:ea typeface="AR PL UMing HK" charset="0"/>
                <a:cs typeface="AR PL UMing HK" charset="0"/>
              </a:rPr>
              <a:t>CMX</a:t>
            </a:r>
          </a:p>
        </p:txBody>
      </p:sp>
      <p:sp>
        <p:nvSpPr>
          <p:cNvPr id="96" name="Text Box 11"/>
          <p:cNvSpPr txBox="1">
            <a:spLocks noChangeArrowheads="1"/>
          </p:cNvSpPr>
          <p:nvPr/>
        </p:nvSpPr>
        <p:spPr bwMode="auto">
          <a:xfrm>
            <a:off x="6588901" y="5856032"/>
            <a:ext cx="1941263" cy="5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r"/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Phase 0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301795" y="4198863"/>
            <a:ext cx="481477" cy="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CTP </a:t>
            </a:r>
          </a:p>
          <a:p>
            <a:r>
              <a:rPr lang="en-US" b="1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Core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64407" y="6120066"/>
            <a:ext cx="1925908" cy="32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Jet/Energy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1696261" y="4283402"/>
            <a:ext cx="820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>
            <a:off x="2517733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2517733" y="4424684"/>
            <a:ext cx="0" cy="4574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auto">
          <a:xfrm>
            <a:off x="1696261" y="4257925"/>
            <a:ext cx="107263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>
            <a:off x="2766698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>
            <a:off x="3039790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2766698" y="4424684"/>
            <a:ext cx="0" cy="4574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3039790" y="4358675"/>
            <a:ext cx="0" cy="52459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40"/>
          <p:cNvSpPr>
            <a:spLocks noChangeShapeType="1"/>
          </p:cNvSpPr>
          <p:nvPr/>
        </p:nvSpPr>
        <p:spPr bwMode="auto">
          <a:xfrm>
            <a:off x="1696261" y="4231290"/>
            <a:ext cx="134243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>
            <a:off x="2766698" y="4257925"/>
            <a:ext cx="0" cy="254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42"/>
          <p:cNvSpPr>
            <a:spLocks noChangeShapeType="1"/>
          </p:cNvSpPr>
          <p:nvPr/>
        </p:nvSpPr>
        <p:spPr bwMode="auto">
          <a:xfrm>
            <a:off x="3039790" y="4231290"/>
            <a:ext cx="0" cy="509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5" name="Group 43"/>
          <p:cNvGrpSpPr>
            <a:grpSpLocks/>
          </p:cNvGrpSpPr>
          <p:nvPr/>
        </p:nvGrpSpPr>
        <p:grpSpPr bwMode="auto">
          <a:xfrm>
            <a:off x="1830066" y="4719986"/>
            <a:ext cx="1665976" cy="1400080"/>
            <a:chOff x="237" y="3077"/>
            <a:chExt cx="1519" cy="1209"/>
          </a:xfrm>
        </p:grpSpPr>
        <p:sp>
          <p:nvSpPr>
            <p:cNvPr id="70" name="AutoShape 44"/>
            <p:cNvSpPr>
              <a:spLocks noChangeArrowheads="1"/>
            </p:cNvSpPr>
            <p:nvPr/>
          </p:nvSpPr>
          <p:spPr bwMode="auto">
            <a:xfrm>
              <a:off x="237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AutoShape 45"/>
            <p:cNvSpPr>
              <a:spLocks noChangeArrowheads="1"/>
            </p:cNvSpPr>
            <p:nvPr/>
          </p:nvSpPr>
          <p:spPr bwMode="auto">
            <a:xfrm>
              <a:off x="486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AutoShape 46"/>
            <p:cNvSpPr>
              <a:spLocks noChangeArrowheads="1"/>
            </p:cNvSpPr>
            <p:nvPr/>
          </p:nvSpPr>
          <p:spPr bwMode="auto">
            <a:xfrm>
              <a:off x="759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AutoShape 47"/>
            <p:cNvSpPr>
              <a:spLocks noChangeArrowheads="1"/>
            </p:cNvSpPr>
            <p:nvPr/>
          </p:nvSpPr>
          <p:spPr bwMode="auto">
            <a:xfrm>
              <a:off x="1008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2923534" y="5294378"/>
            <a:ext cx="474896" cy="25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chemeClr val="bg1"/>
                </a:solidFill>
                <a:ea typeface="AR PL UMing HK" charset="0"/>
                <a:cs typeface="AR PL UMing HK" charset="0"/>
              </a:rPr>
              <a:t>CMX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467892" y="3841027"/>
            <a:ext cx="2022422" cy="3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From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PPr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/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nMCMs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749394" y="1570672"/>
            <a:ext cx="1917134" cy="31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6.4Gb/s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fibre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bundles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6171035" y="4652819"/>
            <a:ext cx="1245918" cy="31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Fibre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links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7951076" y="2835840"/>
            <a:ext cx="1097" cy="40068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utoShape 55"/>
          <p:cNvSpPr>
            <a:spLocks noChangeArrowheads="1"/>
          </p:cNvSpPr>
          <p:nvPr/>
        </p:nvSpPr>
        <p:spPr bwMode="auto">
          <a:xfrm>
            <a:off x="4216612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>
            <a:off x="4490802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utoShape 57"/>
          <p:cNvSpPr>
            <a:spLocks noChangeArrowheads="1"/>
          </p:cNvSpPr>
          <p:nvPr/>
        </p:nvSpPr>
        <p:spPr bwMode="auto">
          <a:xfrm>
            <a:off x="4789120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>
            <a:off x="4644349" y="3624471"/>
            <a:ext cx="0" cy="10289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>
            <a:off x="4918538" y="3624470"/>
            <a:ext cx="1096" cy="1028927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Oval 61"/>
          <p:cNvSpPr>
            <a:spLocks noChangeArrowheads="1"/>
          </p:cNvSpPr>
          <p:nvPr/>
        </p:nvSpPr>
        <p:spPr bwMode="auto">
          <a:xfrm>
            <a:off x="4854926" y="3624471"/>
            <a:ext cx="126127" cy="133175"/>
          </a:xfrm>
          <a:prstGeom prst="ellipse">
            <a:avLst/>
          </a:prstGeom>
          <a:solidFill>
            <a:srgbClr val="80808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62"/>
          <p:cNvSpPr>
            <a:spLocks noChangeArrowheads="1"/>
          </p:cNvSpPr>
          <p:nvPr/>
        </p:nvSpPr>
        <p:spPr bwMode="auto">
          <a:xfrm>
            <a:off x="4581833" y="3624471"/>
            <a:ext cx="126128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2833599" y="5758753"/>
            <a:ext cx="1097" cy="73420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2833599" y="6492956"/>
            <a:ext cx="947600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 flipV="1">
            <a:off x="3781199" y="2088900"/>
            <a:ext cx="1097" cy="440521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>
            <a:off x="3781199" y="2090057"/>
            <a:ext cx="695345" cy="11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67"/>
          <p:cNvSpPr>
            <a:spLocks noChangeShapeType="1"/>
          </p:cNvSpPr>
          <p:nvPr/>
        </p:nvSpPr>
        <p:spPr bwMode="auto">
          <a:xfrm>
            <a:off x="4412932" y="2090057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68"/>
          <p:cNvSpPr>
            <a:spLocks noChangeShapeType="1"/>
          </p:cNvSpPr>
          <p:nvPr/>
        </p:nvSpPr>
        <p:spPr bwMode="auto">
          <a:xfrm>
            <a:off x="2833599" y="2757093"/>
            <a:ext cx="1097" cy="933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2833599" y="3691638"/>
            <a:ext cx="821473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70"/>
          <p:cNvSpPr>
            <a:spLocks noChangeShapeType="1"/>
          </p:cNvSpPr>
          <p:nvPr/>
        </p:nvSpPr>
        <p:spPr bwMode="auto">
          <a:xfrm>
            <a:off x="3655072" y="1956882"/>
            <a:ext cx="1096" cy="173475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3655072" y="1956882"/>
            <a:ext cx="821472" cy="2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72"/>
          <p:cNvSpPr>
            <a:spLocks noChangeShapeType="1"/>
          </p:cNvSpPr>
          <p:nvPr/>
        </p:nvSpPr>
        <p:spPr bwMode="auto">
          <a:xfrm>
            <a:off x="4412932" y="1958040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>
            <a:off x="4349320" y="5825920"/>
            <a:ext cx="1097" cy="6670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auto">
          <a:xfrm flipH="1">
            <a:off x="3906229" y="6492956"/>
            <a:ext cx="444188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75"/>
          <p:cNvSpPr>
            <a:spLocks noChangeShapeType="1"/>
          </p:cNvSpPr>
          <p:nvPr/>
        </p:nvSpPr>
        <p:spPr bwMode="auto">
          <a:xfrm flipV="1">
            <a:off x="3907326" y="2223233"/>
            <a:ext cx="1096" cy="42708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76"/>
          <p:cNvSpPr>
            <a:spLocks noChangeShapeType="1"/>
          </p:cNvSpPr>
          <p:nvPr/>
        </p:nvSpPr>
        <p:spPr bwMode="auto">
          <a:xfrm flipV="1">
            <a:off x="3907326" y="2220917"/>
            <a:ext cx="568121" cy="46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77"/>
          <p:cNvSpPr>
            <a:spLocks noChangeShapeType="1"/>
          </p:cNvSpPr>
          <p:nvPr/>
        </p:nvSpPr>
        <p:spPr bwMode="auto">
          <a:xfrm>
            <a:off x="4412932" y="2223233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Oval 78"/>
          <p:cNvSpPr>
            <a:spLocks noChangeArrowheads="1"/>
          </p:cNvSpPr>
          <p:nvPr/>
        </p:nvSpPr>
        <p:spPr bwMode="auto">
          <a:xfrm>
            <a:off x="4283514" y="5751805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79"/>
          <p:cNvSpPr>
            <a:spLocks noChangeArrowheads="1"/>
          </p:cNvSpPr>
          <p:nvPr/>
        </p:nvSpPr>
        <p:spPr bwMode="auto">
          <a:xfrm>
            <a:off x="2765600" y="5751805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Oval 80"/>
          <p:cNvSpPr>
            <a:spLocks noChangeArrowheads="1"/>
          </p:cNvSpPr>
          <p:nvPr/>
        </p:nvSpPr>
        <p:spPr bwMode="auto">
          <a:xfrm>
            <a:off x="2765600" y="2731616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>
            <a:off x="6526387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utoShape 83"/>
          <p:cNvSpPr>
            <a:spLocks noChangeArrowheads="1"/>
          </p:cNvSpPr>
          <p:nvPr/>
        </p:nvSpPr>
        <p:spPr bwMode="auto">
          <a:xfrm>
            <a:off x="6824705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AutoShape 84"/>
          <p:cNvSpPr>
            <a:spLocks noChangeArrowheads="1"/>
          </p:cNvSpPr>
          <p:nvPr/>
        </p:nvSpPr>
        <p:spPr bwMode="auto">
          <a:xfrm>
            <a:off x="7098895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utoShape 85"/>
          <p:cNvSpPr>
            <a:spLocks noChangeArrowheads="1"/>
          </p:cNvSpPr>
          <p:nvPr/>
        </p:nvSpPr>
        <p:spPr bwMode="auto">
          <a:xfrm>
            <a:off x="7371988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utoShape 86"/>
          <p:cNvSpPr>
            <a:spLocks noChangeArrowheads="1"/>
          </p:cNvSpPr>
          <p:nvPr/>
        </p:nvSpPr>
        <p:spPr bwMode="auto">
          <a:xfrm>
            <a:off x="7670306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Line 87"/>
          <p:cNvSpPr>
            <a:spLocks noChangeShapeType="1"/>
          </p:cNvSpPr>
          <p:nvPr/>
        </p:nvSpPr>
        <p:spPr bwMode="auto">
          <a:xfrm flipV="1">
            <a:off x="7255731" y="4291506"/>
            <a:ext cx="1097" cy="3549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88"/>
          <p:cNvSpPr>
            <a:spLocks noChangeShapeType="1"/>
          </p:cNvSpPr>
          <p:nvPr/>
        </p:nvSpPr>
        <p:spPr bwMode="auto">
          <a:xfrm flipV="1">
            <a:off x="7255731" y="3728696"/>
            <a:ext cx="1097" cy="6693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AutoShape 56"/>
          <p:cNvSpPr>
            <a:spLocks noChangeArrowheads="1"/>
          </p:cNvSpPr>
          <p:nvPr/>
        </p:nvSpPr>
        <p:spPr bwMode="auto">
          <a:xfrm>
            <a:off x="4788914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Oval 89"/>
          <p:cNvSpPr>
            <a:spLocks noChangeArrowheads="1"/>
          </p:cNvSpPr>
          <p:nvPr/>
        </p:nvSpPr>
        <p:spPr bwMode="auto">
          <a:xfrm>
            <a:off x="7193216" y="3624471"/>
            <a:ext cx="126127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flipV="1">
            <a:off x="4644896" y="4653396"/>
            <a:ext cx="2610835" cy="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AutoShape 58"/>
          <p:cNvSpPr>
            <a:spLocks noChangeArrowheads="1"/>
          </p:cNvSpPr>
          <p:nvPr/>
        </p:nvSpPr>
        <p:spPr bwMode="auto">
          <a:xfrm>
            <a:off x="5062213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Line 59"/>
          <p:cNvSpPr>
            <a:spLocks noChangeShapeType="1"/>
          </p:cNvSpPr>
          <p:nvPr/>
        </p:nvSpPr>
        <p:spPr bwMode="auto">
          <a:xfrm>
            <a:off x="4917989" y="3624471"/>
            <a:ext cx="0" cy="10289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Oval 62"/>
          <p:cNvSpPr>
            <a:spLocks noChangeArrowheads="1"/>
          </p:cNvSpPr>
          <p:nvPr/>
        </p:nvSpPr>
        <p:spPr bwMode="auto">
          <a:xfrm>
            <a:off x="4856570" y="3626208"/>
            <a:ext cx="126128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Line 77"/>
          <p:cNvSpPr>
            <a:spLocks noChangeShapeType="1"/>
          </p:cNvSpPr>
          <p:nvPr/>
        </p:nvSpPr>
        <p:spPr bwMode="auto">
          <a:xfrm>
            <a:off x="6197411" y="4299019"/>
            <a:ext cx="4487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Line 1"/>
          <p:cNvSpPr>
            <a:spLocks noChangeShapeType="1"/>
          </p:cNvSpPr>
          <p:nvPr/>
        </p:nvSpPr>
        <p:spPr bwMode="auto">
          <a:xfrm>
            <a:off x="6646208" y="3698654"/>
            <a:ext cx="0" cy="60036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Line 1"/>
          <p:cNvSpPr>
            <a:spLocks noChangeShapeType="1"/>
          </p:cNvSpPr>
          <p:nvPr/>
        </p:nvSpPr>
        <p:spPr bwMode="auto">
          <a:xfrm>
            <a:off x="6197411" y="2610623"/>
            <a:ext cx="1096" cy="169651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Line 37"/>
          <p:cNvSpPr>
            <a:spLocks noChangeShapeType="1"/>
          </p:cNvSpPr>
          <p:nvPr/>
        </p:nvSpPr>
        <p:spPr bwMode="auto">
          <a:xfrm>
            <a:off x="6197411" y="3820761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" name="Line 1"/>
          <p:cNvSpPr>
            <a:spLocks noChangeShapeType="1"/>
          </p:cNvSpPr>
          <p:nvPr/>
        </p:nvSpPr>
        <p:spPr bwMode="auto">
          <a:xfrm>
            <a:off x="9355032" y="2912272"/>
            <a:ext cx="1096" cy="9322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" name="Line 77"/>
          <p:cNvSpPr>
            <a:spLocks noChangeShapeType="1"/>
          </p:cNvSpPr>
          <p:nvPr/>
        </p:nvSpPr>
        <p:spPr bwMode="auto">
          <a:xfrm>
            <a:off x="10072586" y="5250935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" name="Oval 80"/>
          <p:cNvSpPr>
            <a:spLocks noChangeArrowheads="1"/>
          </p:cNvSpPr>
          <p:nvPr/>
        </p:nvSpPr>
        <p:spPr bwMode="auto">
          <a:xfrm>
            <a:off x="6588901" y="3632066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" name="Oval 89"/>
          <p:cNvSpPr>
            <a:spLocks noChangeArrowheads="1"/>
          </p:cNvSpPr>
          <p:nvPr/>
        </p:nvSpPr>
        <p:spPr bwMode="auto">
          <a:xfrm>
            <a:off x="11016517" y="4554963"/>
            <a:ext cx="126127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0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o provide a maximum of flexibility for applying topological trigger criteria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All Level-1 trigger signals in a single module</a:t>
            </a:r>
          </a:p>
          <a:p>
            <a:r>
              <a:rPr lang="en-GB" dirty="0" smtClean="0"/>
              <a:t>Allow to correlate all trigger object types within full solid angle</a:t>
            </a:r>
          </a:p>
          <a:p>
            <a:pPr lvl="1"/>
            <a:r>
              <a:rPr lang="en-GB" dirty="0"/>
              <a:t>e/m clusters, </a:t>
            </a:r>
            <a:r>
              <a:rPr lang="en-GB" dirty="0" smtClean="0"/>
              <a:t>tau</a:t>
            </a:r>
          </a:p>
          <a:p>
            <a:pPr lvl="1"/>
            <a:r>
              <a:rPr lang="en-GB" dirty="0" smtClean="0"/>
              <a:t>Jets</a:t>
            </a:r>
          </a:p>
          <a:p>
            <a:pPr lvl="1"/>
            <a:r>
              <a:rPr lang="en-GB" dirty="0" smtClean="0"/>
              <a:t>Missing Energy</a:t>
            </a:r>
          </a:p>
          <a:p>
            <a:pPr lvl="1"/>
            <a:r>
              <a:rPr lang="en-GB" dirty="0" smtClean="0"/>
              <a:t>Recently: </a:t>
            </a:r>
            <a:r>
              <a:rPr lang="en-GB" dirty="0" err="1" smtClean="0"/>
              <a:t>muon</a:t>
            </a:r>
            <a:r>
              <a:rPr lang="en-GB" dirty="0" smtClean="0"/>
              <a:t> signals in phase 0</a:t>
            </a:r>
          </a:p>
          <a:p>
            <a:r>
              <a:rPr lang="en-GB" dirty="0" smtClean="0"/>
              <a:t>Ample logic resources to run many algorithms in parallel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Option to run separate algorithms on more than one topology module in parallel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1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Topo</a:t>
            </a:r>
            <a:r>
              <a:rPr lang="en-GB" dirty="0" smtClean="0"/>
              <a:t> processor features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AdvancedTCA</a:t>
            </a:r>
            <a:r>
              <a:rPr lang="en-GB" dirty="0" smtClean="0"/>
              <a:t> form factor</a:t>
            </a:r>
          </a:p>
          <a:p>
            <a:r>
              <a:rPr lang="en-GB" dirty="0" smtClean="0"/>
              <a:t>High input bandwidth (@ 6.4Gb/s line rate) </a:t>
            </a:r>
          </a:p>
          <a:p>
            <a:pPr lvl="1"/>
            <a:r>
              <a:rPr lang="en-GB" dirty="0" smtClean="0"/>
              <a:t>Electrons, tau, jets, MET : 553 Gb/s</a:t>
            </a:r>
          </a:p>
          <a:p>
            <a:pPr lvl="1"/>
            <a:r>
              <a:rPr lang="en-GB" dirty="0" err="1" smtClean="0"/>
              <a:t>Muons</a:t>
            </a:r>
            <a:r>
              <a:rPr lang="en-GB" dirty="0" smtClean="0"/>
              <a:t> 267 Gb/s </a:t>
            </a:r>
          </a:p>
          <a:p>
            <a:pPr lvl="1"/>
            <a:r>
              <a:rPr lang="en-GB" dirty="0" smtClean="0"/>
              <a:t>Total aggregate bandwidth 820 Gb/s</a:t>
            </a:r>
          </a:p>
          <a:p>
            <a:r>
              <a:rPr lang="en-GB" dirty="0" smtClean="0"/>
              <a:t>Low processing latency on real-time path</a:t>
            </a:r>
          </a:p>
          <a:p>
            <a:r>
              <a:rPr lang="en-GB" dirty="0" smtClean="0"/>
              <a:t>On-FPGA multi-gigabit links</a:t>
            </a:r>
          </a:p>
          <a:p>
            <a:r>
              <a:rPr lang="en-GB" dirty="0" smtClean="0"/>
              <a:t>High density 12-channel </a:t>
            </a:r>
            <a:r>
              <a:rPr lang="en-GB" dirty="0" err="1" smtClean="0"/>
              <a:t>opto</a:t>
            </a:r>
            <a:r>
              <a:rPr lang="en-GB" dirty="0" smtClean="0"/>
              <a:t> transceivers (10Gb/s)</a:t>
            </a:r>
          </a:p>
          <a:p>
            <a:r>
              <a:rPr lang="en-GB" dirty="0" smtClean="0"/>
              <a:t>Fibre bundles from CMX</a:t>
            </a:r>
          </a:p>
          <a:p>
            <a:r>
              <a:rPr lang="en-GB" dirty="0" smtClean="0"/>
              <a:t>Fibre bundle into CTP core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Prepared for phase 1: accept line rates above 6.4Gb/s from future processors (</a:t>
            </a:r>
            <a:r>
              <a:rPr lang="en-GB" dirty="0" err="1" smtClean="0"/>
              <a:t>FEXes</a:t>
            </a:r>
            <a:r>
              <a:rPr lang="en-GB" dirty="0" smtClean="0"/>
              <a:t>, </a:t>
            </a:r>
            <a:r>
              <a:rPr lang="en-GB" dirty="0" err="1" smtClean="0"/>
              <a:t>muons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 Schedule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09798" y="1888476"/>
            <a:ext cx="3028591" cy="529953"/>
          </a:xfrm>
          <a:prstGeom prst="rect">
            <a:avLst/>
          </a:pr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1235" y="2415406"/>
            <a:ext cx="3922021" cy="524729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22963" y="2950585"/>
            <a:ext cx="2453159" cy="524729"/>
          </a:xfrm>
          <a:prstGeom prst="rect">
            <a:avLst/>
          </a:prstGeom>
          <a:solidFill>
            <a:srgbClr val="00FF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40118" y="3476689"/>
            <a:ext cx="3280354" cy="524729"/>
          </a:xfrm>
          <a:prstGeom prst="rect">
            <a:avLst/>
          </a:prstGeom>
          <a:solidFill>
            <a:srgbClr val="00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1" name="Gerade Verbindung 10"/>
          <p:cNvSpPr/>
          <p:nvPr/>
        </p:nvSpPr>
        <p:spPr>
          <a:xfrm>
            <a:off x="0" y="1715217"/>
            <a:ext cx="9144000" cy="0"/>
          </a:xfrm>
          <a:prstGeom prst="line">
            <a:avLst/>
          </a:prstGeom>
          <a:noFill/>
          <a:ln w="72000">
            <a:solidFill>
              <a:srgbClr val="000000"/>
            </a:solidFill>
            <a:prstDash val="solid"/>
            <a:tailEnd type="arrow"/>
          </a:ln>
        </p:spPr>
        <p:txBody>
          <a:bodyPr vert="horz" lIns="114295" tIns="73475" rIns="114295" bIns="73475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9797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45574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44107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661261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2013</a:t>
            </a:r>
          </a:p>
        </p:txBody>
      </p:sp>
      <p:sp>
        <p:nvSpPr>
          <p:cNvPr id="16" name="Gerade Verbindung 15"/>
          <p:cNvSpPr/>
          <p:nvPr/>
        </p:nvSpPr>
        <p:spPr>
          <a:xfrm>
            <a:off x="512657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7" name="Gerade Verbindung 16"/>
          <p:cNvSpPr/>
          <p:nvPr/>
        </p:nvSpPr>
        <p:spPr>
          <a:xfrm>
            <a:off x="2329811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8" name="Gerade Verbindung 17"/>
          <p:cNvSpPr/>
          <p:nvPr/>
        </p:nvSpPr>
        <p:spPr>
          <a:xfrm>
            <a:off x="4146966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9" name="Gerade Verbindung 18"/>
          <p:cNvSpPr/>
          <p:nvPr/>
        </p:nvSpPr>
        <p:spPr>
          <a:xfrm>
            <a:off x="5964120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0" name="Gerade Verbindung 19"/>
          <p:cNvSpPr/>
          <p:nvPr/>
        </p:nvSpPr>
        <p:spPr>
          <a:xfrm>
            <a:off x="7781275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1" name="Gerade Verbindung 20"/>
          <p:cNvSpPr/>
          <p:nvPr/>
        </p:nvSpPr>
        <p:spPr>
          <a:xfrm>
            <a:off x="0" y="1220188"/>
            <a:ext cx="91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0132" y="1220189"/>
            <a:ext cx="1362867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2014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0084" y="1810647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Technology Demonstrator (BLT)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54379" y="2345827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Functional Demonstrator (GOLD)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420104" y="2865331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Prototype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43257" y="4984220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latin typeface="Liberation Sans" pitchFamily="18"/>
                <a:ea typeface="WenQuanYi Micro Hei" pitchFamily="2"/>
                <a:cs typeface="Lohit Hindi" pitchFamily="2"/>
              </a:rPr>
              <a:t>Installation</a:t>
            </a:r>
          </a:p>
        </p:txBody>
      </p:sp>
      <p:sp>
        <p:nvSpPr>
          <p:cNvPr id="27" name="Gerade Verbindung 26"/>
          <p:cNvSpPr/>
          <p:nvPr/>
        </p:nvSpPr>
        <p:spPr>
          <a:xfrm flipV="1">
            <a:off x="6872697" y="3858135"/>
            <a:ext cx="560291" cy="13710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18375" y="3584769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>
                <a:latin typeface="Liberation Sans" pitchFamily="18"/>
                <a:ea typeface="WenQuanYi Micro Hei" pitchFamily="2"/>
                <a:cs typeface="Lohit Hindi" pitchFamily="2"/>
              </a:rPr>
              <a:t>GOLD delivery</a:t>
            </a:r>
          </a:p>
        </p:txBody>
      </p:sp>
      <p:sp>
        <p:nvSpPr>
          <p:cNvPr id="29" name="Gerade Verbindung 28"/>
          <p:cNvSpPr/>
          <p:nvPr/>
        </p:nvSpPr>
        <p:spPr>
          <a:xfrm flipV="1">
            <a:off x="2814386" y="2865329"/>
            <a:ext cx="1060007" cy="9102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1" name="Gerade Verbindung 30"/>
          <p:cNvSpPr/>
          <p:nvPr/>
        </p:nvSpPr>
        <p:spPr>
          <a:xfrm flipV="1">
            <a:off x="5055543" y="3466853"/>
            <a:ext cx="287715" cy="84615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540683" y="5385020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>
                <a:latin typeface="Liberation Sans" pitchFamily="18"/>
                <a:ea typeface="WenQuanYi Micro Hei" pitchFamily="2"/>
                <a:cs typeface="Lohit Hindi" pitchFamily="2"/>
              </a:rPr>
              <a:t>Production Completed</a:t>
            </a:r>
          </a:p>
        </p:txBody>
      </p:sp>
      <p:sp>
        <p:nvSpPr>
          <p:cNvPr id="33" name="Gerade Verbindung 32"/>
          <p:cNvSpPr/>
          <p:nvPr/>
        </p:nvSpPr>
        <p:spPr>
          <a:xfrm flipV="1">
            <a:off x="5994407" y="3858134"/>
            <a:ext cx="878288" cy="176009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343258" y="3374933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Production </a:t>
            </a:r>
            <a:r>
              <a:rPr lang="en-GB" sz="1600" b="1" i="1" dirty="0" smtClean="0">
                <a:latin typeface="Liberation Sans" pitchFamily="18"/>
                <a:ea typeface="WenQuanYi Micro Hei" pitchFamily="2"/>
                <a:cs typeface="Lohit Hindi" pitchFamily="2"/>
              </a:rPr>
              <a:t>module</a:t>
            </a:r>
            <a:endParaRPr lang="en-GB" sz="1600" b="1" i="1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8676456" y="3294353"/>
            <a:ext cx="285970" cy="101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Gerade Verbindung 35"/>
          <p:cNvSpPr/>
          <p:nvPr/>
        </p:nvSpPr>
        <p:spPr>
          <a:xfrm>
            <a:off x="4716016" y="1888476"/>
            <a:ext cx="0" cy="457351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7" name="Gerade Verbindung 36"/>
          <p:cNvSpPr/>
          <p:nvPr/>
        </p:nvSpPr>
        <p:spPr>
          <a:xfrm flipV="1">
            <a:off x="4716016" y="3557050"/>
            <a:ext cx="0" cy="255621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117245" y="4103173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>
                <a:latin typeface="Liberation Sans" pitchFamily="18"/>
                <a:ea typeface="WenQuanYi Micro Hei" pitchFamily="2"/>
                <a:cs typeface="Lohit Hindi" pitchFamily="2"/>
              </a:rPr>
              <a:t>Production prototype</a:t>
            </a:r>
          </a:p>
        </p:txBody>
      </p:sp>
    </p:spTree>
    <p:extLst>
      <p:ext uri="{BB962C8B-B14F-4D97-AF65-F5344CB8AC3E}">
        <p14:creationId xmlns:p14="http://schemas.microsoft.com/office/powerpoint/2010/main" val="22886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Demonstrator : “GOLD”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5013176"/>
            <a:ext cx="8715436" cy="16350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Input </a:t>
            </a:r>
            <a:r>
              <a:rPr lang="en-US" dirty="0"/>
              <a:t>from the backplane (up to 72 </a:t>
            </a:r>
            <a:r>
              <a:rPr lang="en-US" dirty="0" err="1" smtClean="0"/>
              <a:t>fibres</a:t>
            </a:r>
            <a:r>
              <a:rPr lang="en-US" dirty="0" smtClean="0"/>
              <a:t> </a:t>
            </a:r>
            <a:r>
              <a:rPr lang="en-US" dirty="0"/>
              <a:t>per bundle)</a:t>
            </a:r>
          </a:p>
          <a:p>
            <a:r>
              <a:rPr lang="en-US" dirty="0" smtClean="0"/>
              <a:t>10Gb/s 12-channel o/e converters on mezzanine</a:t>
            </a:r>
            <a:endParaRPr lang="en-US" dirty="0"/>
          </a:p>
          <a:p>
            <a:r>
              <a:rPr lang="en-US" dirty="0" smtClean="0"/>
              <a:t>High performance </a:t>
            </a:r>
            <a:r>
              <a:rPr lang="en-US" dirty="0"/>
              <a:t>FPGAs (XC6VLX240T) with multiple </a:t>
            </a:r>
            <a:r>
              <a:rPr lang="en-US" dirty="0" smtClean="0"/>
              <a:t>6.4Gb/s </a:t>
            </a:r>
            <a:r>
              <a:rPr lang="en-US" dirty="0"/>
              <a:t>transceivers</a:t>
            </a:r>
          </a:p>
          <a:p>
            <a:r>
              <a:rPr lang="en-US" dirty="0" smtClean="0"/>
              <a:t>Output </a:t>
            </a:r>
            <a:r>
              <a:rPr lang="en-US" dirty="0"/>
              <a:t>from </a:t>
            </a:r>
            <a:r>
              <a:rPr lang="en-US" dirty="0" err="1"/>
              <a:t>opto</a:t>
            </a:r>
            <a:r>
              <a:rPr lang="en-US" dirty="0"/>
              <a:t> links on the front panel </a:t>
            </a:r>
            <a:r>
              <a:rPr lang="en-US" dirty="0" smtClean="0"/>
              <a:t>towards </a:t>
            </a:r>
            <a:r>
              <a:rPr lang="en-US" dirty="0"/>
              <a:t>CTP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01558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8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: first tests and results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6157918" cy="57150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PCB partially assembled</a:t>
            </a:r>
          </a:p>
          <a:p>
            <a:r>
              <a:rPr lang="en-GB" dirty="0" smtClean="0"/>
              <a:t>Smoke test / boundary scan </a:t>
            </a:r>
          </a:p>
          <a:p>
            <a:r>
              <a:rPr lang="en-GB" dirty="0" smtClean="0"/>
              <a:t>Fibre loopback tests</a:t>
            </a:r>
          </a:p>
          <a:p>
            <a:r>
              <a:rPr lang="en-GB" dirty="0" smtClean="0"/>
              <a:t>Signal integrity (eye diagrams, eye scan)</a:t>
            </a:r>
          </a:p>
          <a:p>
            <a:r>
              <a:rPr lang="en-GB" dirty="0" smtClean="0"/>
              <a:t>Transceiver parameter optimisation</a:t>
            </a:r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 Successful @ 6.4Gb/s,   BER &lt; 5e-16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Initial set of service- and algorithmic firmware exists </a:t>
            </a:r>
          </a:p>
          <a:p>
            <a:r>
              <a:rPr lang="en-GB" dirty="0" smtClean="0"/>
              <a:t>Latency optimisation: </a:t>
            </a:r>
          </a:p>
          <a:p>
            <a:pPr lvl="1"/>
            <a:r>
              <a:rPr lang="en-GB" dirty="0" smtClean="0"/>
              <a:t>Used to be 7-8 ticks including  MGTs</a:t>
            </a:r>
          </a:p>
          <a:p>
            <a:pPr lvl="1"/>
            <a:r>
              <a:rPr lang="en-GB" dirty="0" smtClean="0"/>
              <a:t>Recently: n-input parallel sort tree </a:t>
            </a:r>
            <a:br>
              <a:rPr lang="en-GB" dirty="0" smtClean="0"/>
            </a:br>
            <a:r>
              <a:rPr lang="en-GB" dirty="0" smtClean="0"/>
              <a:t>(n*(n-1)/2) comparators 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~ 1 LHC bunch tick for full jet channel count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699792" cy="20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68400"/>
            <a:ext cx="2771800" cy="211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75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: some current </a:t>
            </a:r>
            <a:r>
              <a:rPr lang="en-GB" dirty="0" err="1" smtClean="0"/>
              <a:t>activites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4119212" cy="571504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Convert Gigabit links to LHC synchronous operation</a:t>
            </a:r>
          </a:p>
          <a:p>
            <a:r>
              <a:rPr lang="en-GB" dirty="0" err="1" smtClean="0"/>
              <a:t>TTCrx</a:t>
            </a:r>
            <a:r>
              <a:rPr lang="en-GB" dirty="0" smtClean="0"/>
              <a:t> daughter</a:t>
            </a:r>
          </a:p>
          <a:p>
            <a:r>
              <a:rPr lang="en-GB" dirty="0" smtClean="0"/>
              <a:t>Jitter cleaner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Systematic tests on all </a:t>
            </a:r>
            <a:r>
              <a:rPr lang="en-GB" dirty="0" err="1" smtClean="0"/>
              <a:t>electrooptical</a:t>
            </a:r>
            <a:r>
              <a:rPr lang="en-GB" dirty="0" smtClean="0"/>
              <a:t> data paths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Look into multi-fibre connectors (MTP/MPO up to 72 fibres) / attenuation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Latency, latency, la….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94" y="836712"/>
            <a:ext cx="4779624" cy="3174526"/>
          </a:xfrm>
          <a:prstGeom prst="rect">
            <a:avLst/>
          </a:prstGeom>
        </p:spPr>
      </p:pic>
      <p:sp>
        <p:nvSpPr>
          <p:cNvPr id="7" name="Gerade Verbindung 6"/>
          <p:cNvSpPr/>
          <p:nvPr/>
        </p:nvSpPr>
        <p:spPr>
          <a:xfrm flipH="1" flipV="1">
            <a:off x="6723306" y="3284984"/>
            <a:ext cx="368974" cy="87493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686799" y="4159922"/>
            <a:ext cx="3024336" cy="15733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TTCdec</a:t>
            </a:r>
            <a:r>
              <a:rPr lang="en-GB" b="1" dirty="0" smtClean="0">
                <a:solidFill>
                  <a:srgbClr val="FF0000"/>
                </a:solidFill>
              </a:rPr>
              <a:t>/</a:t>
            </a:r>
            <a:r>
              <a:rPr lang="en-GB" b="1" dirty="0" err="1" smtClean="0">
                <a:solidFill>
                  <a:srgbClr val="FF0000"/>
                </a:solidFill>
              </a:rPr>
              <a:t>TTCrx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TTC optical 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Gerade Verbindung 9"/>
          <p:cNvSpPr/>
          <p:nvPr/>
        </p:nvSpPr>
        <p:spPr>
          <a:xfrm flipH="1" flipV="1">
            <a:off x="5249631" y="3722453"/>
            <a:ext cx="368974" cy="87493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1" name="Gerade Verbindung 10"/>
          <p:cNvSpPr/>
          <p:nvPr/>
        </p:nvSpPr>
        <p:spPr>
          <a:xfrm>
            <a:off x="2627784" y="2204864"/>
            <a:ext cx="3672408" cy="432048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9388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 Schedule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09798" y="1888476"/>
            <a:ext cx="3028591" cy="529953"/>
          </a:xfrm>
          <a:prstGeom prst="rect">
            <a:avLst/>
          </a:pr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1235" y="2415406"/>
            <a:ext cx="3922021" cy="524729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22963" y="2950585"/>
            <a:ext cx="2453159" cy="524729"/>
          </a:xfrm>
          <a:prstGeom prst="rect">
            <a:avLst/>
          </a:prstGeom>
          <a:solidFill>
            <a:srgbClr val="00FF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40118" y="3476689"/>
            <a:ext cx="3280354" cy="524729"/>
          </a:xfrm>
          <a:prstGeom prst="rect">
            <a:avLst/>
          </a:prstGeom>
          <a:solidFill>
            <a:srgbClr val="00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1" name="Gerade Verbindung 10"/>
          <p:cNvSpPr/>
          <p:nvPr/>
        </p:nvSpPr>
        <p:spPr>
          <a:xfrm>
            <a:off x="0" y="1715217"/>
            <a:ext cx="9144000" cy="0"/>
          </a:xfrm>
          <a:prstGeom prst="line">
            <a:avLst/>
          </a:prstGeom>
          <a:noFill/>
          <a:ln w="72000">
            <a:solidFill>
              <a:srgbClr val="000000"/>
            </a:solidFill>
            <a:prstDash val="solid"/>
            <a:tailEnd type="arrow"/>
          </a:ln>
        </p:spPr>
        <p:txBody>
          <a:bodyPr vert="horz" lIns="114295" tIns="73475" rIns="114295" bIns="73475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9797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45574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44107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661261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2013</a:t>
            </a:r>
          </a:p>
        </p:txBody>
      </p:sp>
      <p:sp>
        <p:nvSpPr>
          <p:cNvPr id="16" name="Gerade Verbindung 15"/>
          <p:cNvSpPr/>
          <p:nvPr/>
        </p:nvSpPr>
        <p:spPr>
          <a:xfrm>
            <a:off x="512657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7" name="Gerade Verbindung 16"/>
          <p:cNvSpPr/>
          <p:nvPr/>
        </p:nvSpPr>
        <p:spPr>
          <a:xfrm>
            <a:off x="2329811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8" name="Gerade Verbindung 17"/>
          <p:cNvSpPr/>
          <p:nvPr/>
        </p:nvSpPr>
        <p:spPr>
          <a:xfrm>
            <a:off x="4146966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9" name="Gerade Verbindung 18"/>
          <p:cNvSpPr/>
          <p:nvPr/>
        </p:nvSpPr>
        <p:spPr>
          <a:xfrm>
            <a:off x="5964120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0" name="Gerade Verbindung 19"/>
          <p:cNvSpPr/>
          <p:nvPr/>
        </p:nvSpPr>
        <p:spPr>
          <a:xfrm>
            <a:off x="7781275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1" name="Gerade Verbindung 20"/>
          <p:cNvSpPr/>
          <p:nvPr/>
        </p:nvSpPr>
        <p:spPr>
          <a:xfrm>
            <a:off x="0" y="1220188"/>
            <a:ext cx="91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0132" y="1220189"/>
            <a:ext cx="1362867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2014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0084" y="1810647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Technology Demonstrator (BLT)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54379" y="2345827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Functional Demonstrator (GOLD)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420104" y="2865331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Prototype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43257" y="4984220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latin typeface="Liberation Sans" pitchFamily="18"/>
                <a:ea typeface="WenQuanYi Micro Hei" pitchFamily="2"/>
                <a:cs typeface="Lohit Hindi" pitchFamily="2"/>
              </a:rPr>
              <a:t>Installation</a:t>
            </a:r>
          </a:p>
        </p:txBody>
      </p:sp>
      <p:sp>
        <p:nvSpPr>
          <p:cNvPr id="27" name="Gerade Verbindung 26"/>
          <p:cNvSpPr/>
          <p:nvPr/>
        </p:nvSpPr>
        <p:spPr>
          <a:xfrm flipV="1">
            <a:off x="6872697" y="3858135"/>
            <a:ext cx="560291" cy="13710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18375" y="3584769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>
                <a:latin typeface="Liberation Sans" pitchFamily="18"/>
                <a:ea typeface="WenQuanYi Micro Hei" pitchFamily="2"/>
                <a:cs typeface="Lohit Hindi" pitchFamily="2"/>
              </a:rPr>
              <a:t>GOLD delivery</a:t>
            </a:r>
          </a:p>
        </p:txBody>
      </p:sp>
      <p:sp>
        <p:nvSpPr>
          <p:cNvPr id="29" name="Gerade Verbindung 28"/>
          <p:cNvSpPr/>
          <p:nvPr/>
        </p:nvSpPr>
        <p:spPr>
          <a:xfrm flipV="1">
            <a:off x="2814386" y="2865329"/>
            <a:ext cx="1060007" cy="9102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1" name="Gerade Verbindung 30"/>
          <p:cNvSpPr/>
          <p:nvPr/>
        </p:nvSpPr>
        <p:spPr>
          <a:xfrm flipV="1">
            <a:off x="5055543" y="3466853"/>
            <a:ext cx="287715" cy="84615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540683" y="5385020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>
                <a:latin typeface="Liberation Sans" pitchFamily="18"/>
                <a:ea typeface="WenQuanYi Micro Hei" pitchFamily="2"/>
                <a:cs typeface="Lohit Hindi" pitchFamily="2"/>
              </a:rPr>
              <a:t>Production Completed</a:t>
            </a:r>
          </a:p>
        </p:txBody>
      </p:sp>
      <p:sp>
        <p:nvSpPr>
          <p:cNvPr id="33" name="Gerade Verbindung 32"/>
          <p:cNvSpPr/>
          <p:nvPr/>
        </p:nvSpPr>
        <p:spPr>
          <a:xfrm flipV="1">
            <a:off x="5994407" y="3858134"/>
            <a:ext cx="878288" cy="176009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343258" y="3374933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Production </a:t>
            </a:r>
            <a:r>
              <a:rPr lang="en-GB" sz="1600" b="1" i="1" dirty="0" smtClean="0">
                <a:latin typeface="Liberation Sans" pitchFamily="18"/>
                <a:ea typeface="WenQuanYi Micro Hei" pitchFamily="2"/>
                <a:cs typeface="Lohit Hindi" pitchFamily="2"/>
              </a:rPr>
              <a:t>module</a:t>
            </a:r>
            <a:endParaRPr lang="en-GB" sz="1600" b="1" i="1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8676456" y="3294353"/>
            <a:ext cx="285970" cy="101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Gerade Verbindung 35"/>
          <p:cNvSpPr/>
          <p:nvPr/>
        </p:nvSpPr>
        <p:spPr>
          <a:xfrm>
            <a:off x="4716016" y="1888476"/>
            <a:ext cx="0" cy="457351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7" name="Gerade Verbindung 36"/>
          <p:cNvSpPr/>
          <p:nvPr/>
        </p:nvSpPr>
        <p:spPr>
          <a:xfrm flipV="1">
            <a:off x="4716016" y="3557050"/>
            <a:ext cx="0" cy="255621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117245" y="4103173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>
                <a:latin typeface="Liberation Sans" pitchFamily="18"/>
                <a:ea typeface="WenQuanYi Micro Hei" pitchFamily="2"/>
                <a:cs typeface="Lohit Hindi" pitchFamily="2"/>
              </a:rPr>
              <a:t>Production prototype</a:t>
            </a:r>
          </a:p>
        </p:txBody>
      </p:sp>
    </p:spTree>
    <p:extLst>
      <p:ext uri="{BB962C8B-B14F-4D97-AF65-F5344CB8AC3E}">
        <p14:creationId xmlns:p14="http://schemas.microsoft.com/office/powerpoint/2010/main" val="31973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Bildschirmpräsentation (4:3)</PresentationFormat>
  <Paragraphs>158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Topology module : status and planning</vt:lpstr>
      <vt:lpstr>The Topology Processor in its habitat</vt:lpstr>
      <vt:lpstr>Topology Processor</vt:lpstr>
      <vt:lpstr>Topo processor features</vt:lpstr>
      <vt:lpstr>Topology Processor Schedule</vt:lpstr>
      <vt:lpstr>Functional Demonstrator : “GOLD”</vt:lpstr>
      <vt:lpstr>GOLD : first tests and results</vt:lpstr>
      <vt:lpstr>GOLD : some current activites</vt:lpstr>
      <vt:lpstr>Topology Processor Schedule</vt:lpstr>
      <vt:lpstr>L1Topo prototype design</vt:lpstr>
      <vt:lpstr>L1Topo : Milestones</vt:lpstr>
      <vt:lpstr>Summary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689</cp:revision>
  <cp:lastPrinted>2011-04-05T13:18:26Z</cp:lastPrinted>
  <dcterms:created xsi:type="dcterms:W3CDTF">2009-12-08T11:59:40Z</dcterms:created>
  <dcterms:modified xsi:type="dcterms:W3CDTF">2012-04-27T06:55:39Z</dcterms:modified>
</cp:coreProperties>
</file>