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124" y="20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7FDACC44-2D0E-4CC2-8682-059A6C9AFB21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53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375CD0-6568-4E43-90B6-88BE1BF8D68F}" type="slidenum">
              <a:rPr lang="en-US"/>
              <a:pPr/>
              <a:t>1</a:t>
            </a:fld>
            <a:endParaRPr lang="en-US"/>
          </a:p>
        </p:txBody>
      </p:sp>
      <p:sp>
        <p:nvSpPr>
          <p:cNvPr id="40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F2CB95B-7036-4C82-A28C-5D16FD366CC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149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1A789BC-F655-4723-AD35-E38B3A96315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4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4F60637-2743-4FEF-84EE-34718823C10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97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>
          <a:xfrm>
            <a:off x="7226300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55D2560F-1A1F-4D12-8F1B-51C50CA1436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1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48A4BE5-FD57-43F0-8F68-62000B8BC96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0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082D27-632B-4554-ABA9-FE78EF202B0D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51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2949DC2-928A-42AD-94AB-6FEA767EF44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08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DC78F13-BBAB-468C-871E-5C86CD5099B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D85B6F8-68E3-4C7A-AD60-CC6479270875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8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C38F0A5-E8ED-409B-AD62-E85F747D7BD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3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89D90A2-A474-42AA-90A0-D260198E01F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6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52046F0-F62D-411D-B3A2-9F9EBDBBAD3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BB1C1EC0-1C65-4593-BB1A-77A708DF32F7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AR PL UMing HK" charset="0"/>
          <a:cs typeface="AR PL UMing HK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AR PL UMing HK" charset="0"/>
          <a:cs typeface="AR PL UMing HK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AR PL UMing HK" charset="0"/>
          <a:cs typeface="AR PL UMing HK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AR PL UMing HK" charset="0"/>
          <a:cs typeface="AR PL UMing HK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AR PL UMing HK" charset="0"/>
          <a:cs typeface="AR PL UMing HK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AR PL UMing HK" charset="0"/>
          <a:cs typeface="AR PL UMing HK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AR PL UMing HK" charset="0"/>
          <a:cs typeface="AR PL UMing HK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AR PL UMing HK" charset="0"/>
          <a:cs typeface="AR PL UMing HK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Line 1"/>
          <p:cNvSpPr>
            <a:spLocks noChangeShapeType="1"/>
          </p:cNvSpPr>
          <p:nvPr/>
        </p:nvSpPr>
        <p:spPr bwMode="auto">
          <a:xfrm>
            <a:off x="5211763" y="1100138"/>
            <a:ext cx="1587" cy="12779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3830638" y="4946650"/>
            <a:ext cx="2411412" cy="1919288"/>
            <a:chOff x="2413" y="3116"/>
            <a:chExt cx="1519" cy="1209"/>
          </a:xfrm>
        </p:grpSpPr>
        <p:sp>
          <p:nvSpPr>
            <p:cNvPr id="3075" name="AutoShape 3"/>
            <p:cNvSpPr>
              <a:spLocks noChangeArrowheads="1"/>
            </p:cNvSpPr>
            <p:nvPr/>
          </p:nvSpPr>
          <p:spPr bwMode="auto">
            <a:xfrm>
              <a:off x="2413" y="3116"/>
              <a:ext cx="748" cy="1209"/>
            </a:xfrm>
            <a:prstGeom prst="cube">
              <a:avLst>
                <a:gd name="adj" fmla="val 63880"/>
              </a:avLst>
            </a:pr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76" name="AutoShape 4"/>
            <p:cNvSpPr>
              <a:spLocks noChangeArrowheads="1"/>
            </p:cNvSpPr>
            <p:nvPr/>
          </p:nvSpPr>
          <p:spPr bwMode="auto">
            <a:xfrm>
              <a:off x="2663" y="3116"/>
              <a:ext cx="748" cy="1209"/>
            </a:xfrm>
            <a:prstGeom prst="cube">
              <a:avLst>
                <a:gd name="adj" fmla="val 63880"/>
              </a:avLst>
            </a:pr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77" name="AutoShape 5"/>
            <p:cNvSpPr>
              <a:spLocks noChangeArrowheads="1"/>
            </p:cNvSpPr>
            <p:nvPr/>
          </p:nvSpPr>
          <p:spPr bwMode="auto">
            <a:xfrm>
              <a:off x="2935" y="3116"/>
              <a:ext cx="748" cy="1209"/>
            </a:xfrm>
            <a:prstGeom prst="cube">
              <a:avLst>
                <a:gd name="adj" fmla="val 63880"/>
              </a:avLst>
            </a:pr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auto">
            <a:xfrm>
              <a:off x="3184" y="3116"/>
              <a:ext cx="748" cy="1209"/>
            </a:xfrm>
            <a:prstGeom prst="cube">
              <a:avLst>
                <a:gd name="adj" fmla="val 63880"/>
              </a:avLst>
            </a:pr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912916" y="4249739"/>
            <a:ext cx="18859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/>
          <a:p>
            <a:r>
              <a:rPr lang="en-US" b="1" dirty="0" err="1" smtClean="0">
                <a:solidFill>
                  <a:srgbClr val="000000"/>
                </a:solidFill>
                <a:ea typeface="AR PL UMing HK" charset="0"/>
                <a:cs typeface="AR PL UMing HK" charset="0"/>
              </a:rPr>
              <a:t>Topo</a:t>
            </a:r>
            <a:r>
              <a:rPr lang="en-US" b="1" dirty="0" smtClean="0">
                <a:solidFill>
                  <a:srgbClr val="000000"/>
                </a:solidFill>
                <a:ea typeface="AR PL UMing HK" charset="0"/>
                <a:cs typeface="AR PL UMing HK" charset="0"/>
              </a:rPr>
              <a:t> Processor</a:t>
            </a:r>
            <a:endParaRPr lang="en-US" b="1" dirty="0">
              <a:solidFill>
                <a:srgbClr val="000000"/>
              </a:solidFill>
              <a:ea typeface="AR PL UMing HK" charset="0"/>
              <a:cs typeface="AR PL UMing HK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4297363" y="6969125"/>
            <a:ext cx="133667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AR PL UMing HK" charset="0"/>
                <a:cs typeface="AR PL UMing HK" charset="0"/>
              </a:defRPr>
            </a:lvl9pPr>
          </a:lstStyle>
          <a:p>
            <a:r>
              <a:rPr lang="en-US" b="1" dirty="0" err="1" smtClean="0"/>
              <a:t>Muons</a:t>
            </a:r>
            <a:endParaRPr lang="en-US" b="1" dirty="0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7958138" y="1757363"/>
            <a:ext cx="63817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/>
          <a:p>
            <a:r>
              <a:rPr lang="en-US" b="1" dirty="0">
                <a:solidFill>
                  <a:srgbClr val="000000"/>
                </a:solidFill>
                <a:ea typeface="AR PL UMing HK" charset="0"/>
                <a:cs typeface="AR PL UMing HK" charset="0"/>
              </a:rPr>
              <a:t>CTP</a:t>
            </a:r>
          </a:p>
        </p:txBody>
      </p: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182563" y="111125"/>
            <a:ext cx="2605087" cy="2995613"/>
            <a:chOff x="115" y="70"/>
            <a:chExt cx="1641" cy="1887"/>
          </a:xfrm>
        </p:grpSpPr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237" y="1740"/>
              <a:ext cx="712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60876" rIns="90000" bIns="45000"/>
            <a:lstStyle/>
            <a:p>
              <a:r>
                <a:rPr lang="en-US" b="1" dirty="0" smtClean="0">
                  <a:solidFill>
                    <a:srgbClr val="000000"/>
                  </a:solidFill>
                  <a:ea typeface="AR PL UMing HK" charset="0"/>
                  <a:cs typeface="AR PL UMing HK" charset="0"/>
                </a:rPr>
                <a:t>Cluster </a:t>
              </a:r>
              <a:endParaRPr lang="en-US" b="1" dirty="0">
                <a:solidFill>
                  <a:srgbClr val="000000"/>
                </a:solidFill>
                <a:ea typeface="AR PL UMing HK" charset="0"/>
                <a:cs typeface="AR PL UMing HK" charset="0"/>
              </a:endParaRPr>
            </a:p>
          </p:txBody>
        </p:sp>
        <p:sp>
          <p:nvSpPr>
            <p:cNvPr id="3084" name="Line 12"/>
            <p:cNvSpPr>
              <a:spLocks noChangeShapeType="1"/>
            </p:cNvSpPr>
            <p:nvPr/>
          </p:nvSpPr>
          <p:spPr bwMode="auto">
            <a:xfrm>
              <a:off x="115" y="115"/>
              <a:ext cx="7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Line 13"/>
            <p:cNvSpPr>
              <a:spLocks noChangeShapeType="1"/>
            </p:cNvSpPr>
            <p:nvPr/>
          </p:nvSpPr>
          <p:spPr bwMode="auto">
            <a:xfrm>
              <a:off x="864" y="115"/>
              <a:ext cx="0" cy="1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>
              <a:off x="864" y="230"/>
              <a:ext cx="0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115" y="93"/>
              <a:ext cx="9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>
              <a:off x="1091" y="115"/>
              <a:ext cx="0" cy="1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1340" y="115"/>
              <a:ext cx="0" cy="1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>
              <a:off x="1091" y="230"/>
              <a:ext cx="0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>
              <a:off x="1340" y="230"/>
              <a:ext cx="0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115" y="70"/>
              <a:ext cx="12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1091" y="93"/>
              <a:ext cx="0" cy="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>
              <a:off x="1340" y="70"/>
              <a:ext cx="0" cy="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095" name="Group 23"/>
            <p:cNvGrpSpPr>
              <a:grpSpLocks/>
            </p:cNvGrpSpPr>
            <p:nvPr/>
          </p:nvGrpSpPr>
          <p:grpSpPr bwMode="auto">
            <a:xfrm>
              <a:off x="237" y="492"/>
              <a:ext cx="1519" cy="1209"/>
              <a:chOff x="237" y="492"/>
              <a:chExt cx="1519" cy="1209"/>
            </a:xfrm>
          </p:grpSpPr>
          <p:sp>
            <p:nvSpPr>
              <p:cNvPr id="3096" name="AutoShape 24"/>
              <p:cNvSpPr>
                <a:spLocks noChangeArrowheads="1"/>
              </p:cNvSpPr>
              <p:nvPr/>
            </p:nvSpPr>
            <p:spPr bwMode="auto">
              <a:xfrm>
                <a:off x="237" y="492"/>
                <a:ext cx="748" cy="1209"/>
              </a:xfrm>
              <a:prstGeom prst="cube">
                <a:avLst>
                  <a:gd name="adj" fmla="val 63880"/>
                </a:avLst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7" name="AutoShape 25"/>
              <p:cNvSpPr>
                <a:spLocks noChangeArrowheads="1"/>
              </p:cNvSpPr>
              <p:nvPr/>
            </p:nvSpPr>
            <p:spPr bwMode="auto">
              <a:xfrm>
                <a:off x="486" y="492"/>
                <a:ext cx="748" cy="1209"/>
              </a:xfrm>
              <a:prstGeom prst="cube">
                <a:avLst>
                  <a:gd name="adj" fmla="val 63880"/>
                </a:avLst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8" name="AutoShape 26"/>
              <p:cNvSpPr>
                <a:spLocks noChangeArrowheads="1"/>
              </p:cNvSpPr>
              <p:nvPr/>
            </p:nvSpPr>
            <p:spPr bwMode="auto">
              <a:xfrm>
                <a:off x="759" y="492"/>
                <a:ext cx="748" cy="1209"/>
              </a:xfrm>
              <a:prstGeom prst="cube">
                <a:avLst>
                  <a:gd name="adj" fmla="val 63880"/>
                </a:avLst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9" name="AutoShape 27"/>
              <p:cNvSpPr>
                <a:spLocks noChangeArrowheads="1"/>
              </p:cNvSpPr>
              <p:nvPr/>
            </p:nvSpPr>
            <p:spPr bwMode="auto">
              <a:xfrm>
                <a:off x="1008" y="492"/>
                <a:ext cx="748" cy="1209"/>
              </a:xfrm>
              <a:prstGeom prst="cube">
                <a:avLst>
                  <a:gd name="adj" fmla="val 63880"/>
                </a:avLst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100" name="Text Box 28"/>
            <p:cNvSpPr txBox="1">
              <a:spLocks noChangeArrowheads="1"/>
            </p:cNvSpPr>
            <p:nvPr/>
          </p:nvSpPr>
          <p:spPr bwMode="auto">
            <a:xfrm>
              <a:off x="1314" y="991"/>
              <a:ext cx="433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60876" rIns="90000" bIns="45000"/>
            <a:lstStyle/>
            <a:p>
              <a:r>
                <a:rPr lang="en-US" b="1" dirty="0">
                  <a:solidFill>
                    <a:schemeClr val="bg1"/>
                  </a:solidFill>
                  <a:ea typeface="AR PL UMing HK" charset="0"/>
                  <a:cs typeface="AR PL UMing HK" charset="0"/>
                </a:rPr>
                <a:t>CMX</a:t>
              </a:r>
            </a:p>
          </p:txBody>
        </p:sp>
      </p:grp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8296275" y="4170363"/>
            <a:ext cx="696913" cy="60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/>
          <a:p>
            <a:r>
              <a:rPr lang="en-US" b="1" dirty="0">
                <a:solidFill>
                  <a:srgbClr val="000000"/>
                </a:solidFill>
                <a:ea typeface="AR PL UMing HK" charset="0"/>
                <a:cs typeface="AR PL UMing HK" charset="0"/>
              </a:rPr>
              <a:t>CTP </a:t>
            </a:r>
          </a:p>
          <a:p>
            <a:r>
              <a:rPr lang="en-US" b="1" dirty="0">
                <a:solidFill>
                  <a:srgbClr val="000000"/>
                </a:solidFill>
                <a:ea typeface="AR PL UMing HK" charset="0"/>
                <a:cs typeface="AR PL UMing HK" charset="0"/>
              </a:rPr>
              <a:t>Core</a:t>
            </a:r>
          </a:p>
        </p:txBody>
      </p:sp>
      <p:grpSp>
        <p:nvGrpSpPr>
          <p:cNvPr id="3102" name="Group 30"/>
          <p:cNvGrpSpPr>
            <a:grpSpLocks/>
          </p:cNvGrpSpPr>
          <p:nvPr/>
        </p:nvGrpSpPr>
        <p:grpSpPr bwMode="auto">
          <a:xfrm>
            <a:off x="173038" y="671514"/>
            <a:ext cx="8542335" cy="6538914"/>
            <a:chOff x="109" y="423"/>
            <a:chExt cx="5381" cy="4119"/>
          </a:xfrm>
        </p:grpSpPr>
        <p:sp>
          <p:nvSpPr>
            <p:cNvPr id="3103" name="Text Box 31"/>
            <p:cNvSpPr txBox="1">
              <a:spLocks noChangeArrowheads="1"/>
            </p:cNvSpPr>
            <p:nvPr/>
          </p:nvSpPr>
          <p:spPr bwMode="auto">
            <a:xfrm>
              <a:off x="636" y="4325"/>
              <a:ext cx="377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60876" rIns="90000" bIns="45000"/>
            <a:lstStyle/>
            <a:p>
              <a:r>
                <a:rPr lang="en-US" b="1" dirty="0">
                  <a:solidFill>
                    <a:srgbClr val="000000"/>
                  </a:solidFill>
                  <a:ea typeface="AR PL UMing HK" charset="0"/>
                  <a:cs typeface="AR PL UMing HK" charset="0"/>
                </a:rPr>
                <a:t>JEP</a:t>
              </a:r>
            </a:p>
          </p:txBody>
        </p:sp>
        <p:sp>
          <p:nvSpPr>
            <p:cNvPr id="3104" name="Line 32"/>
            <p:cNvSpPr>
              <a:spLocks noChangeShapeType="1"/>
            </p:cNvSpPr>
            <p:nvPr/>
          </p:nvSpPr>
          <p:spPr bwMode="auto">
            <a:xfrm>
              <a:off x="115" y="2700"/>
              <a:ext cx="7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Line 33"/>
            <p:cNvSpPr>
              <a:spLocks noChangeShapeType="1"/>
            </p:cNvSpPr>
            <p:nvPr/>
          </p:nvSpPr>
          <p:spPr bwMode="auto">
            <a:xfrm>
              <a:off x="864" y="2700"/>
              <a:ext cx="0" cy="1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Line 34"/>
            <p:cNvSpPr>
              <a:spLocks noChangeShapeType="1"/>
            </p:cNvSpPr>
            <p:nvPr/>
          </p:nvSpPr>
          <p:spPr bwMode="auto">
            <a:xfrm>
              <a:off x="864" y="2822"/>
              <a:ext cx="0" cy="3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Line 35"/>
            <p:cNvSpPr>
              <a:spLocks noChangeShapeType="1"/>
            </p:cNvSpPr>
            <p:nvPr/>
          </p:nvSpPr>
          <p:spPr bwMode="auto">
            <a:xfrm>
              <a:off x="115" y="2678"/>
              <a:ext cx="97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Line 36"/>
            <p:cNvSpPr>
              <a:spLocks noChangeShapeType="1"/>
            </p:cNvSpPr>
            <p:nvPr/>
          </p:nvSpPr>
          <p:spPr bwMode="auto">
            <a:xfrm>
              <a:off x="1091" y="2700"/>
              <a:ext cx="0" cy="1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Line 37"/>
            <p:cNvSpPr>
              <a:spLocks noChangeShapeType="1"/>
            </p:cNvSpPr>
            <p:nvPr/>
          </p:nvSpPr>
          <p:spPr bwMode="auto">
            <a:xfrm>
              <a:off x="1340" y="2700"/>
              <a:ext cx="0" cy="1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Line 38"/>
            <p:cNvSpPr>
              <a:spLocks noChangeShapeType="1"/>
            </p:cNvSpPr>
            <p:nvPr/>
          </p:nvSpPr>
          <p:spPr bwMode="auto">
            <a:xfrm>
              <a:off x="1091" y="2822"/>
              <a:ext cx="0" cy="3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Line 39"/>
            <p:cNvSpPr>
              <a:spLocks noChangeShapeType="1"/>
            </p:cNvSpPr>
            <p:nvPr/>
          </p:nvSpPr>
          <p:spPr bwMode="auto">
            <a:xfrm>
              <a:off x="1340" y="2765"/>
              <a:ext cx="0" cy="4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Line 40"/>
            <p:cNvSpPr>
              <a:spLocks noChangeShapeType="1"/>
            </p:cNvSpPr>
            <p:nvPr/>
          </p:nvSpPr>
          <p:spPr bwMode="auto">
            <a:xfrm>
              <a:off x="115" y="2655"/>
              <a:ext cx="12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Line 41"/>
            <p:cNvSpPr>
              <a:spLocks noChangeShapeType="1"/>
            </p:cNvSpPr>
            <p:nvPr/>
          </p:nvSpPr>
          <p:spPr bwMode="auto">
            <a:xfrm>
              <a:off x="1091" y="2678"/>
              <a:ext cx="0" cy="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Line 42"/>
            <p:cNvSpPr>
              <a:spLocks noChangeShapeType="1"/>
            </p:cNvSpPr>
            <p:nvPr/>
          </p:nvSpPr>
          <p:spPr bwMode="auto">
            <a:xfrm>
              <a:off x="1340" y="2655"/>
              <a:ext cx="0" cy="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115" name="Group 43"/>
            <p:cNvGrpSpPr>
              <a:grpSpLocks/>
            </p:cNvGrpSpPr>
            <p:nvPr/>
          </p:nvGrpSpPr>
          <p:grpSpPr bwMode="auto">
            <a:xfrm>
              <a:off x="237" y="3077"/>
              <a:ext cx="1519" cy="1209"/>
              <a:chOff x="237" y="3077"/>
              <a:chExt cx="1519" cy="1209"/>
            </a:xfrm>
          </p:grpSpPr>
          <p:sp>
            <p:nvSpPr>
              <p:cNvPr id="3116" name="AutoShape 44"/>
              <p:cNvSpPr>
                <a:spLocks noChangeArrowheads="1"/>
              </p:cNvSpPr>
              <p:nvPr/>
            </p:nvSpPr>
            <p:spPr bwMode="auto">
              <a:xfrm>
                <a:off x="237" y="3077"/>
                <a:ext cx="748" cy="1209"/>
              </a:xfrm>
              <a:prstGeom prst="cube">
                <a:avLst>
                  <a:gd name="adj" fmla="val 63880"/>
                </a:avLst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17" name="AutoShape 45"/>
              <p:cNvSpPr>
                <a:spLocks noChangeArrowheads="1"/>
              </p:cNvSpPr>
              <p:nvPr/>
            </p:nvSpPr>
            <p:spPr bwMode="auto">
              <a:xfrm>
                <a:off x="486" y="3077"/>
                <a:ext cx="748" cy="1209"/>
              </a:xfrm>
              <a:prstGeom prst="cube">
                <a:avLst>
                  <a:gd name="adj" fmla="val 63880"/>
                </a:avLst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18" name="AutoShape 46"/>
              <p:cNvSpPr>
                <a:spLocks noChangeArrowheads="1"/>
              </p:cNvSpPr>
              <p:nvPr/>
            </p:nvSpPr>
            <p:spPr bwMode="auto">
              <a:xfrm>
                <a:off x="759" y="3077"/>
                <a:ext cx="748" cy="1209"/>
              </a:xfrm>
              <a:prstGeom prst="cube">
                <a:avLst>
                  <a:gd name="adj" fmla="val 63880"/>
                </a:avLst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19" name="AutoShape 47"/>
              <p:cNvSpPr>
                <a:spLocks noChangeArrowheads="1"/>
              </p:cNvSpPr>
              <p:nvPr/>
            </p:nvSpPr>
            <p:spPr bwMode="auto">
              <a:xfrm>
                <a:off x="1008" y="3077"/>
                <a:ext cx="748" cy="1209"/>
              </a:xfrm>
              <a:prstGeom prst="cube">
                <a:avLst>
                  <a:gd name="adj" fmla="val 63880"/>
                </a:avLst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120" name="Text Box 48"/>
            <p:cNvSpPr txBox="1">
              <a:spLocks noChangeArrowheads="1"/>
            </p:cNvSpPr>
            <p:nvPr/>
          </p:nvSpPr>
          <p:spPr bwMode="auto">
            <a:xfrm>
              <a:off x="1314" y="3577"/>
              <a:ext cx="433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60876" rIns="90000" bIns="45000"/>
            <a:lstStyle/>
            <a:p>
              <a:r>
                <a:rPr lang="en-US" b="1" dirty="0">
                  <a:solidFill>
                    <a:schemeClr val="bg1"/>
                  </a:solidFill>
                  <a:ea typeface="AR PL UMing HK" charset="0"/>
                  <a:cs typeface="AR PL UMing HK" charset="0"/>
                </a:rPr>
                <a:t>CMX</a:t>
              </a:r>
            </a:p>
          </p:txBody>
        </p:sp>
        <p:sp>
          <p:nvSpPr>
            <p:cNvPr id="94" name="Text Box 31"/>
            <p:cNvSpPr txBox="1">
              <a:spLocks noChangeArrowheads="1"/>
            </p:cNvSpPr>
            <p:nvPr/>
          </p:nvSpPr>
          <p:spPr bwMode="auto">
            <a:xfrm>
              <a:off x="109" y="2370"/>
              <a:ext cx="1205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60876" rIns="90000" bIns="45000"/>
            <a:lstStyle/>
            <a:p>
              <a:r>
                <a:rPr lang="en-US" b="1" dirty="0" smtClean="0">
                  <a:solidFill>
                    <a:srgbClr val="000000"/>
                  </a:solidFill>
                  <a:ea typeface="AR PL UMing HK" charset="0"/>
                  <a:cs typeface="AR PL UMing HK" charset="0"/>
                </a:rPr>
                <a:t>From </a:t>
              </a:r>
              <a:r>
                <a:rPr lang="en-US" b="1" dirty="0" err="1" smtClean="0">
                  <a:solidFill>
                    <a:srgbClr val="000000"/>
                  </a:solidFill>
                  <a:ea typeface="AR PL UMing HK" charset="0"/>
                  <a:cs typeface="AR PL UMing HK" charset="0"/>
                </a:rPr>
                <a:t>nMCMs</a:t>
              </a:r>
              <a:endParaRPr lang="en-US" b="1" dirty="0">
                <a:solidFill>
                  <a:srgbClr val="000000"/>
                </a:solidFill>
                <a:ea typeface="AR PL UMing HK" charset="0"/>
                <a:cs typeface="AR PL UMing HK" charset="0"/>
              </a:endParaRPr>
            </a:p>
          </p:txBody>
        </p:sp>
        <p:sp>
          <p:nvSpPr>
            <p:cNvPr id="95" name="Text Box 31"/>
            <p:cNvSpPr txBox="1">
              <a:spLocks noChangeArrowheads="1"/>
            </p:cNvSpPr>
            <p:nvPr/>
          </p:nvSpPr>
          <p:spPr bwMode="auto">
            <a:xfrm>
              <a:off x="1956" y="423"/>
              <a:ext cx="1748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60876" rIns="90000" bIns="45000"/>
            <a:lstStyle/>
            <a:p>
              <a:r>
                <a:rPr lang="en-US" b="1" dirty="0" smtClean="0">
                  <a:solidFill>
                    <a:srgbClr val="000000"/>
                  </a:solidFill>
                  <a:ea typeface="AR PL UMing HK" charset="0"/>
                  <a:cs typeface="AR PL UMing HK" charset="0"/>
                </a:rPr>
                <a:t>6.4Gb/s </a:t>
              </a:r>
              <a:r>
                <a:rPr lang="en-US" b="1" dirty="0" err="1" smtClean="0">
                  <a:solidFill>
                    <a:srgbClr val="000000"/>
                  </a:solidFill>
                  <a:ea typeface="AR PL UMing HK" charset="0"/>
                  <a:cs typeface="AR PL UMing HK" charset="0"/>
                </a:rPr>
                <a:t>fibre</a:t>
              </a:r>
              <a:r>
                <a:rPr lang="en-US" b="1" dirty="0" smtClean="0">
                  <a:solidFill>
                    <a:srgbClr val="000000"/>
                  </a:solidFill>
                  <a:ea typeface="AR PL UMing HK" charset="0"/>
                  <a:cs typeface="AR PL UMing HK" charset="0"/>
                </a:rPr>
                <a:t> bundles</a:t>
              </a:r>
              <a:endParaRPr lang="en-US" b="1" dirty="0">
                <a:solidFill>
                  <a:srgbClr val="000000"/>
                </a:solidFill>
                <a:ea typeface="AR PL UMing HK" charset="0"/>
                <a:cs typeface="AR PL UMing HK" charset="0"/>
              </a:endParaRPr>
            </a:p>
          </p:txBody>
        </p:sp>
        <p:sp>
          <p:nvSpPr>
            <p:cNvPr id="96" name="Text Box 31"/>
            <p:cNvSpPr txBox="1">
              <a:spLocks noChangeArrowheads="1"/>
            </p:cNvSpPr>
            <p:nvPr/>
          </p:nvSpPr>
          <p:spPr bwMode="auto">
            <a:xfrm>
              <a:off x="4354" y="3186"/>
              <a:ext cx="1136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60876" rIns="90000" bIns="45000"/>
            <a:lstStyle/>
            <a:p>
              <a:r>
                <a:rPr lang="en-US" b="1" dirty="0" err="1" smtClean="0">
                  <a:solidFill>
                    <a:srgbClr val="000000"/>
                  </a:solidFill>
                  <a:ea typeface="AR PL UMing HK" charset="0"/>
                  <a:cs typeface="AR PL UMing HK" charset="0"/>
                </a:rPr>
                <a:t>Fibre</a:t>
              </a:r>
              <a:r>
                <a:rPr lang="en-US" b="1" dirty="0" smtClean="0">
                  <a:solidFill>
                    <a:srgbClr val="000000"/>
                  </a:solidFill>
                  <a:ea typeface="AR PL UMing HK" charset="0"/>
                  <a:cs typeface="AR PL UMing HK" charset="0"/>
                </a:rPr>
                <a:t> links</a:t>
              </a:r>
              <a:endParaRPr lang="en-US" b="1" dirty="0">
                <a:solidFill>
                  <a:srgbClr val="000000"/>
                </a:solidFill>
                <a:ea typeface="AR PL UMing HK" charset="0"/>
                <a:cs typeface="AR PL UMing HK" charset="0"/>
              </a:endParaRPr>
            </a:p>
          </p:txBody>
        </p:sp>
      </p:grpSp>
      <p:sp>
        <p:nvSpPr>
          <p:cNvPr id="3123" name="Line 51"/>
          <p:cNvSpPr>
            <a:spLocks noChangeShapeType="1"/>
          </p:cNvSpPr>
          <p:nvPr/>
        </p:nvSpPr>
        <p:spPr bwMode="auto">
          <a:xfrm>
            <a:off x="9236075" y="2301875"/>
            <a:ext cx="1588" cy="549275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26" name="Group 54"/>
          <p:cNvGrpSpPr>
            <a:grpSpLocks/>
          </p:cNvGrpSpPr>
          <p:nvPr/>
        </p:nvGrpSpPr>
        <p:grpSpPr bwMode="auto">
          <a:xfrm>
            <a:off x="3830638" y="2201863"/>
            <a:ext cx="2411412" cy="1919287"/>
            <a:chOff x="2413" y="1387"/>
            <a:chExt cx="1519" cy="1209"/>
          </a:xfrm>
        </p:grpSpPr>
        <p:sp>
          <p:nvSpPr>
            <p:cNvPr id="3127" name="AutoShape 55"/>
            <p:cNvSpPr>
              <a:spLocks noChangeArrowheads="1"/>
            </p:cNvSpPr>
            <p:nvPr/>
          </p:nvSpPr>
          <p:spPr bwMode="auto">
            <a:xfrm>
              <a:off x="2413" y="1387"/>
              <a:ext cx="748" cy="1209"/>
            </a:xfrm>
            <a:prstGeom prst="cube">
              <a:avLst>
                <a:gd name="adj" fmla="val 6388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28" name="AutoShape 56"/>
            <p:cNvSpPr>
              <a:spLocks noChangeArrowheads="1"/>
            </p:cNvSpPr>
            <p:nvPr/>
          </p:nvSpPr>
          <p:spPr bwMode="auto">
            <a:xfrm>
              <a:off x="2663" y="1387"/>
              <a:ext cx="748" cy="1209"/>
            </a:xfrm>
            <a:prstGeom prst="cube">
              <a:avLst>
                <a:gd name="adj" fmla="val 63880"/>
              </a:avLst>
            </a:prstGeom>
            <a:solidFill>
              <a:srgbClr val="CCCC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29" name="AutoShape 57"/>
            <p:cNvSpPr>
              <a:spLocks noChangeArrowheads="1"/>
            </p:cNvSpPr>
            <p:nvPr/>
          </p:nvSpPr>
          <p:spPr bwMode="auto">
            <a:xfrm>
              <a:off x="2935" y="1387"/>
              <a:ext cx="748" cy="1209"/>
            </a:xfrm>
            <a:prstGeom prst="cube">
              <a:avLst>
                <a:gd name="adj" fmla="val 63880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30" name="AutoShape 58"/>
            <p:cNvSpPr>
              <a:spLocks noChangeArrowheads="1"/>
            </p:cNvSpPr>
            <p:nvPr/>
          </p:nvSpPr>
          <p:spPr bwMode="auto">
            <a:xfrm>
              <a:off x="3184" y="1387"/>
              <a:ext cx="748" cy="1209"/>
            </a:xfrm>
            <a:prstGeom prst="cube">
              <a:avLst>
                <a:gd name="adj" fmla="val 6388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131" name="Line 59"/>
          <p:cNvSpPr>
            <a:spLocks noChangeShapeType="1"/>
          </p:cNvSpPr>
          <p:nvPr/>
        </p:nvSpPr>
        <p:spPr bwMode="auto">
          <a:xfrm>
            <a:off x="4449764" y="3382963"/>
            <a:ext cx="0" cy="1410495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2" name="Line 60"/>
          <p:cNvSpPr>
            <a:spLocks noChangeShapeType="1"/>
          </p:cNvSpPr>
          <p:nvPr/>
        </p:nvSpPr>
        <p:spPr bwMode="auto">
          <a:xfrm>
            <a:off x="4846638" y="3382962"/>
            <a:ext cx="1587" cy="1410495"/>
          </a:xfrm>
          <a:prstGeom prst="line">
            <a:avLst/>
          </a:prstGeom>
          <a:noFill/>
          <a:ln w="1836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3" name="Oval 61"/>
          <p:cNvSpPr>
            <a:spLocks noChangeArrowheads="1"/>
          </p:cNvSpPr>
          <p:nvPr/>
        </p:nvSpPr>
        <p:spPr bwMode="auto">
          <a:xfrm>
            <a:off x="4754563" y="3382963"/>
            <a:ext cx="182562" cy="182562"/>
          </a:xfrm>
          <a:prstGeom prst="ellipse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34" name="Oval 62"/>
          <p:cNvSpPr>
            <a:spLocks noChangeArrowheads="1"/>
          </p:cNvSpPr>
          <p:nvPr/>
        </p:nvSpPr>
        <p:spPr bwMode="auto">
          <a:xfrm>
            <a:off x="4359275" y="3382963"/>
            <a:ext cx="182563" cy="18256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35" name="Line 63"/>
          <p:cNvSpPr>
            <a:spLocks noChangeShapeType="1"/>
          </p:cNvSpPr>
          <p:nvPr/>
        </p:nvSpPr>
        <p:spPr bwMode="auto">
          <a:xfrm>
            <a:off x="1828800" y="6308725"/>
            <a:ext cx="1588" cy="10064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6" name="Line 64"/>
          <p:cNvSpPr>
            <a:spLocks noChangeShapeType="1"/>
          </p:cNvSpPr>
          <p:nvPr/>
        </p:nvSpPr>
        <p:spPr bwMode="auto">
          <a:xfrm>
            <a:off x="1828800" y="7315200"/>
            <a:ext cx="13716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7" name="Line 65"/>
          <p:cNvSpPr>
            <a:spLocks noChangeShapeType="1"/>
          </p:cNvSpPr>
          <p:nvPr/>
        </p:nvSpPr>
        <p:spPr bwMode="auto">
          <a:xfrm flipV="1">
            <a:off x="3200400" y="1277938"/>
            <a:ext cx="1588" cy="6038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8" name="Line 66"/>
          <p:cNvSpPr>
            <a:spLocks noChangeShapeType="1"/>
          </p:cNvSpPr>
          <p:nvPr/>
        </p:nvSpPr>
        <p:spPr bwMode="auto">
          <a:xfrm>
            <a:off x="3200400" y="1279525"/>
            <a:ext cx="100647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9" name="Line 67"/>
          <p:cNvSpPr>
            <a:spLocks noChangeShapeType="1"/>
          </p:cNvSpPr>
          <p:nvPr/>
        </p:nvSpPr>
        <p:spPr bwMode="auto">
          <a:xfrm>
            <a:off x="4114800" y="1279525"/>
            <a:ext cx="1096963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0" name="Line 68"/>
          <p:cNvSpPr>
            <a:spLocks noChangeShapeType="1"/>
          </p:cNvSpPr>
          <p:nvPr/>
        </p:nvSpPr>
        <p:spPr bwMode="auto">
          <a:xfrm>
            <a:off x="1828800" y="2193925"/>
            <a:ext cx="1588" cy="127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1" name="Line 69"/>
          <p:cNvSpPr>
            <a:spLocks noChangeShapeType="1"/>
          </p:cNvSpPr>
          <p:nvPr/>
        </p:nvSpPr>
        <p:spPr bwMode="auto">
          <a:xfrm>
            <a:off x="1828800" y="3475038"/>
            <a:ext cx="118903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2" name="Line 70"/>
          <p:cNvSpPr>
            <a:spLocks noChangeShapeType="1"/>
          </p:cNvSpPr>
          <p:nvPr/>
        </p:nvSpPr>
        <p:spPr bwMode="auto">
          <a:xfrm>
            <a:off x="3017838" y="1096963"/>
            <a:ext cx="1587" cy="23780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3" name="Line 71"/>
          <p:cNvSpPr>
            <a:spLocks noChangeShapeType="1"/>
          </p:cNvSpPr>
          <p:nvPr/>
        </p:nvSpPr>
        <p:spPr bwMode="auto">
          <a:xfrm>
            <a:off x="3017838" y="1096963"/>
            <a:ext cx="1189037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4" name="Line 72"/>
          <p:cNvSpPr>
            <a:spLocks noChangeShapeType="1"/>
          </p:cNvSpPr>
          <p:nvPr/>
        </p:nvSpPr>
        <p:spPr bwMode="auto">
          <a:xfrm>
            <a:off x="4114800" y="1098550"/>
            <a:ext cx="1096963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5" name="Line 73"/>
          <p:cNvSpPr>
            <a:spLocks noChangeShapeType="1"/>
          </p:cNvSpPr>
          <p:nvPr/>
        </p:nvSpPr>
        <p:spPr bwMode="auto">
          <a:xfrm>
            <a:off x="4022725" y="6400800"/>
            <a:ext cx="1588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6" name="Line 74"/>
          <p:cNvSpPr>
            <a:spLocks noChangeShapeType="1"/>
          </p:cNvSpPr>
          <p:nvPr/>
        </p:nvSpPr>
        <p:spPr bwMode="auto">
          <a:xfrm flipH="1">
            <a:off x="3381375" y="7315200"/>
            <a:ext cx="64293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7" name="Line 75"/>
          <p:cNvSpPr>
            <a:spLocks noChangeShapeType="1"/>
          </p:cNvSpPr>
          <p:nvPr/>
        </p:nvSpPr>
        <p:spPr bwMode="auto">
          <a:xfrm flipV="1">
            <a:off x="3382963" y="1462088"/>
            <a:ext cx="1587" cy="5854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8" name="Line 76"/>
          <p:cNvSpPr>
            <a:spLocks noChangeShapeType="1"/>
          </p:cNvSpPr>
          <p:nvPr/>
        </p:nvSpPr>
        <p:spPr bwMode="auto">
          <a:xfrm flipV="1">
            <a:off x="3382963" y="1458913"/>
            <a:ext cx="822325" cy="6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9" name="Line 77"/>
          <p:cNvSpPr>
            <a:spLocks noChangeShapeType="1"/>
          </p:cNvSpPr>
          <p:nvPr/>
        </p:nvSpPr>
        <p:spPr bwMode="auto">
          <a:xfrm>
            <a:off x="4114800" y="1462088"/>
            <a:ext cx="10969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0" name="Oval 78"/>
          <p:cNvSpPr>
            <a:spLocks noChangeArrowheads="1"/>
          </p:cNvSpPr>
          <p:nvPr/>
        </p:nvSpPr>
        <p:spPr bwMode="auto">
          <a:xfrm>
            <a:off x="3927475" y="6299200"/>
            <a:ext cx="182563" cy="182563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51" name="Oval 79"/>
          <p:cNvSpPr>
            <a:spLocks noChangeArrowheads="1"/>
          </p:cNvSpPr>
          <p:nvPr/>
        </p:nvSpPr>
        <p:spPr bwMode="auto">
          <a:xfrm>
            <a:off x="1730375" y="6299200"/>
            <a:ext cx="182563" cy="182563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52" name="Oval 80"/>
          <p:cNvSpPr>
            <a:spLocks noChangeArrowheads="1"/>
          </p:cNvSpPr>
          <p:nvPr/>
        </p:nvSpPr>
        <p:spPr bwMode="auto">
          <a:xfrm>
            <a:off x="1730375" y="2159000"/>
            <a:ext cx="182563" cy="182563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153" name="Group 81"/>
          <p:cNvGrpSpPr>
            <a:grpSpLocks/>
          </p:cNvGrpSpPr>
          <p:nvPr/>
        </p:nvGrpSpPr>
        <p:grpSpPr bwMode="auto">
          <a:xfrm>
            <a:off x="7173913" y="2201863"/>
            <a:ext cx="2843212" cy="1919287"/>
            <a:chOff x="4519" y="1387"/>
            <a:chExt cx="1791" cy="1209"/>
          </a:xfrm>
        </p:grpSpPr>
        <p:sp>
          <p:nvSpPr>
            <p:cNvPr id="3154" name="AutoShape 82"/>
            <p:cNvSpPr>
              <a:spLocks noChangeArrowheads="1"/>
            </p:cNvSpPr>
            <p:nvPr/>
          </p:nvSpPr>
          <p:spPr bwMode="auto">
            <a:xfrm>
              <a:off x="4519" y="1387"/>
              <a:ext cx="748" cy="1209"/>
            </a:xfrm>
            <a:prstGeom prst="cube">
              <a:avLst>
                <a:gd name="adj" fmla="val 63880"/>
              </a:avLst>
            </a:pr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55" name="AutoShape 83"/>
            <p:cNvSpPr>
              <a:spLocks noChangeArrowheads="1"/>
            </p:cNvSpPr>
            <p:nvPr/>
          </p:nvSpPr>
          <p:spPr bwMode="auto">
            <a:xfrm>
              <a:off x="4791" y="1387"/>
              <a:ext cx="748" cy="1209"/>
            </a:xfrm>
            <a:prstGeom prst="cube">
              <a:avLst>
                <a:gd name="adj" fmla="val 63880"/>
              </a:avLst>
            </a:pr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56" name="AutoShape 84"/>
            <p:cNvSpPr>
              <a:spLocks noChangeArrowheads="1"/>
            </p:cNvSpPr>
            <p:nvPr/>
          </p:nvSpPr>
          <p:spPr bwMode="auto">
            <a:xfrm>
              <a:off x="5041" y="1387"/>
              <a:ext cx="748" cy="1209"/>
            </a:xfrm>
            <a:prstGeom prst="cube">
              <a:avLst>
                <a:gd name="adj" fmla="val 63880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57" name="AutoShape 85"/>
            <p:cNvSpPr>
              <a:spLocks noChangeArrowheads="1"/>
            </p:cNvSpPr>
            <p:nvPr/>
          </p:nvSpPr>
          <p:spPr bwMode="auto">
            <a:xfrm>
              <a:off x="5290" y="1387"/>
              <a:ext cx="748" cy="1209"/>
            </a:xfrm>
            <a:prstGeom prst="cube">
              <a:avLst>
                <a:gd name="adj" fmla="val 63880"/>
              </a:avLst>
            </a:pr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58" name="AutoShape 86"/>
            <p:cNvSpPr>
              <a:spLocks noChangeArrowheads="1"/>
            </p:cNvSpPr>
            <p:nvPr/>
          </p:nvSpPr>
          <p:spPr bwMode="auto">
            <a:xfrm>
              <a:off x="5562" y="1387"/>
              <a:ext cx="748" cy="1209"/>
            </a:xfrm>
            <a:prstGeom prst="cube">
              <a:avLst>
                <a:gd name="adj" fmla="val 63880"/>
              </a:avLst>
            </a:pr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159" name="Line 87"/>
          <p:cNvSpPr>
            <a:spLocks noChangeShapeType="1"/>
          </p:cNvSpPr>
          <p:nvPr/>
        </p:nvSpPr>
        <p:spPr bwMode="auto">
          <a:xfrm flipV="1">
            <a:off x="8229600" y="4297362"/>
            <a:ext cx="1588" cy="486572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0" name="Line 88"/>
          <p:cNvSpPr>
            <a:spLocks noChangeShapeType="1"/>
          </p:cNvSpPr>
          <p:nvPr/>
        </p:nvSpPr>
        <p:spPr bwMode="auto">
          <a:xfrm flipV="1">
            <a:off x="8229600" y="3525838"/>
            <a:ext cx="1588" cy="917575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1" name="Oval 89"/>
          <p:cNvSpPr>
            <a:spLocks noChangeArrowheads="1"/>
          </p:cNvSpPr>
          <p:nvPr/>
        </p:nvSpPr>
        <p:spPr bwMode="auto">
          <a:xfrm>
            <a:off x="8139113" y="3382963"/>
            <a:ext cx="182562" cy="18256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auto">
          <a:xfrm flipV="1">
            <a:off x="4450556" y="4793456"/>
            <a:ext cx="3779044" cy="1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AR PL UMing HK"/>
        <a:cs typeface="AR PL UMing HK"/>
      </a:majorFont>
      <a:minorFont>
        <a:latin typeface="Arial"/>
        <a:ea typeface="AR PL UMing HK"/>
        <a:cs typeface="AR PL UMing HK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18</Words>
  <Application>Microsoft Office PowerPoint</Application>
  <PresentationFormat>Benutzerdefiniert</PresentationFormat>
  <Paragraphs>13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AR PL UMing HK</vt:lpstr>
      <vt:lpstr>DejaVu Sans</vt:lpstr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Volker Wenzel</dc:creator>
  <cp:lastModifiedBy>Schäfer, Dr. Ulrich</cp:lastModifiedBy>
  <cp:revision>26</cp:revision>
  <cp:lastPrinted>1601-01-01T00:00:00Z</cp:lastPrinted>
  <dcterms:created xsi:type="dcterms:W3CDTF">2012-04-24T05:22:09Z</dcterms:created>
  <dcterms:modified xsi:type="dcterms:W3CDTF">2012-04-25T16:53:05Z</dcterms:modified>
</cp:coreProperties>
</file>