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0" r:id="rId3"/>
    <p:sldId id="301" r:id="rId4"/>
    <p:sldId id="293" r:id="rId5"/>
    <p:sldId id="307" r:id="rId6"/>
    <p:sldId id="311" r:id="rId7"/>
    <p:sldId id="312" r:id="rId8"/>
    <p:sldId id="315" r:id="rId9"/>
    <p:sldId id="314" r:id="rId10"/>
    <p:sldId id="313" r:id="rId11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2B047A"/>
    <a:srgbClr val="4206BA"/>
    <a:srgbClr val="0CB428"/>
    <a:srgbClr val="0F01BF"/>
    <a:srgbClr val="0EDC30"/>
    <a:srgbClr val="D703DC"/>
    <a:srgbClr val="48C489"/>
    <a:srgbClr val="BC03C1"/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65" autoAdjust="0"/>
    <p:restoredTop sz="94675" autoAdjust="0"/>
  </p:normalViewPr>
  <p:slideViewPr>
    <p:cSldViewPr>
      <p:cViewPr varScale="1">
        <p:scale>
          <a:sx n="126" d="100"/>
          <a:sy n="126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24/05/2012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24.05.2012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ff.uni-mainz.de/uschaefe/ATLAS/Topo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L1Topo : schedule </a:t>
            </a:r>
            <a:r>
              <a:rPr lang="en-US" dirty="0"/>
              <a:t>and </a:t>
            </a:r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/>
          </a:bodyPr>
          <a:lstStyle/>
          <a:p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Uli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6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 / components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err="1" smtClean="0"/>
              <a:t>Opto</a:t>
            </a:r>
            <a:r>
              <a:rPr lang="en-GB" dirty="0" smtClean="0"/>
              <a:t> modules : single manufacturer, NDA on docs</a:t>
            </a:r>
          </a:p>
          <a:p>
            <a:r>
              <a:rPr lang="en-GB" dirty="0" smtClean="0"/>
              <a:t>Choice of device types</a:t>
            </a:r>
          </a:p>
          <a:p>
            <a:pPr lvl="1"/>
            <a:r>
              <a:rPr lang="en-GB" dirty="0" smtClean="0"/>
              <a:t>Round ribbon vs. </a:t>
            </a:r>
            <a:r>
              <a:rPr lang="en-GB" dirty="0" smtClean="0">
                <a:solidFill>
                  <a:srgbClr val="0AFC44"/>
                </a:solidFill>
              </a:rPr>
              <a:t>bare (flat) fibre ribbon</a:t>
            </a:r>
          </a:p>
          <a:p>
            <a:pPr lvl="1"/>
            <a:r>
              <a:rPr lang="en-GB" dirty="0" smtClean="0"/>
              <a:t>No heat sink vs. </a:t>
            </a:r>
            <a:r>
              <a:rPr lang="en-GB" dirty="0" smtClean="0">
                <a:solidFill>
                  <a:srgbClr val="0AFC44"/>
                </a:solidFill>
              </a:rPr>
              <a:t>heat sink</a:t>
            </a:r>
          </a:p>
          <a:p>
            <a:pPr marL="0" indent="0">
              <a:buNone/>
            </a:pPr>
            <a:r>
              <a:rPr lang="en-GB" dirty="0" smtClean="0"/>
              <a:t>Fibre assemblies : probably several manufacturers, documents on the web</a:t>
            </a:r>
            <a:endParaRPr lang="en-GB" dirty="0"/>
          </a:p>
          <a:p>
            <a:r>
              <a:rPr lang="en-GB" dirty="0"/>
              <a:t>Choice of </a:t>
            </a:r>
            <a:r>
              <a:rPr lang="en-GB" dirty="0" smtClean="0"/>
              <a:t># fibres per POD connector </a:t>
            </a:r>
            <a:r>
              <a:rPr lang="en-GB" dirty="0" smtClean="0">
                <a:solidFill>
                  <a:srgbClr val="0AFC44"/>
                </a:solidFill>
              </a:rPr>
              <a:t>48</a:t>
            </a:r>
          </a:p>
          <a:p>
            <a:pPr lvl="1"/>
            <a:r>
              <a:rPr lang="en-GB" dirty="0"/>
              <a:t>Choice of Round ribbon vs. </a:t>
            </a:r>
            <a:r>
              <a:rPr lang="en-GB" dirty="0">
                <a:solidFill>
                  <a:srgbClr val="0AFC44"/>
                </a:solidFill>
              </a:rPr>
              <a:t>bare (flat) fibre </a:t>
            </a:r>
            <a:r>
              <a:rPr lang="en-GB" dirty="0" smtClean="0">
                <a:solidFill>
                  <a:srgbClr val="0AFC44"/>
                </a:solidFill>
              </a:rPr>
              <a:t>ribbon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Need to make sure fibre assemblies actually fit the modules 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0AFC44"/>
              </a:solidFill>
            </a:endParaRPr>
          </a:p>
          <a:p>
            <a:pPr marL="0" indent="0">
              <a:buNone/>
            </a:pPr>
            <a:r>
              <a:rPr lang="en-GB" dirty="0" smtClean="0"/>
              <a:t>MPO/MTP connector - define gender :</a:t>
            </a:r>
            <a:r>
              <a:rPr lang="en-GB" dirty="0" smtClean="0">
                <a:solidFill>
                  <a:srgbClr val="0AFC44"/>
                </a:solidFill>
              </a:rPr>
              <a:t> male connector on processor side</a:t>
            </a:r>
          </a:p>
          <a:p>
            <a:pPr marL="0" indent="0">
              <a:buNone/>
            </a:pPr>
            <a:endParaRPr lang="en-GB" dirty="0">
              <a:solidFill>
                <a:srgbClr val="0AFC44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Can we try and converge very soon ? Rather pointless to go in different directions on various L1 modules.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 review Jun 12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4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</a:t>
            </a:r>
            <a:endParaRPr lang="en-GB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28800"/>
            <a:ext cx="6171451" cy="4171738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cxnSp>
        <p:nvCxnSpPr>
          <p:cNvPr id="8" name="Gerade Verbindung mit Pfeil 7"/>
          <p:cNvCxnSpPr/>
          <p:nvPr/>
        </p:nvCxnSpPr>
        <p:spPr>
          <a:xfrm flipH="1">
            <a:off x="4860032" y="1700808"/>
            <a:ext cx="1512168" cy="108012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 flipV="1">
            <a:off x="4499992" y="4293096"/>
            <a:ext cx="2232248" cy="115212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nhaltsplatzhalter 2"/>
          <p:cNvSpPr txBox="1">
            <a:spLocks/>
          </p:cNvSpPr>
          <p:nvPr/>
        </p:nvSpPr>
        <p:spPr>
          <a:xfrm>
            <a:off x="6372200" y="986600"/>
            <a:ext cx="2160240" cy="165031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>
                <a:solidFill>
                  <a:srgbClr val="FF0000"/>
                </a:solidFill>
              </a:rPr>
              <a:t>p</a:t>
            </a:r>
            <a:r>
              <a:rPr lang="en-GB" dirty="0" smtClean="0">
                <a:solidFill>
                  <a:srgbClr val="FF0000"/>
                </a:solidFill>
              </a:rPr>
              <a:t>ayload up to</a:t>
            </a:r>
          </a:p>
          <a:p>
            <a:pPr marL="0" indent="0">
              <a:buFont typeface="Arial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160 * 10Gb/s</a:t>
            </a:r>
          </a:p>
          <a:p>
            <a:pPr marL="0" indent="0">
              <a:buFont typeface="Arial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200GB/s</a:t>
            </a:r>
          </a:p>
          <a:p>
            <a:pPr marL="0" indent="0">
              <a:buFont typeface="Arial" pitchFamily="34" charset="0"/>
              <a:buNone/>
            </a:pPr>
            <a:r>
              <a:rPr lang="en-GB" dirty="0" smtClean="0"/>
              <a:t>(half that pre phase1)</a:t>
            </a:r>
            <a:endParaRPr lang="en-GB" dirty="0"/>
          </a:p>
        </p:txBody>
      </p:sp>
      <p:sp>
        <p:nvSpPr>
          <p:cNvPr id="15" name="Inhaltsplatzhalter 2"/>
          <p:cNvSpPr txBox="1">
            <a:spLocks/>
          </p:cNvSpPr>
          <p:nvPr/>
        </p:nvSpPr>
        <p:spPr>
          <a:xfrm>
            <a:off x="6703105" y="4856482"/>
            <a:ext cx="2232248" cy="144016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>
                <a:solidFill>
                  <a:srgbClr val="FF0000"/>
                </a:solidFill>
              </a:rPr>
              <a:t>p</a:t>
            </a:r>
            <a:r>
              <a:rPr lang="en-GB" dirty="0" smtClean="0">
                <a:solidFill>
                  <a:srgbClr val="FF0000"/>
                </a:solidFill>
              </a:rPr>
              <a:t>ayload up to</a:t>
            </a:r>
          </a:p>
          <a:p>
            <a:pPr marL="0" indent="0">
              <a:buFont typeface="Arial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24 * 5Gb/s</a:t>
            </a:r>
          </a:p>
          <a:p>
            <a:pPr marL="0" indent="0">
              <a:buFont typeface="Arial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15GB/s</a:t>
            </a:r>
          </a:p>
        </p:txBody>
      </p:sp>
    </p:spTree>
    <p:extLst>
      <p:ext uri="{BB962C8B-B14F-4D97-AF65-F5344CB8AC3E}">
        <p14:creationId xmlns:p14="http://schemas.microsoft.com/office/powerpoint/2010/main" val="386567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Allow for any conceivable topological algorithm:</a:t>
            </a:r>
          </a:p>
          <a:p>
            <a:pPr marL="0" indent="0">
              <a:buNone/>
            </a:pPr>
            <a:r>
              <a:rPr lang="en-GB" dirty="0"/>
              <a:t>Route a </a:t>
            </a:r>
            <a:r>
              <a:rPr lang="en-GB" dirty="0" smtClean="0"/>
              <a:t>maximum fibre count / </a:t>
            </a:r>
            <a:r>
              <a:rPr lang="en-GB" dirty="0"/>
              <a:t>data volume into individual module / </a:t>
            </a:r>
            <a:r>
              <a:rPr lang="en-GB" dirty="0" smtClean="0"/>
              <a:t>processor</a:t>
            </a:r>
          </a:p>
          <a:p>
            <a:r>
              <a:rPr lang="en-GB" dirty="0" smtClean="0"/>
              <a:t>Bandwidth estimated for Stockholm (2011)</a:t>
            </a:r>
            <a:endParaRPr lang="en-GB" dirty="0"/>
          </a:p>
          <a:p>
            <a:pPr lvl="1"/>
            <a:r>
              <a:rPr lang="en-GB" dirty="0" smtClean="0"/>
              <a:t>Electrons, tau, jets, MET : 553 Gb/s (pre phase 1)</a:t>
            </a:r>
          </a:p>
          <a:p>
            <a:pPr lvl="1"/>
            <a:r>
              <a:rPr lang="en-GB" dirty="0" err="1" smtClean="0"/>
              <a:t>Muons</a:t>
            </a:r>
            <a:r>
              <a:rPr lang="en-GB" dirty="0" smtClean="0"/>
              <a:t> 267 Gb/s (phase 1)</a:t>
            </a:r>
          </a:p>
          <a:p>
            <a:pPr lvl="1"/>
            <a:r>
              <a:rPr lang="en-GB" dirty="0" smtClean="0"/>
              <a:t>Total aggregate bandwidth 820 Gb/s</a:t>
            </a:r>
          </a:p>
          <a:p>
            <a:pPr lvl="1"/>
            <a:r>
              <a:rPr lang="en-GB" dirty="0" smtClean="0"/>
              <a:t>Achievable @ 6.4Gb/s </a:t>
            </a:r>
            <a:r>
              <a:rPr lang="en-GB" dirty="0"/>
              <a:t>line </a:t>
            </a:r>
            <a:r>
              <a:rPr lang="en-GB" dirty="0" smtClean="0"/>
              <a:t>rate </a:t>
            </a:r>
          </a:p>
          <a:p>
            <a:r>
              <a:rPr lang="en-GB" dirty="0" smtClean="0"/>
              <a:t>Bandwidth available for phase 1 with </a:t>
            </a:r>
            <a:r>
              <a:rPr lang="en-GB" dirty="0" err="1" smtClean="0"/>
              <a:t>FEXes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twice that @ 13Gb/s line rate</a:t>
            </a:r>
          </a:p>
          <a:p>
            <a:pPr lvl="1"/>
            <a:r>
              <a:rPr lang="en-GB" dirty="0" smtClean="0"/>
              <a:t>supported by FPGAs</a:t>
            </a:r>
          </a:p>
          <a:p>
            <a:pPr lvl="1"/>
            <a:r>
              <a:rPr lang="en-GB" dirty="0" smtClean="0"/>
              <a:t>Roadmap for pluggable </a:t>
            </a:r>
            <a:r>
              <a:rPr lang="en-GB" dirty="0" err="1" smtClean="0"/>
              <a:t>opto</a:t>
            </a:r>
            <a:r>
              <a:rPr lang="en-GB" dirty="0" smtClean="0"/>
              <a:t> components unknown</a:t>
            </a:r>
          </a:p>
          <a:p>
            <a:r>
              <a:rPr lang="en-GB" dirty="0" smtClean="0"/>
              <a:t>Scalable in terms of bandwidth and processing power</a:t>
            </a:r>
          </a:p>
          <a:p>
            <a:pPr lvl="1"/>
            <a:r>
              <a:rPr lang="en-GB" dirty="0" smtClean="0"/>
              <a:t>FPGA type</a:t>
            </a:r>
          </a:p>
          <a:p>
            <a:pPr lvl="1"/>
            <a:r>
              <a:rPr lang="en-GB" dirty="0" smtClean="0"/>
              <a:t>Module count</a:t>
            </a:r>
          </a:p>
          <a:p>
            <a:r>
              <a:rPr lang="en-GB" dirty="0" smtClean="0"/>
              <a:t>Consider some electrical, low latency real-time path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7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Schedule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>
            <a:off x="209798" y="1888476"/>
            <a:ext cx="3028591" cy="529953"/>
          </a:xfrm>
          <a:prstGeom prst="rect">
            <a:avLst/>
          </a:prstGeom>
          <a:solidFill>
            <a:srgbClr val="FF00FF"/>
          </a:solidFill>
          <a:ln w="0">
            <a:solidFill>
              <a:srgbClr val="000000"/>
            </a:solidFill>
            <a:prstDash val="solid"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endParaRPr lang="en-GB" sz="29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421235" y="2415406"/>
            <a:ext cx="3922021" cy="524729"/>
          </a:xfrm>
          <a:prstGeom prst="rect">
            <a:avLst/>
          </a:prstGeom>
          <a:solidFill>
            <a:srgbClr val="FFFF00"/>
          </a:solidFill>
          <a:ln w="0">
            <a:solidFill>
              <a:srgbClr val="000000"/>
            </a:solidFill>
            <a:prstDash val="solid"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endParaRPr lang="en-GB" sz="29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722963" y="2950585"/>
            <a:ext cx="2453159" cy="524729"/>
          </a:xfrm>
          <a:prstGeom prst="rect">
            <a:avLst/>
          </a:prstGeom>
          <a:solidFill>
            <a:srgbClr val="00FFFF"/>
          </a:solidFill>
          <a:ln w="0">
            <a:solidFill>
              <a:srgbClr val="000000"/>
            </a:solidFill>
            <a:prstDash val="solid"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endParaRPr lang="en-GB" sz="29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540118" y="3476689"/>
            <a:ext cx="3280354" cy="524729"/>
          </a:xfrm>
          <a:prstGeom prst="rect">
            <a:avLst/>
          </a:prstGeom>
          <a:solidFill>
            <a:srgbClr val="00FF00"/>
          </a:solidFill>
          <a:ln w="0">
            <a:solidFill>
              <a:srgbClr val="000000"/>
            </a:solidFill>
            <a:prstDash val="solid"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endParaRPr lang="en-GB" sz="29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11" name="Gerade Verbindung 10"/>
          <p:cNvSpPr/>
          <p:nvPr/>
        </p:nvSpPr>
        <p:spPr>
          <a:xfrm>
            <a:off x="0" y="1715217"/>
            <a:ext cx="9144000" cy="0"/>
          </a:xfrm>
          <a:prstGeom prst="line">
            <a:avLst/>
          </a:prstGeom>
          <a:noFill/>
          <a:ln w="72000">
            <a:solidFill>
              <a:srgbClr val="000000"/>
            </a:solidFill>
            <a:prstDash val="solid"/>
            <a:tailEnd type="arrow"/>
          </a:ln>
        </p:spPr>
        <p:txBody>
          <a:bodyPr vert="horz" lIns="114295" tIns="73475" rIns="114295" bIns="73475" anchor="ctr" anchorCtr="1" compatLnSpc="0"/>
          <a:lstStyle/>
          <a:p>
            <a:pPr hangingPunct="0"/>
            <a:endParaRPr lang="en-GB" sz="16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09797" y="1276567"/>
            <a:ext cx="2422873" cy="53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en-GB" sz="1900" i="1" dirty="0">
                <a:latin typeface="Liberation Sans" pitchFamily="18"/>
                <a:ea typeface="WenQuanYi Micro Hei" pitchFamily="2"/>
                <a:cs typeface="Lohit Hindi" pitchFamily="2"/>
              </a:rPr>
              <a:t>2010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045574" y="1276567"/>
            <a:ext cx="2422873" cy="53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en-GB" sz="1900" i="1" dirty="0">
                <a:latin typeface="Liberation Sans" pitchFamily="18"/>
                <a:ea typeface="WenQuanYi Micro Hei" pitchFamily="2"/>
                <a:cs typeface="Lohit Hindi" pitchFamily="2"/>
              </a:rPr>
              <a:t>2011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844107" y="1236140"/>
            <a:ext cx="2422873" cy="53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en-GB" sz="1900" i="1">
                <a:latin typeface="Liberation Sans" pitchFamily="18"/>
                <a:ea typeface="WenQuanYi Micro Hei" pitchFamily="2"/>
                <a:cs typeface="Lohit Hindi" pitchFamily="2"/>
              </a:rPr>
              <a:t>2012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661261" y="1236140"/>
            <a:ext cx="2422873" cy="53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en-GB" sz="1900" i="1">
                <a:latin typeface="Liberation Sans" pitchFamily="18"/>
                <a:ea typeface="WenQuanYi Micro Hei" pitchFamily="2"/>
                <a:cs typeface="Lohit Hindi" pitchFamily="2"/>
              </a:rPr>
              <a:t>2013</a:t>
            </a:r>
          </a:p>
        </p:txBody>
      </p:sp>
      <p:sp>
        <p:nvSpPr>
          <p:cNvPr id="16" name="Gerade Verbindung 15"/>
          <p:cNvSpPr/>
          <p:nvPr/>
        </p:nvSpPr>
        <p:spPr>
          <a:xfrm>
            <a:off x="512657" y="1220189"/>
            <a:ext cx="0" cy="5637811"/>
          </a:xfrm>
          <a:prstGeom prst="line">
            <a:avLst/>
          </a:prstGeom>
          <a:noFill/>
          <a:ln w="0">
            <a:solidFill>
              <a:srgbClr val="000000"/>
            </a:solidFill>
            <a:custDash>
              <a:ds d="1440000" sp="1440000"/>
              <a:ds d="1440000" sp="1440000"/>
            </a:custDash>
          </a:ln>
        </p:spPr>
        <p:txBody>
          <a:bodyPr vert="horz" lIns="81639" tIns="40820" rIns="81639" bIns="40820" anchor="ctr" anchorCtr="1" compatLnSpc="0"/>
          <a:lstStyle/>
          <a:p>
            <a:pPr hangingPunct="0"/>
            <a:endParaRPr lang="en-GB" sz="16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17" name="Gerade Verbindung 16"/>
          <p:cNvSpPr/>
          <p:nvPr/>
        </p:nvSpPr>
        <p:spPr>
          <a:xfrm>
            <a:off x="2329811" y="1220189"/>
            <a:ext cx="0" cy="5637812"/>
          </a:xfrm>
          <a:prstGeom prst="line">
            <a:avLst/>
          </a:prstGeom>
          <a:noFill/>
          <a:ln w="0">
            <a:solidFill>
              <a:srgbClr val="000000"/>
            </a:solidFill>
            <a:custDash>
              <a:ds d="1440000" sp="1440000"/>
              <a:ds d="1440000" sp="1440000"/>
            </a:custDash>
          </a:ln>
        </p:spPr>
        <p:txBody>
          <a:bodyPr vert="horz" lIns="81639" tIns="40820" rIns="81639" bIns="40820" anchor="ctr" anchorCtr="1" compatLnSpc="0"/>
          <a:lstStyle/>
          <a:p>
            <a:pPr hangingPunct="0"/>
            <a:endParaRPr lang="en-GB" sz="16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18" name="Gerade Verbindung 17"/>
          <p:cNvSpPr/>
          <p:nvPr/>
        </p:nvSpPr>
        <p:spPr>
          <a:xfrm>
            <a:off x="4146966" y="1220189"/>
            <a:ext cx="0" cy="5637812"/>
          </a:xfrm>
          <a:prstGeom prst="line">
            <a:avLst/>
          </a:prstGeom>
          <a:noFill/>
          <a:ln w="0">
            <a:solidFill>
              <a:srgbClr val="000000"/>
            </a:solidFill>
            <a:custDash>
              <a:ds d="1440000" sp="1440000"/>
              <a:ds d="1440000" sp="1440000"/>
            </a:custDash>
          </a:ln>
        </p:spPr>
        <p:txBody>
          <a:bodyPr vert="horz" lIns="81639" tIns="40820" rIns="81639" bIns="40820" anchor="ctr" anchorCtr="1" compatLnSpc="0"/>
          <a:lstStyle/>
          <a:p>
            <a:pPr hangingPunct="0"/>
            <a:endParaRPr lang="en-GB" sz="16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19" name="Gerade Verbindung 18"/>
          <p:cNvSpPr/>
          <p:nvPr/>
        </p:nvSpPr>
        <p:spPr>
          <a:xfrm>
            <a:off x="5964120" y="1220189"/>
            <a:ext cx="0" cy="5637811"/>
          </a:xfrm>
          <a:prstGeom prst="line">
            <a:avLst/>
          </a:prstGeom>
          <a:noFill/>
          <a:ln w="0">
            <a:solidFill>
              <a:srgbClr val="000000"/>
            </a:solidFill>
            <a:custDash>
              <a:ds d="1440000" sp="1440000"/>
              <a:ds d="1440000" sp="1440000"/>
            </a:custDash>
          </a:ln>
        </p:spPr>
        <p:txBody>
          <a:bodyPr vert="horz" lIns="81639" tIns="40820" rIns="81639" bIns="40820" anchor="ctr" anchorCtr="1" compatLnSpc="0"/>
          <a:lstStyle/>
          <a:p>
            <a:pPr hangingPunct="0"/>
            <a:endParaRPr lang="en-GB" sz="16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20" name="Gerade Verbindung 19"/>
          <p:cNvSpPr/>
          <p:nvPr/>
        </p:nvSpPr>
        <p:spPr>
          <a:xfrm>
            <a:off x="7781275" y="1220189"/>
            <a:ext cx="0" cy="5637811"/>
          </a:xfrm>
          <a:prstGeom prst="line">
            <a:avLst/>
          </a:prstGeom>
          <a:noFill/>
          <a:ln w="0">
            <a:solidFill>
              <a:srgbClr val="000000"/>
            </a:solidFill>
            <a:custDash>
              <a:ds d="1440000" sp="1440000"/>
              <a:ds d="1440000" sp="1440000"/>
            </a:custDash>
          </a:ln>
        </p:spPr>
        <p:txBody>
          <a:bodyPr vert="horz" lIns="81639" tIns="40820" rIns="81639" bIns="40820" anchor="ctr" anchorCtr="1" compatLnSpc="0"/>
          <a:lstStyle/>
          <a:p>
            <a:pPr hangingPunct="0"/>
            <a:endParaRPr lang="en-GB" sz="16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21" name="Gerade Verbindung 20"/>
          <p:cNvSpPr/>
          <p:nvPr/>
        </p:nvSpPr>
        <p:spPr>
          <a:xfrm>
            <a:off x="0" y="1220188"/>
            <a:ext cx="9144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81639" tIns="40820" rIns="81639" bIns="40820" anchor="ctr" anchorCtr="1" compatLnSpc="0"/>
          <a:lstStyle/>
          <a:p>
            <a:pPr hangingPunct="0"/>
            <a:endParaRPr lang="en-GB" sz="16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7660132" y="1220189"/>
            <a:ext cx="1362867" cy="53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en-GB" sz="1900" i="1" dirty="0">
                <a:latin typeface="Liberation Sans" pitchFamily="18"/>
                <a:ea typeface="WenQuanYi Micro Hei" pitchFamily="2"/>
                <a:cs typeface="Lohit Hindi" pitchFamily="2"/>
              </a:rPr>
              <a:t>2014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240084" y="1810647"/>
            <a:ext cx="3058877" cy="72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en-GB" sz="1600" b="1" i="1">
                <a:latin typeface="Liberation Sans" pitchFamily="18"/>
                <a:ea typeface="WenQuanYi Micro Hei" pitchFamily="2"/>
                <a:cs typeface="Lohit Hindi" pitchFamily="2"/>
              </a:rPr>
              <a:t>Technology Demonstrator (BLT)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1754379" y="2345827"/>
            <a:ext cx="3058877" cy="72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en-GB" sz="1600" b="1" i="1">
                <a:latin typeface="Liberation Sans" pitchFamily="18"/>
                <a:ea typeface="WenQuanYi Micro Hei" pitchFamily="2"/>
                <a:cs typeface="Lohit Hindi" pitchFamily="2"/>
              </a:rPr>
              <a:t>Functional Demonstrator (GOLD)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3420104" y="2865331"/>
            <a:ext cx="3058877" cy="72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en-GB" sz="1600" b="1" i="1">
                <a:latin typeface="Liberation Sans" pitchFamily="18"/>
                <a:ea typeface="WenQuanYi Micro Hei" pitchFamily="2"/>
                <a:cs typeface="Lohit Hindi" pitchFamily="2"/>
              </a:rPr>
              <a:t>Prototype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5343257" y="4984220"/>
            <a:ext cx="3058877" cy="72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en-GB" sz="1600" dirty="0">
                <a:latin typeface="Liberation Sans" pitchFamily="18"/>
                <a:ea typeface="WenQuanYi Micro Hei" pitchFamily="2"/>
                <a:cs typeface="Lohit Hindi" pitchFamily="2"/>
              </a:rPr>
              <a:t>Installation</a:t>
            </a:r>
          </a:p>
        </p:txBody>
      </p:sp>
      <p:sp>
        <p:nvSpPr>
          <p:cNvPr id="27" name="Gerade Verbindung 26"/>
          <p:cNvSpPr/>
          <p:nvPr/>
        </p:nvSpPr>
        <p:spPr>
          <a:xfrm flipV="1">
            <a:off x="6872697" y="3858135"/>
            <a:ext cx="560291" cy="137106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81639" tIns="40820" rIns="81639" bIns="40820" anchor="ctr" anchorCtr="1" compatLnSpc="0"/>
          <a:lstStyle/>
          <a:p>
            <a:pPr hangingPunct="0"/>
            <a:endParaRPr lang="en-GB" sz="16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1118375" y="3584769"/>
            <a:ext cx="3058877" cy="72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en-GB" sz="1600">
                <a:latin typeface="Liberation Sans" pitchFamily="18"/>
                <a:ea typeface="WenQuanYi Micro Hei" pitchFamily="2"/>
                <a:cs typeface="Lohit Hindi" pitchFamily="2"/>
              </a:rPr>
              <a:t>GOLD delivery</a:t>
            </a:r>
          </a:p>
        </p:txBody>
      </p:sp>
      <p:sp>
        <p:nvSpPr>
          <p:cNvPr id="29" name="Gerade Verbindung 28"/>
          <p:cNvSpPr/>
          <p:nvPr/>
        </p:nvSpPr>
        <p:spPr>
          <a:xfrm flipV="1">
            <a:off x="2814386" y="2865329"/>
            <a:ext cx="1060007" cy="91029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81639" tIns="40820" rIns="81639" bIns="40820" anchor="ctr" anchorCtr="1" compatLnSpc="0"/>
          <a:lstStyle/>
          <a:p>
            <a:pPr hangingPunct="0"/>
            <a:endParaRPr lang="en-GB" sz="16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31" name="Gerade Verbindung 30"/>
          <p:cNvSpPr/>
          <p:nvPr/>
        </p:nvSpPr>
        <p:spPr>
          <a:xfrm flipV="1">
            <a:off x="5055543" y="3476688"/>
            <a:ext cx="380553" cy="83631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81639" tIns="40820" rIns="81639" bIns="40820" anchor="ctr" anchorCtr="1" compatLnSpc="0"/>
          <a:lstStyle/>
          <a:p>
            <a:pPr hangingPunct="0"/>
            <a:endParaRPr lang="en-GB" sz="16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540683" y="5385020"/>
            <a:ext cx="3058877" cy="72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en-GB" sz="1600">
                <a:latin typeface="Liberation Sans" pitchFamily="18"/>
                <a:ea typeface="WenQuanYi Micro Hei" pitchFamily="2"/>
                <a:cs typeface="Lohit Hindi" pitchFamily="2"/>
              </a:rPr>
              <a:t>Production Completed</a:t>
            </a:r>
          </a:p>
        </p:txBody>
      </p:sp>
      <p:sp>
        <p:nvSpPr>
          <p:cNvPr id="33" name="Gerade Verbindung 32"/>
          <p:cNvSpPr/>
          <p:nvPr/>
        </p:nvSpPr>
        <p:spPr>
          <a:xfrm flipV="1">
            <a:off x="5994407" y="3858134"/>
            <a:ext cx="878288" cy="176009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81639" tIns="40820" rIns="81639" bIns="40820" anchor="ctr" anchorCtr="1" compatLnSpc="0"/>
          <a:lstStyle/>
          <a:p>
            <a:pPr hangingPunct="0"/>
            <a:endParaRPr lang="en-GB" sz="16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343258" y="3374933"/>
            <a:ext cx="3058877" cy="72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en-GB" sz="1600" b="1" i="1" dirty="0">
                <a:latin typeface="Liberation Sans" pitchFamily="18"/>
                <a:ea typeface="WenQuanYi Micro Hei" pitchFamily="2"/>
                <a:cs typeface="Lohit Hindi" pitchFamily="2"/>
              </a:rPr>
              <a:t>Production </a:t>
            </a:r>
            <a:r>
              <a:rPr lang="en-GB" sz="1600" b="1" i="1" dirty="0" smtClean="0">
                <a:latin typeface="Liberation Sans" pitchFamily="18"/>
                <a:ea typeface="WenQuanYi Micro Hei" pitchFamily="2"/>
                <a:cs typeface="Lohit Hindi" pitchFamily="2"/>
              </a:rPr>
              <a:t>module</a:t>
            </a:r>
            <a:endParaRPr lang="en-GB" sz="1600" b="1" i="1" dirty="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8676456" y="3294353"/>
            <a:ext cx="285970" cy="1018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Gerade Verbindung 35"/>
          <p:cNvSpPr/>
          <p:nvPr/>
        </p:nvSpPr>
        <p:spPr>
          <a:xfrm>
            <a:off x="4941676" y="1888476"/>
            <a:ext cx="0" cy="457351"/>
          </a:xfrm>
          <a:prstGeom prst="line">
            <a:avLst/>
          </a:prstGeom>
          <a:noFill/>
          <a:ln w="50800">
            <a:solidFill>
              <a:srgbClr val="FF0000"/>
            </a:solidFill>
            <a:prstDash val="solid"/>
            <a:tailEnd type="arrow"/>
          </a:ln>
        </p:spPr>
        <p:txBody>
          <a:bodyPr vert="horz" lIns="81639" tIns="40820" rIns="81639" bIns="40820" anchor="ctr" anchorCtr="1" compatLnSpc="0"/>
          <a:lstStyle/>
          <a:p>
            <a:pPr hangingPunct="0"/>
            <a:endParaRPr lang="en-GB" sz="16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37" name="Gerade Verbindung 36"/>
          <p:cNvSpPr/>
          <p:nvPr/>
        </p:nvSpPr>
        <p:spPr>
          <a:xfrm flipV="1">
            <a:off x="4957223" y="3476689"/>
            <a:ext cx="0" cy="2556210"/>
          </a:xfrm>
          <a:prstGeom prst="line">
            <a:avLst/>
          </a:prstGeom>
          <a:noFill/>
          <a:ln w="50800">
            <a:solidFill>
              <a:srgbClr val="FF0000"/>
            </a:solidFill>
            <a:prstDash val="solid"/>
            <a:tailEnd type="arrow"/>
          </a:ln>
        </p:spPr>
        <p:txBody>
          <a:bodyPr vert="horz" lIns="81639" tIns="40820" rIns="81639" bIns="40820" anchor="ctr" anchorCtr="1" compatLnSpc="0"/>
          <a:lstStyle/>
          <a:p>
            <a:pPr hangingPunct="0"/>
            <a:endParaRPr lang="en-GB" sz="1600">
              <a:latin typeface="Liberation Sans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371112" y="4179547"/>
            <a:ext cx="3058877" cy="72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</a:pPr>
            <a:r>
              <a:rPr lang="en-GB" sz="1600" dirty="0">
                <a:latin typeface="Liberation Sans" pitchFamily="18"/>
                <a:ea typeface="WenQuanYi Micro Hei" pitchFamily="2"/>
                <a:cs typeface="Lohit Hindi" pitchFamily="2"/>
              </a:rPr>
              <a:t>Production prototype</a:t>
            </a:r>
          </a:p>
        </p:txBody>
      </p:sp>
    </p:spTree>
    <p:extLst>
      <p:ext uri="{BB962C8B-B14F-4D97-AF65-F5344CB8AC3E}">
        <p14:creationId xmlns:p14="http://schemas.microsoft.com/office/powerpoint/2010/main" val="228867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(critical) components…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39" name="Gruppieren 38"/>
          <p:cNvGrpSpPr/>
          <p:nvPr/>
        </p:nvGrpSpPr>
        <p:grpSpPr>
          <a:xfrm>
            <a:off x="3491880" y="2096420"/>
            <a:ext cx="5540008" cy="4010547"/>
            <a:chOff x="583309" y="1323982"/>
            <a:chExt cx="7704266" cy="5076000"/>
          </a:xfrm>
        </p:grpSpPr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2">
              <a:lum/>
              <a:alphaModFix/>
            </a:blip>
            <a:srcRect/>
            <a:stretch>
              <a:fillRect/>
            </a:stretch>
          </p:blipFill>
          <p:spPr>
            <a:xfrm>
              <a:off x="1439338" y="1323982"/>
              <a:ext cx="5706862" cy="5076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Gerade Verbindung 6"/>
            <p:cNvSpPr/>
            <p:nvPr/>
          </p:nvSpPr>
          <p:spPr>
            <a:xfrm>
              <a:off x="4064495" y="2027036"/>
              <a:ext cx="0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8" name="Gerade Verbindung 7"/>
            <p:cNvSpPr/>
            <p:nvPr/>
          </p:nvSpPr>
          <p:spPr>
            <a:xfrm flipH="1">
              <a:off x="3635909" y="2027036"/>
              <a:ext cx="428015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9" name="Gerade Verbindung 8"/>
            <p:cNvSpPr/>
            <p:nvPr/>
          </p:nvSpPr>
          <p:spPr>
            <a:xfrm flipH="1">
              <a:off x="3322603" y="2027036"/>
              <a:ext cx="713358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0" name="Gerade Verbindung 9"/>
            <p:cNvSpPr/>
            <p:nvPr/>
          </p:nvSpPr>
          <p:spPr>
            <a:xfrm flipH="1">
              <a:off x="2866054" y="2027036"/>
              <a:ext cx="1141372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1" name="Gerade Verbindung 10"/>
            <p:cNvSpPr/>
            <p:nvPr/>
          </p:nvSpPr>
          <p:spPr>
            <a:xfrm>
              <a:off x="4064495" y="2027036"/>
              <a:ext cx="0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2" name="Gerade Verbindung 11"/>
            <p:cNvSpPr/>
            <p:nvPr/>
          </p:nvSpPr>
          <p:spPr>
            <a:xfrm>
              <a:off x="4065066" y="2027036"/>
              <a:ext cx="428015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3" name="Gerade Verbindung 12"/>
            <p:cNvSpPr/>
            <p:nvPr/>
          </p:nvSpPr>
          <p:spPr>
            <a:xfrm>
              <a:off x="4093029" y="2027036"/>
              <a:ext cx="713358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4" name="Gerade Verbindung 13"/>
            <p:cNvSpPr/>
            <p:nvPr/>
          </p:nvSpPr>
          <p:spPr>
            <a:xfrm>
              <a:off x="4121564" y="2027036"/>
              <a:ext cx="1141372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5" name="Gerade Verbindung 14"/>
            <p:cNvSpPr/>
            <p:nvPr/>
          </p:nvSpPr>
          <p:spPr>
            <a:xfrm flipV="1">
              <a:off x="4064495" y="3983990"/>
              <a:ext cx="0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6" name="Gerade Verbindung 15"/>
            <p:cNvSpPr/>
            <p:nvPr/>
          </p:nvSpPr>
          <p:spPr>
            <a:xfrm flipH="1" flipV="1">
              <a:off x="3635909" y="3983990"/>
              <a:ext cx="428015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7" name="Gerade Verbindung 16"/>
            <p:cNvSpPr/>
            <p:nvPr/>
          </p:nvSpPr>
          <p:spPr>
            <a:xfrm flipH="1" flipV="1">
              <a:off x="3322603" y="3983990"/>
              <a:ext cx="713358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8" name="Gerade Verbindung 17"/>
            <p:cNvSpPr/>
            <p:nvPr/>
          </p:nvSpPr>
          <p:spPr>
            <a:xfrm flipH="1" flipV="1">
              <a:off x="2866054" y="3983990"/>
              <a:ext cx="1141372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19" name="Gerade Verbindung 18"/>
            <p:cNvSpPr/>
            <p:nvPr/>
          </p:nvSpPr>
          <p:spPr>
            <a:xfrm flipV="1">
              <a:off x="4064495" y="3983990"/>
              <a:ext cx="0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0" name="Gerade Verbindung 19"/>
            <p:cNvSpPr/>
            <p:nvPr/>
          </p:nvSpPr>
          <p:spPr>
            <a:xfrm flipV="1">
              <a:off x="4065066" y="3983990"/>
              <a:ext cx="428015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1" name="Gerade Verbindung 20"/>
            <p:cNvSpPr/>
            <p:nvPr/>
          </p:nvSpPr>
          <p:spPr>
            <a:xfrm flipV="1">
              <a:off x="4093029" y="3983990"/>
              <a:ext cx="713358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2" name="Gerade Verbindung 21"/>
            <p:cNvSpPr/>
            <p:nvPr/>
          </p:nvSpPr>
          <p:spPr>
            <a:xfrm flipV="1">
              <a:off x="4121564" y="3983990"/>
              <a:ext cx="1141372" cy="7247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3" name="Gerade Verbindung 22"/>
            <p:cNvSpPr/>
            <p:nvPr/>
          </p:nvSpPr>
          <p:spPr>
            <a:xfrm>
              <a:off x="2466574" y="2993433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4" name="Gerade Verbindung 23"/>
            <p:cNvSpPr/>
            <p:nvPr/>
          </p:nvSpPr>
          <p:spPr>
            <a:xfrm>
              <a:off x="2466574" y="3355832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5" name="Gerade Verbindung 24"/>
            <p:cNvSpPr/>
            <p:nvPr/>
          </p:nvSpPr>
          <p:spPr>
            <a:xfrm>
              <a:off x="2466574" y="3718230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6" name="Gerade Verbindung 25"/>
            <p:cNvSpPr/>
            <p:nvPr/>
          </p:nvSpPr>
          <p:spPr>
            <a:xfrm flipH="1">
              <a:off x="5405607" y="2993433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7" name="Gerade Verbindung 26"/>
            <p:cNvSpPr/>
            <p:nvPr/>
          </p:nvSpPr>
          <p:spPr>
            <a:xfrm flipH="1">
              <a:off x="5405607" y="3355832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8" name="Gerade Verbindung 27"/>
            <p:cNvSpPr/>
            <p:nvPr/>
          </p:nvSpPr>
          <p:spPr>
            <a:xfrm flipH="1">
              <a:off x="5405607" y="3718230"/>
              <a:ext cx="4280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29" name="Gerade Verbindung 28"/>
            <p:cNvSpPr/>
            <p:nvPr/>
          </p:nvSpPr>
          <p:spPr>
            <a:xfrm>
              <a:off x="2438039" y="2027036"/>
              <a:ext cx="4565490" cy="0"/>
            </a:xfrm>
            <a:prstGeom prst="line">
              <a:avLst/>
            </a:prstGeom>
            <a:noFill/>
            <a:ln w="108000">
              <a:solidFill>
                <a:srgbClr val="000000"/>
              </a:solidFill>
              <a:prstDash val="solid"/>
            </a:ln>
          </p:spPr>
          <p:txBody>
            <a:bodyPr vert="horz" lIns="144000" tIns="99000" rIns="144000" bIns="99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30" name="Gerade Verbindung 29"/>
            <p:cNvSpPr/>
            <p:nvPr/>
          </p:nvSpPr>
          <p:spPr>
            <a:xfrm flipV="1">
              <a:off x="5833621" y="2027036"/>
              <a:ext cx="0" cy="1691195"/>
            </a:xfrm>
            <a:prstGeom prst="line">
              <a:avLst/>
            </a:prstGeom>
            <a:noFill/>
            <a:ln w="108000">
              <a:solidFill>
                <a:srgbClr val="000000"/>
              </a:solidFill>
              <a:prstDash val="solid"/>
            </a:ln>
          </p:spPr>
          <p:txBody>
            <a:bodyPr vert="horz" lIns="144000" tIns="99000" rIns="144000" bIns="99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31" name="Gerade Verbindung 30"/>
            <p:cNvSpPr/>
            <p:nvPr/>
          </p:nvSpPr>
          <p:spPr>
            <a:xfrm flipV="1">
              <a:off x="2438039" y="2027036"/>
              <a:ext cx="28534" cy="2657592"/>
            </a:xfrm>
            <a:prstGeom prst="line">
              <a:avLst/>
            </a:prstGeom>
            <a:noFill/>
            <a:ln w="108000">
              <a:solidFill>
                <a:srgbClr val="000000"/>
              </a:solidFill>
              <a:prstDash val="solid"/>
            </a:ln>
          </p:spPr>
          <p:txBody>
            <a:bodyPr vert="horz" lIns="144000" tIns="99000" rIns="144000" bIns="99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32" name="Gerade Verbindung 31"/>
            <p:cNvSpPr/>
            <p:nvPr/>
          </p:nvSpPr>
          <p:spPr>
            <a:xfrm flipH="1">
              <a:off x="2438039" y="4684627"/>
              <a:ext cx="1712059" cy="0"/>
            </a:xfrm>
            <a:prstGeom prst="line">
              <a:avLst/>
            </a:prstGeom>
            <a:noFill/>
            <a:ln w="108000">
              <a:solidFill>
                <a:srgbClr val="000000"/>
              </a:solidFill>
              <a:prstDash val="solid"/>
            </a:ln>
          </p:spPr>
          <p:txBody>
            <a:bodyPr vert="horz" lIns="144000" tIns="99000" rIns="144000" bIns="99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GB" sz="1800" b="0" i="0" u="none" strike="noStrike" kern="1200">
                <a:ln>
                  <a:noFill/>
                </a:ln>
                <a:latin typeface="Liberation Sans" pitchFamily="18"/>
                <a:ea typeface="WenQuanYi Micro Hei" pitchFamily="2"/>
                <a:cs typeface="Lohit Hindi" pitchFamily="2"/>
              </a:endParaRPr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7003530" y="1637206"/>
              <a:ext cx="1284045" cy="911378"/>
            </a:xfrm>
            <a:prstGeom prst="rect">
              <a:avLst/>
            </a:prstGeom>
            <a:noFill/>
            <a:ln w="36000">
              <a:solidFill>
                <a:srgbClr val="000000"/>
              </a:solidFill>
              <a:prstDash val="solid"/>
            </a:ln>
          </p:spPr>
          <p:txBody>
            <a:bodyPr lIns="18000" tIns="18000" rIns="18000" bIns="18000" anchor="ctr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buNone/>
                <a:tabLst/>
              </a:pPr>
              <a:r>
                <a:rPr lang="en-GB" sz="2100" b="0" i="1" u="none" strike="noStrike" kern="1200" dirty="0">
                  <a:ln>
                    <a:noFill/>
                  </a:ln>
                  <a:latin typeface="Liberation Sans" pitchFamily="18"/>
                  <a:ea typeface="WenQuanYi Micro Hei" pitchFamily="2"/>
                  <a:cs typeface="Lohit Hindi" pitchFamily="2"/>
                </a:rPr>
                <a:t>From CMX</a:t>
              </a:r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583309" y="3019525"/>
              <a:ext cx="1055770" cy="1061103"/>
            </a:xfrm>
            <a:prstGeom prst="rect">
              <a:avLst/>
            </a:prstGeom>
            <a:noFill/>
            <a:ln w="36000">
              <a:solidFill>
                <a:srgbClr val="000000"/>
              </a:solidFill>
              <a:prstDash val="solid"/>
            </a:ln>
          </p:spPr>
          <p:txBody>
            <a:bodyPr lIns="18000" tIns="18000" rIns="18000" bIns="18000" anchor="ctr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buNone/>
                <a:tabLst/>
              </a:pPr>
              <a:r>
                <a:rPr lang="en-GB" sz="2100" b="0" i="1" u="none" strike="noStrike" kern="1200">
                  <a:ln>
                    <a:noFill/>
                  </a:ln>
                  <a:latin typeface="Liberation Sans" pitchFamily="18"/>
                  <a:ea typeface="WenQuanYi Micro Hei" pitchFamily="2"/>
                  <a:cs typeface="Lohit Hindi" pitchFamily="2"/>
                </a:rPr>
                <a:t>To CTP</a:t>
              </a:r>
            </a:p>
          </p:txBody>
        </p:sp>
      </p:grpSp>
      <p:sp>
        <p:nvSpPr>
          <p:cNvPr id="40" name="Inhaltsplatzhalter 2"/>
          <p:cNvSpPr>
            <a:spLocks noGrp="1"/>
          </p:cNvSpPr>
          <p:nvPr>
            <p:ph idx="1"/>
          </p:nvPr>
        </p:nvSpPr>
        <p:spPr>
          <a:xfrm>
            <a:off x="-1" y="836712"/>
            <a:ext cx="4002505" cy="56641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Design goal: Keep compact, with short traces and no on-board signal duplication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require: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FPGAs A, B</a:t>
            </a:r>
            <a:br>
              <a:rPr lang="en-GB" dirty="0" smtClean="0"/>
            </a:br>
            <a:r>
              <a:rPr lang="en-GB" dirty="0" smtClean="0"/>
              <a:t>XC7V485T  </a:t>
            </a:r>
            <a:br>
              <a:rPr lang="en-GB" dirty="0" smtClean="0"/>
            </a:br>
            <a:r>
              <a:rPr lang="en-GB" dirty="0" smtClean="0"/>
              <a:t> 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XC7V690T </a:t>
            </a:r>
            <a:endParaRPr lang="en-GB" dirty="0"/>
          </a:p>
          <a:p>
            <a:r>
              <a:rPr lang="en-GB" dirty="0" smtClean="0"/>
              <a:t>1 XC7K325T </a:t>
            </a:r>
            <a:r>
              <a:rPr lang="en-GB" dirty="0"/>
              <a:t>(C)</a:t>
            </a:r>
          </a:p>
          <a:p>
            <a:r>
              <a:rPr lang="en-GB" dirty="0" smtClean="0"/>
              <a:t>High-density mid-</a:t>
            </a:r>
            <a:br>
              <a:rPr lang="en-GB" dirty="0" smtClean="0"/>
            </a:br>
            <a:r>
              <a:rPr lang="en-GB" dirty="0" smtClean="0"/>
              <a:t>board o/e </a:t>
            </a:r>
            <a:r>
              <a:rPr lang="en-GB" dirty="0"/>
              <a:t>converters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err="1" smtClean="0"/>
              <a:t>miniPOD</a:t>
            </a:r>
            <a:r>
              <a:rPr lang="en-GB" dirty="0" smtClean="0"/>
              <a:t>) </a:t>
            </a:r>
          </a:p>
          <a:p>
            <a:r>
              <a:rPr lang="en-GB" dirty="0" smtClean="0"/>
              <a:t>High density fibre plant</a:t>
            </a:r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41" name="Gerade Verbindung mit Pfeil 40"/>
          <p:cNvCxnSpPr/>
          <p:nvPr/>
        </p:nvCxnSpPr>
        <p:spPr>
          <a:xfrm flipV="1">
            <a:off x="3818438" y="4869160"/>
            <a:ext cx="1622703" cy="1368152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V="1">
            <a:off x="2195736" y="3701784"/>
            <a:ext cx="3245405" cy="3752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 flipV="1">
            <a:off x="3087824" y="4365104"/>
            <a:ext cx="2066058" cy="879344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716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L1Topo - next </a:t>
            </a:r>
            <a:r>
              <a:rPr lang="en-GB" dirty="0" smtClean="0"/>
              <a:t>steps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764704"/>
            <a:ext cx="8715436" cy="571504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Bruno working on schematic capture</a:t>
            </a:r>
          </a:p>
          <a:p>
            <a:r>
              <a:rPr lang="en-GB" dirty="0" smtClean="0"/>
              <a:t>Have </a:t>
            </a:r>
            <a:r>
              <a:rPr lang="en-GB" dirty="0" smtClean="0"/>
              <a:t>L1Topo review, session on June 12 (afternoon) @ CERN</a:t>
            </a:r>
          </a:p>
          <a:p>
            <a:pPr lvl="1"/>
            <a:r>
              <a:rPr lang="en-GB" dirty="0" smtClean="0"/>
              <a:t>Focus on system issues and interfaces (?)</a:t>
            </a:r>
          </a:p>
          <a:p>
            <a:pPr lvl="1"/>
            <a:r>
              <a:rPr lang="en-GB" dirty="0" smtClean="0"/>
              <a:t>Reviewers identified</a:t>
            </a:r>
          </a:p>
          <a:p>
            <a:pPr lvl="1"/>
            <a:r>
              <a:rPr lang="en-GB" dirty="0" smtClean="0"/>
              <a:t>Preparation of documents under way </a:t>
            </a:r>
          </a:p>
          <a:p>
            <a:pPr lvl="1"/>
            <a:r>
              <a:rPr lang="en-GB" dirty="0" smtClean="0"/>
              <a:t>Will turn </a:t>
            </a:r>
            <a:r>
              <a:rPr lang="en-GB" dirty="0"/>
              <a:t>up soon at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://www.staff.uni-mainz.de/uschaefe/ATLAS/Topo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r>
              <a:rPr lang="en-GB" dirty="0" smtClean="0"/>
              <a:t>Urgently purchase critical components in </a:t>
            </a:r>
            <a:r>
              <a:rPr lang="en-GB" b="1" dirty="0" smtClean="0"/>
              <a:t>JUNE !!!</a:t>
            </a:r>
          </a:p>
          <a:p>
            <a:r>
              <a:rPr lang="en-GB" dirty="0" smtClean="0"/>
              <a:t>FPGAs: Virtex-7 and Kintex-7: engineering samples on 1</a:t>
            </a:r>
            <a:r>
              <a:rPr lang="en-GB" baseline="30000" dirty="0" smtClean="0"/>
              <a:t>st</a:t>
            </a:r>
            <a:r>
              <a:rPr lang="en-GB" dirty="0" smtClean="0"/>
              <a:t> prototype module, production silicon </a:t>
            </a:r>
            <a:r>
              <a:rPr lang="en-GB" dirty="0"/>
              <a:t>of </a:t>
            </a:r>
            <a:r>
              <a:rPr lang="en-GB" dirty="0" smtClean="0"/>
              <a:t>XC7V485T thereafter. Final L1Topo production will be with footprint </a:t>
            </a:r>
            <a:r>
              <a:rPr lang="en-GB" dirty="0"/>
              <a:t>compatible </a:t>
            </a:r>
            <a:r>
              <a:rPr lang="en-GB" dirty="0" smtClean="0"/>
              <a:t>XC7V690T</a:t>
            </a:r>
          </a:p>
          <a:p>
            <a:r>
              <a:rPr lang="en-GB" dirty="0" err="1" smtClean="0"/>
              <a:t>Opto</a:t>
            </a:r>
            <a:r>
              <a:rPr lang="en-GB" dirty="0" smtClean="0"/>
              <a:t> modules: </a:t>
            </a:r>
            <a:r>
              <a:rPr lang="en-GB" dirty="0" err="1" smtClean="0"/>
              <a:t>miniPOD</a:t>
            </a:r>
            <a:r>
              <a:rPr lang="en-GB" dirty="0" smtClean="0"/>
              <a:t> seem to be available at acceptable lead time and cost</a:t>
            </a:r>
          </a:p>
          <a:p>
            <a:r>
              <a:rPr lang="en-GB" dirty="0" smtClean="0"/>
              <a:t>Fibre plant: baseline is 48-way MTP to POD octopus cable, again, </a:t>
            </a:r>
            <a:r>
              <a:rPr lang="en-GB" dirty="0"/>
              <a:t>seem to be available at acceptable lead time and cost</a:t>
            </a:r>
          </a:p>
          <a:p>
            <a:pPr marL="0" indent="0" algn="ctr">
              <a:buNone/>
            </a:pPr>
            <a:r>
              <a:rPr lang="en-GB" dirty="0" smtClean="0"/>
              <a:t>!!!!!</a:t>
            </a:r>
          </a:p>
          <a:p>
            <a:pPr marL="0" indent="0">
              <a:buNone/>
            </a:pPr>
            <a:r>
              <a:rPr lang="en-GB" dirty="0" smtClean="0"/>
              <a:t>We do not want to separate L1Topo development from FEX R&amp;D </a:t>
            </a:r>
            <a:br>
              <a:rPr lang="en-GB" dirty="0" smtClean="0"/>
            </a:br>
            <a:r>
              <a:rPr lang="en-GB" dirty="0" smtClean="0">
                <a:sym typeface="Wingdings" pitchFamily="2" charset="2"/>
              </a:rPr>
              <a:t> have people talk about components and options </a:t>
            </a:r>
            <a:r>
              <a:rPr lang="en-GB" b="1" dirty="0" smtClean="0">
                <a:sym typeface="Wingdings" pitchFamily="2" charset="2"/>
              </a:rPr>
              <a:t>NOW</a:t>
            </a:r>
            <a:r>
              <a:rPr lang="en-GB" dirty="0" smtClean="0">
                <a:sym typeface="Wingdings" pitchFamily="2" charset="2"/>
              </a:rPr>
              <a:t> i.e. before volume purchase for L1topo proto modules (due mid June) </a:t>
            </a:r>
          </a:p>
          <a:p>
            <a:pPr marL="0" indent="0" algn="ctr">
              <a:buNone/>
            </a:pPr>
            <a:r>
              <a:rPr lang="en-GB" dirty="0" smtClean="0">
                <a:sym typeface="Wingdings" pitchFamily="2" charset="2"/>
              </a:rPr>
              <a:t>!!!!!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5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Schedule</a:t>
            </a:r>
            <a:endParaRPr lang="en-GB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4" y="1386380"/>
            <a:ext cx="8715373" cy="4513865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8403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117" y="730571"/>
            <a:ext cx="3515883" cy="263691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704" y="3861048"/>
            <a:ext cx="3809296" cy="271553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" y="0"/>
            <a:ext cx="9126417" cy="714356"/>
          </a:xfrm>
        </p:spPr>
        <p:txBody>
          <a:bodyPr/>
          <a:lstStyle/>
          <a:p>
            <a:r>
              <a:rPr lang="en-GB" dirty="0" smtClean="0"/>
              <a:t>GOLD status / plans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5581854" cy="571504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f/w development on-going</a:t>
            </a:r>
          </a:p>
          <a:p>
            <a:r>
              <a:rPr lang="en-GB" dirty="0" smtClean="0"/>
              <a:t>Verification of h/w functionality</a:t>
            </a:r>
          </a:p>
          <a:p>
            <a:pPr lvl="1"/>
            <a:r>
              <a:rPr lang="en-GB" dirty="0" smtClean="0"/>
              <a:t>Jitter cleaner ok, drives MGT successfully @ 6.4Gb/s</a:t>
            </a:r>
            <a:endParaRPr lang="en-GB" dirty="0"/>
          </a:p>
          <a:p>
            <a:pPr lvl="1"/>
            <a:r>
              <a:rPr lang="en-GB" dirty="0"/>
              <a:t>Some bug fixes on </a:t>
            </a:r>
            <a:r>
              <a:rPr lang="en-GB" dirty="0" err="1"/>
              <a:t>opto</a:t>
            </a:r>
            <a:r>
              <a:rPr lang="en-GB" dirty="0"/>
              <a:t> </a:t>
            </a:r>
            <a:r>
              <a:rPr lang="en-GB" dirty="0" smtClean="0"/>
              <a:t>module</a:t>
            </a:r>
            <a:endParaRPr lang="en-GB" dirty="0"/>
          </a:p>
          <a:p>
            <a:r>
              <a:rPr lang="en-GB" dirty="0"/>
              <a:t>Within a fortnight:</a:t>
            </a:r>
          </a:p>
          <a:p>
            <a:r>
              <a:rPr lang="en-GB" dirty="0"/>
              <a:t>Systematic tests on large numbers of input </a:t>
            </a:r>
            <a:r>
              <a:rPr lang="en-GB" dirty="0" smtClean="0"/>
              <a:t>channels</a:t>
            </a:r>
            <a:endParaRPr lang="en-GB" dirty="0"/>
          </a:p>
          <a:p>
            <a:pPr lvl="1"/>
            <a:r>
              <a:rPr lang="en-GB" dirty="0" smtClean="0"/>
              <a:t>Using </a:t>
            </a:r>
            <a:r>
              <a:rPr lang="en-GB" dirty="0"/>
              <a:t>jitter cleaned TTC clock </a:t>
            </a:r>
          </a:p>
          <a:p>
            <a:pPr lvl="1"/>
            <a:r>
              <a:rPr lang="en-GB" dirty="0"/>
              <a:t>Tune Mainz TTC system for 40.08 MHz operation</a:t>
            </a:r>
          </a:p>
          <a:p>
            <a:r>
              <a:rPr lang="en-GB" dirty="0"/>
              <a:t>By mid June: </a:t>
            </a:r>
          </a:p>
          <a:p>
            <a:pPr lvl="1"/>
            <a:r>
              <a:rPr lang="en-GB" dirty="0"/>
              <a:t>PMA far end loopback latency</a:t>
            </a:r>
          </a:p>
          <a:p>
            <a:pPr lvl="1"/>
            <a:r>
              <a:rPr lang="en-GB" dirty="0"/>
              <a:t>Algorithm tests on GOLD </a:t>
            </a:r>
            <a:endParaRPr lang="en-GB" dirty="0" smtClean="0"/>
          </a:p>
          <a:p>
            <a:r>
              <a:rPr lang="en-GB" dirty="0" smtClean="0"/>
              <a:t>Further on: operate </a:t>
            </a:r>
            <a:r>
              <a:rPr lang="en-GB" dirty="0" err="1" smtClean="0"/>
              <a:t>miniPODs</a:t>
            </a:r>
            <a:r>
              <a:rPr lang="en-GB" dirty="0" smtClean="0"/>
              <a:t> on GOLD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681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/ outlook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GOLD measurements on-going</a:t>
            </a:r>
          </a:p>
          <a:p>
            <a:r>
              <a:rPr lang="en-GB" dirty="0" smtClean="0"/>
              <a:t>L1Topo prototype on schedule</a:t>
            </a:r>
          </a:p>
          <a:p>
            <a:r>
              <a:rPr lang="en-GB" dirty="0" smtClean="0"/>
              <a:t>Review mid June</a:t>
            </a:r>
          </a:p>
          <a:p>
            <a:r>
              <a:rPr lang="en-GB" dirty="0" smtClean="0"/>
              <a:t>Urgent need for purchase of critical components</a:t>
            </a:r>
          </a:p>
          <a:p>
            <a:r>
              <a:rPr lang="en-GB" dirty="0" smtClean="0"/>
              <a:t>Try and converge on </a:t>
            </a:r>
            <a:r>
              <a:rPr lang="en-GB" dirty="0" err="1" smtClean="0"/>
              <a:t>opto</a:t>
            </a:r>
            <a:r>
              <a:rPr lang="en-GB" dirty="0" smtClean="0"/>
              <a:t>/electrical equipment for imminent and future processors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025674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468</Words>
  <Application>Microsoft Office PowerPoint</Application>
  <PresentationFormat>Bildschirmpräsentation (4:3)</PresentationFormat>
  <Paragraphs>119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Larissa-Design</vt:lpstr>
      <vt:lpstr>L1Topo : schedule and planning</vt:lpstr>
      <vt:lpstr>Intro</vt:lpstr>
      <vt:lpstr>Intro</vt:lpstr>
      <vt:lpstr>Schedule</vt:lpstr>
      <vt:lpstr>(critical) components…</vt:lpstr>
      <vt:lpstr>L1Topo - next steps</vt:lpstr>
      <vt:lpstr>Schedule</vt:lpstr>
      <vt:lpstr>GOLD status / plans</vt:lpstr>
      <vt:lpstr>Summary / outlook</vt:lpstr>
      <vt:lpstr>Backup / components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718</cp:revision>
  <cp:lastPrinted>2011-04-05T13:18:26Z</cp:lastPrinted>
  <dcterms:created xsi:type="dcterms:W3CDTF">2009-12-08T11:59:40Z</dcterms:created>
  <dcterms:modified xsi:type="dcterms:W3CDTF">2012-05-24T11:29:11Z</dcterms:modified>
</cp:coreProperties>
</file>