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1" r:id="rId3"/>
    <p:sldId id="322" r:id="rId4"/>
    <p:sldId id="319" r:id="rId5"/>
    <p:sldId id="323" r:id="rId6"/>
    <p:sldId id="324" r:id="rId7"/>
  </p:sldIdLst>
  <p:sldSz cx="9144000" cy="6858000" type="screen4x3"/>
  <p:notesSz cx="6807200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2B047A"/>
    <a:srgbClr val="4206BA"/>
    <a:srgbClr val="0CB428"/>
    <a:srgbClr val="0F01BF"/>
    <a:srgbClr val="0EDC30"/>
    <a:srgbClr val="D703DC"/>
    <a:srgbClr val="48C489"/>
    <a:srgbClr val="BC03C1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0" autoAdjust="0"/>
    <p:restoredTop sz="94675" autoAdjust="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17/06/2012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17.06.2012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L1Topo </a:t>
            </a:r>
            <a:r>
              <a:rPr lang="en-US" dirty="0" smtClean="0"/>
              <a:t>post review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GB" sz="2000" dirty="0" smtClean="0"/>
              <a:t>www.staff.uni-mainz.de/uschaefe/browsable/L1Calo/Topo</a:t>
            </a:r>
            <a:endParaRPr lang="en-US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Observations, options, effort, plans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Uli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L1Topo : some o</a:t>
            </a:r>
            <a:r>
              <a:rPr lang="en-GB" dirty="0" smtClean="0"/>
              <a:t>bservations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Review </a:t>
            </a:r>
            <a:r>
              <a:rPr lang="en-GB" smtClean="0"/>
              <a:t>on June 12 -- f</a:t>
            </a:r>
            <a:r>
              <a:rPr lang="en-GB" smtClean="0"/>
              <a:t>or </a:t>
            </a:r>
            <a:r>
              <a:rPr lang="en-GB" dirty="0" smtClean="0"/>
              <a:t>conclusions wait for the report becoming available. </a:t>
            </a:r>
            <a:br>
              <a:rPr lang="en-GB" dirty="0" smtClean="0"/>
            </a:br>
            <a:r>
              <a:rPr lang="en-GB" dirty="0" smtClean="0"/>
              <a:t>However:</a:t>
            </a:r>
          </a:p>
          <a:p>
            <a:r>
              <a:rPr lang="en-GB" dirty="0"/>
              <a:t>Real-time bandwidth </a:t>
            </a:r>
            <a:r>
              <a:rPr lang="en-GB" dirty="0" smtClean="0"/>
              <a:t>and processing </a:t>
            </a:r>
            <a:r>
              <a:rPr lang="en-GB" dirty="0" smtClean="0"/>
              <a:t>capacity defined by FPGAs available on the market by 2013. Have chosen largest available devices anyway. There is no alternative to the present design!</a:t>
            </a:r>
          </a:p>
          <a:p>
            <a:r>
              <a:rPr lang="en-GB" dirty="0" smtClean="0"/>
              <a:t>L1Topo is a modular processor that allows for optional components on mezzanines without too much impact on main board design.</a:t>
            </a:r>
          </a:p>
          <a:p>
            <a:r>
              <a:rPr lang="en-GB" dirty="0" smtClean="0"/>
              <a:t>Large (confusing?) number of options presented in specs</a:t>
            </a:r>
          </a:p>
          <a:p>
            <a:r>
              <a:rPr lang="en-GB" dirty="0" smtClean="0"/>
              <a:t>In the review session further options suggested by reviewers</a:t>
            </a:r>
          </a:p>
          <a:p>
            <a:r>
              <a:rPr lang="en-GB" dirty="0" smtClean="0"/>
              <a:t>Need to consolidate design while keeping options</a:t>
            </a:r>
          </a:p>
          <a:p>
            <a:r>
              <a:rPr lang="en-GB" dirty="0" smtClean="0"/>
              <a:t>Need to flag more clearly what’s on mainboard and what goes to mezzanines</a:t>
            </a:r>
            <a:endParaRPr lang="en-GB" dirty="0" smtClean="0"/>
          </a:p>
          <a:p>
            <a:r>
              <a:rPr lang="en-GB" dirty="0" smtClean="0"/>
              <a:t>Need to explore impact of options on the </a:t>
            </a:r>
            <a:r>
              <a:rPr lang="en-GB" dirty="0"/>
              <a:t>required </a:t>
            </a:r>
            <a:r>
              <a:rPr lang="en-GB" dirty="0" smtClean="0"/>
              <a:t>effort : Seems rather obvious in the hardware regime. However, firmware and on-line software affected !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7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Hardware mods envisaged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84930"/>
              </p:ext>
            </p:extLst>
          </p:nvPr>
        </p:nvGraphicFramePr>
        <p:xfrm>
          <a:off x="107504" y="836712"/>
          <a:ext cx="8928992" cy="4216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496481"/>
                <a:gridCol w="2904119"/>
                <a:gridCol w="1368152"/>
              </a:tblGrid>
              <a:tr h="644769">
                <a:tc>
                  <a:txBody>
                    <a:bodyPr/>
                    <a:lstStyle/>
                    <a:p>
                      <a:r>
                        <a:rPr lang="en-GB" dirty="0" smtClean="0"/>
                        <a:t>Comment</a:t>
                      </a:r>
                      <a:r>
                        <a:rPr lang="en-GB" baseline="0" dirty="0" smtClean="0"/>
                        <a:t> on…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Design mod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Impact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</a:t>
                      </a:r>
                      <a:endParaRPr lang="en-GB" dirty="0"/>
                    </a:p>
                  </a:txBody>
                  <a:tcPr/>
                </a:tc>
              </a:tr>
              <a:tr h="723383">
                <a:tc>
                  <a:txBody>
                    <a:bodyPr/>
                    <a:lstStyle/>
                    <a:p>
                      <a:r>
                        <a:rPr lang="en-GB" dirty="0" smtClean="0"/>
                        <a:t>ATCA compliance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Add base interface and  suitable </a:t>
                      </a:r>
                      <a:r>
                        <a:rPr lang="en-GB" baseline="0" dirty="0" smtClean="0"/>
                        <a:t>IPMC</a:t>
                      </a:r>
                      <a:endParaRPr lang="en-GB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 - need</a:t>
                      </a:r>
                      <a:r>
                        <a:rPr lang="en-GB" baseline="0" dirty="0" smtClean="0"/>
                        <a:t> to copy a proven microcontroller scheme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Mezzanine </a:t>
                      </a:r>
                      <a:endParaRPr lang="en-GB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en-GB" dirty="0" smtClean="0"/>
                        <a:t>Module control via embedded processor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Replace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Kintex</a:t>
                      </a:r>
                      <a:r>
                        <a:rPr lang="en-GB" baseline="0" dirty="0" smtClean="0"/>
                        <a:t> by </a:t>
                      </a:r>
                      <a:r>
                        <a:rPr lang="en-GB" baseline="0" dirty="0" err="1" smtClean="0"/>
                        <a:t>Zynq</a:t>
                      </a:r>
                      <a:r>
                        <a:rPr lang="en-GB" baseline="0" dirty="0" smtClean="0"/>
                        <a:t> (FPGA w. ARM)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Low –</a:t>
                      </a:r>
                      <a:r>
                        <a:rPr lang="en-GB" baseline="0" dirty="0" smtClean="0"/>
                        <a:t> both devices are similar. B</a:t>
                      </a:r>
                      <a:r>
                        <a:rPr lang="en-GB" dirty="0" smtClean="0"/>
                        <a:t>ut have to understand </a:t>
                      </a:r>
                      <a:r>
                        <a:rPr lang="en-GB" dirty="0" err="1" smtClean="0"/>
                        <a:t>Zynq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Mainboard</a:t>
                      </a:r>
                      <a:br>
                        <a:rPr lang="en-GB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GB" sz="1500" baseline="0" dirty="0" smtClean="0">
                          <a:solidFill>
                            <a:schemeClr val="tx1"/>
                          </a:solidFill>
                        </a:rPr>
                        <a:t>peripherals on mezzanine? </a:t>
                      </a:r>
                      <a:endParaRPr lang="en-GB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4769">
                <a:tc>
                  <a:txBody>
                    <a:bodyPr/>
                    <a:lstStyle/>
                    <a:p>
                      <a:r>
                        <a:rPr lang="en-GB" dirty="0" smtClean="0"/>
                        <a:t>DAQ</a:t>
                      </a:r>
                      <a:r>
                        <a:rPr lang="en-GB" baseline="0" dirty="0" smtClean="0"/>
                        <a:t> / ROI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Check bandwidth – probably no h/w mods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</a:tr>
              <a:tr h="644769">
                <a:tc>
                  <a:txBody>
                    <a:bodyPr/>
                    <a:lstStyle/>
                    <a:p>
                      <a:r>
                        <a:rPr lang="en-GB" dirty="0" smtClean="0"/>
                        <a:t>MGT reference clocks / MGT rates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Probably add a few more clocks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Mainboard 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4769">
                <a:tc>
                  <a:txBody>
                    <a:bodyPr/>
                    <a:lstStyle/>
                    <a:p>
                      <a:r>
                        <a:rPr lang="en-GB" dirty="0" smtClean="0"/>
                        <a:t>FPGA configuration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 SD card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Mainboard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2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Floor plan, </a:t>
            </a:r>
            <a:r>
              <a:rPr lang="en-GB" dirty="0" smtClean="0"/>
              <a:t>now and then…</a:t>
            </a:r>
            <a:endParaRPr lang="en-GB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54" y="811273"/>
            <a:ext cx="5499446" cy="5715000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4608004" y="2692994"/>
            <a:ext cx="4464496" cy="3794573"/>
            <a:chOff x="2843808" y="2636912"/>
            <a:chExt cx="4464496" cy="3794573"/>
          </a:xfrm>
        </p:grpSpPr>
        <p:sp>
          <p:nvSpPr>
            <p:cNvPr id="3" name="Rechteck 2"/>
            <p:cNvSpPr/>
            <p:nvPr/>
          </p:nvSpPr>
          <p:spPr>
            <a:xfrm>
              <a:off x="4685182" y="5531385"/>
              <a:ext cx="606897" cy="900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hteck 7"/>
            <p:cNvSpPr/>
            <p:nvPr/>
          </p:nvSpPr>
          <p:spPr>
            <a:xfrm>
              <a:off x="2843808" y="4509120"/>
              <a:ext cx="2376264" cy="1800200"/>
            </a:xfrm>
            <a:prstGeom prst="rect">
              <a:avLst/>
            </a:prstGeom>
            <a:solidFill>
              <a:schemeClr val="accent3">
                <a:lumMod val="50000"/>
                <a:alpha val="48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hteck 9"/>
            <p:cNvSpPr/>
            <p:nvPr/>
          </p:nvSpPr>
          <p:spPr>
            <a:xfrm>
              <a:off x="6372200" y="2636912"/>
              <a:ext cx="936104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Inhaltsplatzhalter 2"/>
          <p:cNvSpPr txBox="1">
            <a:spLocks/>
          </p:cNvSpPr>
          <p:nvPr/>
        </p:nvSpPr>
        <p:spPr>
          <a:xfrm>
            <a:off x="-1" y="836712"/>
            <a:ext cx="3851921" cy="566412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RTDP:</a:t>
            </a:r>
          </a:p>
          <a:p>
            <a:r>
              <a:rPr lang="en-GB" dirty="0"/>
              <a:t>High density fibre </a:t>
            </a:r>
            <a:r>
              <a:rPr lang="en-GB" dirty="0" smtClean="0"/>
              <a:t>plant w. 48-way connectors</a:t>
            </a:r>
            <a:endParaRPr lang="en-GB" dirty="0"/>
          </a:p>
          <a:p>
            <a:r>
              <a:rPr lang="en-GB" dirty="0" smtClean="0"/>
              <a:t>14 </a:t>
            </a:r>
            <a:r>
              <a:rPr lang="en-GB" dirty="0" err="1" smtClean="0"/>
              <a:t>miniPODs</a:t>
            </a:r>
            <a:r>
              <a:rPr lang="en-GB" dirty="0" smtClean="0"/>
              <a:t> for optical input</a:t>
            </a:r>
          </a:p>
          <a:p>
            <a:r>
              <a:rPr lang="en-GB" dirty="0" smtClean="0"/>
              <a:t>2 processors XC7V690T </a:t>
            </a:r>
          </a:p>
          <a:p>
            <a:r>
              <a:rPr lang="en-GB" dirty="0" smtClean="0"/>
              <a:t>To CTP: </a:t>
            </a:r>
            <a:r>
              <a:rPr lang="en-GB" dirty="0" err="1" smtClean="0"/>
              <a:t>miniPOD</a:t>
            </a:r>
            <a:r>
              <a:rPr lang="en-GB" dirty="0" smtClean="0"/>
              <a:t> and low latency LVDS</a:t>
            </a:r>
          </a:p>
          <a:p>
            <a:pPr marL="0" indent="0">
              <a:buNone/>
            </a:pPr>
            <a:r>
              <a:rPr lang="en-GB" dirty="0" smtClean="0"/>
              <a:t>Control etc.:</a:t>
            </a:r>
          </a:p>
          <a:p>
            <a:r>
              <a:rPr lang="en-GB" dirty="0" smtClean="0"/>
              <a:t>XC7K325T 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 smtClean="0">
                <a:sym typeface="Wingdings" pitchFamily="2" charset="2"/>
              </a:rPr>
              <a:t>XC7Z045</a:t>
            </a:r>
          </a:p>
          <a:p>
            <a:r>
              <a:rPr lang="en-GB" dirty="0" smtClean="0"/>
              <a:t>Add SD-card for configuration and boot</a:t>
            </a:r>
          </a:p>
          <a:p>
            <a:r>
              <a:rPr lang="en-GB" dirty="0" smtClean="0"/>
              <a:t>Add memory</a:t>
            </a:r>
          </a:p>
          <a:p>
            <a:pPr marL="0" indent="0">
              <a:buNone/>
            </a:pPr>
            <a:r>
              <a:rPr lang="en-GB" dirty="0" smtClean="0"/>
              <a:t>Some components not yet placed : CTP /spare PODs…</a:t>
            </a:r>
          </a:p>
          <a:p>
            <a:pPr marL="0" indent="0">
              <a:buFont typeface="Arial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61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Firmware, on-line software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Impact of architectural decisions on f/w and s/w might be considerable:</a:t>
            </a:r>
          </a:p>
          <a:p>
            <a:r>
              <a:rPr lang="en-GB" dirty="0" smtClean="0"/>
              <a:t>Embedded ROD vs. use of L1Calo ROD</a:t>
            </a:r>
          </a:p>
          <a:p>
            <a:pPr lvl="1"/>
            <a:r>
              <a:rPr lang="en-GB" dirty="0" smtClean="0"/>
              <a:t>JEM DAQ interface being converted to L1Topo needs</a:t>
            </a:r>
          </a:p>
          <a:p>
            <a:pPr lvl="1"/>
            <a:r>
              <a:rPr lang="en-GB" b="1" dirty="0" smtClean="0"/>
              <a:t>Phase-0</a:t>
            </a:r>
            <a:r>
              <a:rPr lang="en-GB" dirty="0" smtClean="0"/>
              <a:t> DAQ bandwidth dominated by CMX link volume : </a:t>
            </a:r>
            <a:br>
              <a:rPr lang="en-GB" dirty="0" smtClean="0"/>
            </a:br>
            <a:r>
              <a:rPr lang="en-GB" dirty="0"/>
              <a:t>Z</a:t>
            </a:r>
            <a:r>
              <a:rPr lang="en-GB" dirty="0" smtClean="0"/>
              <a:t>ero suppressed </a:t>
            </a:r>
            <a:r>
              <a:rPr lang="en-GB" dirty="0" err="1" smtClean="0"/>
              <a:t>fmt</a:t>
            </a:r>
            <a:r>
              <a:rPr lang="en-GB" dirty="0" smtClean="0"/>
              <a:t> w. 46 fibres @ 6.4 Gb/s </a:t>
            </a:r>
            <a:r>
              <a:rPr lang="en-GB" dirty="0">
                <a:sym typeface="Wingdings" pitchFamily="2" charset="2"/>
              </a:rPr>
              <a:t>@</a:t>
            </a:r>
            <a:r>
              <a:rPr lang="en-GB" dirty="0" smtClean="0"/>
              <a:t> 100kHz L1A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~500 Mb/s per bunch tick being read out,</a:t>
            </a:r>
            <a:br>
              <a:rPr lang="en-GB" dirty="0" smtClean="0"/>
            </a:br>
            <a:r>
              <a:rPr lang="en-GB" dirty="0" smtClean="0"/>
              <a:t>  1.7 Gb/s/tick for uncompressed data (96bit/processor slot)</a:t>
            </a:r>
          </a:p>
          <a:p>
            <a:pPr lvl="1"/>
            <a:r>
              <a:rPr lang="en-GB" dirty="0" smtClean="0"/>
              <a:t>Effort required for embedded ROD cannot be quantified</a:t>
            </a:r>
          </a:p>
          <a:p>
            <a:r>
              <a:rPr lang="en-GB" dirty="0" smtClean="0"/>
              <a:t>Ethernet based control / embedded processor / </a:t>
            </a:r>
            <a:r>
              <a:rPr lang="en-GB" dirty="0" err="1" smtClean="0"/>
              <a:t>IPbus</a:t>
            </a:r>
            <a:endParaRPr lang="en-GB" dirty="0" smtClean="0"/>
          </a:p>
          <a:p>
            <a:pPr lvl="1"/>
            <a:r>
              <a:rPr lang="en-GB" dirty="0" smtClean="0"/>
              <a:t>Basic access via </a:t>
            </a:r>
            <a:r>
              <a:rPr lang="en-GB" dirty="0"/>
              <a:t>serialised </a:t>
            </a:r>
            <a:r>
              <a:rPr lang="en-GB" dirty="0" err="1" smtClean="0"/>
              <a:t>VMEbus</a:t>
            </a:r>
            <a:r>
              <a:rPr lang="en-GB" dirty="0" smtClean="0"/>
              <a:t> is available anyway, is in use on GOLD</a:t>
            </a:r>
          </a:p>
          <a:p>
            <a:pPr lvl="1"/>
            <a:r>
              <a:rPr lang="en-GB" dirty="0" smtClean="0"/>
              <a:t>Both </a:t>
            </a:r>
            <a:r>
              <a:rPr lang="en-GB" dirty="0" err="1" smtClean="0"/>
              <a:t>IPbus</a:t>
            </a:r>
            <a:r>
              <a:rPr lang="en-GB" dirty="0" smtClean="0"/>
              <a:t> and embedded processor are supported by h/w but will require s/w and f/w effort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Effort &amp; needs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692696"/>
            <a:ext cx="8715436" cy="60486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MZ figures haven’t changed:</a:t>
            </a:r>
          </a:p>
          <a:p>
            <a:r>
              <a:rPr lang="en-GB" dirty="0" smtClean="0"/>
              <a:t>h/w Bruno &amp; </a:t>
            </a:r>
            <a:r>
              <a:rPr lang="en-GB" dirty="0" err="1" smtClean="0"/>
              <a:t>Uli</a:t>
            </a:r>
            <a:endParaRPr lang="en-GB" dirty="0" smtClean="0"/>
          </a:p>
          <a:p>
            <a:r>
              <a:rPr lang="en-GB" dirty="0" smtClean="0"/>
              <a:t>f/w </a:t>
            </a:r>
          </a:p>
          <a:p>
            <a:pPr lvl="1"/>
            <a:r>
              <a:rPr lang="en-GB" dirty="0" smtClean="0"/>
              <a:t>Volker W. working on real-time f/w</a:t>
            </a:r>
          </a:p>
          <a:p>
            <a:pPr lvl="1"/>
            <a:r>
              <a:rPr lang="en-GB" dirty="0" smtClean="0"/>
              <a:t>~ 1 FTE of postdocs</a:t>
            </a:r>
          </a:p>
          <a:p>
            <a:r>
              <a:rPr lang="en-GB" dirty="0" smtClean="0"/>
              <a:t>s/w – so far none beyond some minimum VME-based control software required for hardware tests / PHD students</a:t>
            </a:r>
          </a:p>
          <a:p>
            <a:pPr marL="0" indent="0">
              <a:buNone/>
            </a:pPr>
            <a:r>
              <a:rPr lang="en-GB" dirty="0" smtClean="0"/>
              <a:t>Firmware required:</a:t>
            </a:r>
          </a:p>
          <a:p>
            <a:r>
              <a:rPr lang="en-GB" dirty="0" smtClean="0"/>
              <a:t>Real-time path </a:t>
            </a:r>
          </a:p>
          <a:p>
            <a:pPr lvl="1"/>
            <a:r>
              <a:rPr lang="en-GB" dirty="0" smtClean="0"/>
              <a:t>MGT related stuff</a:t>
            </a:r>
          </a:p>
          <a:p>
            <a:pPr lvl="1"/>
            <a:r>
              <a:rPr lang="en-GB" dirty="0" smtClean="0"/>
              <a:t>Some algorithms </a:t>
            </a:r>
          </a:p>
          <a:p>
            <a:r>
              <a:rPr lang="en-GB" dirty="0" smtClean="0"/>
              <a:t>Diagnostics and monitoring (playback / spy)</a:t>
            </a:r>
          </a:p>
          <a:p>
            <a:r>
              <a:rPr lang="en-GB" dirty="0" smtClean="0"/>
              <a:t>Register map</a:t>
            </a:r>
          </a:p>
          <a:p>
            <a:r>
              <a:rPr lang="en-GB" dirty="0" smtClean="0"/>
              <a:t>DAQ</a:t>
            </a:r>
          </a:p>
          <a:p>
            <a:r>
              <a:rPr lang="en-GB" dirty="0" err="1" smtClean="0"/>
              <a:t>IPbus</a:t>
            </a:r>
            <a:r>
              <a:rPr lang="en-GB" dirty="0" smtClean="0"/>
              <a:t> firmware (for FPGA-based Ethernet option)  </a:t>
            </a:r>
          </a:p>
          <a:p>
            <a:pPr marL="0" indent="0">
              <a:buNone/>
            </a:pPr>
            <a:r>
              <a:rPr lang="en-GB" dirty="0" smtClean="0"/>
              <a:t>Software required:</a:t>
            </a:r>
          </a:p>
          <a:p>
            <a:r>
              <a:rPr lang="en-GB" dirty="0" smtClean="0"/>
              <a:t>Some basic software access for h/w tests</a:t>
            </a:r>
          </a:p>
          <a:p>
            <a:r>
              <a:rPr lang="en-GB" dirty="0" smtClean="0"/>
              <a:t>HDMC register description (in case of register mapped access)</a:t>
            </a:r>
          </a:p>
          <a:p>
            <a:r>
              <a:rPr lang="en-GB" dirty="0" smtClean="0"/>
              <a:t>General software framework for Ethernet based control</a:t>
            </a:r>
          </a:p>
          <a:p>
            <a:r>
              <a:rPr lang="en-GB" dirty="0" smtClean="0"/>
              <a:t>Embedded processor software (ARM/Linux) </a:t>
            </a:r>
            <a:r>
              <a:rPr lang="en-GB" b="1" dirty="0" smtClean="0"/>
              <a:t>or</a:t>
            </a:r>
          </a:p>
          <a:p>
            <a:r>
              <a:rPr lang="en-GB" dirty="0" err="1" smtClean="0"/>
              <a:t>IPbus</a:t>
            </a:r>
            <a:r>
              <a:rPr lang="en-GB" dirty="0" smtClean="0"/>
              <a:t> specific software</a:t>
            </a:r>
          </a:p>
          <a:p>
            <a:r>
              <a:rPr lang="en-GB" dirty="0" smtClean="0"/>
              <a:t>Microcontroller software (IPMC)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S/W development would be eased considerably if done within L1Calo infrastructure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51660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Microsoft Office PowerPoint</Application>
  <PresentationFormat>Bildschirmpräsentation (4:3)</PresentationFormat>
  <Paragraphs>96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L1Topo post review  www.staff.uni-mainz.de/uschaefe/browsable/L1Calo/Topo</vt:lpstr>
      <vt:lpstr>L1Topo : some observations</vt:lpstr>
      <vt:lpstr>Hardware mods envisaged</vt:lpstr>
      <vt:lpstr>Floor plan, now and then…</vt:lpstr>
      <vt:lpstr>Firmware, on-line software</vt:lpstr>
      <vt:lpstr>Effort &amp; needs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768</cp:revision>
  <cp:lastPrinted>2012-06-11T18:58:05Z</cp:lastPrinted>
  <dcterms:created xsi:type="dcterms:W3CDTF">2009-12-08T11:59:40Z</dcterms:created>
  <dcterms:modified xsi:type="dcterms:W3CDTF">2012-06-18T12:58:28Z</dcterms:modified>
</cp:coreProperties>
</file>