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5" r:id="rId3"/>
    <p:sldId id="326" r:id="rId4"/>
    <p:sldId id="301" r:id="rId5"/>
    <p:sldId id="322" r:id="rId6"/>
    <p:sldId id="319" r:id="rId7"/>
    <p:sldId id="327" r:id="rId8"/>
    <p:sldId id="323" r:id="rId9"/>
    <p:sldId id="324" r:id="rId10"/>
    <p:sldId id="328" r:id="rId11"/>
  </p:sldIdLst>
  <p:sldSz cx="9144000" cy="6858000" type="screen4x3"/>
  <p:notesSz cx="6807200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2B047A"/>
    <a:srgbClr val="4206BA"/>
    <a:srgbClr val="0CB428"/>
    <a:srgbClr val="0F01BF"/>
    <a:srgbClr val="0EDC30"/>
    <a:srgbClr val="D703DC"/>
    <a:srgbClr val="48C489"/>
    <a:srgbClr val="BC03C1"/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00" autoAdjust="0"/>
    <p:restoredTop sz="94675" autoAdjust="0"/>
  </p:normalViewPr>
  <p:slideViewPr>
    <p:cSldViewPr>
      <p:cViewPr varScale="1">
        <p:scale>
          <a:sx n="65" d="100"/>
          <a:sy n="65" d="100"/>
        </p:scale>
        <p:origin x="-5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27.06.2012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595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L1Topo / post review</a:t>
            </a:r>
            <a:br>
              <a:rPr lang="en-US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GB" sz="2000" dirty="0" smtClean="0"/>
              <a:t>www.staff.uni-mainz.de/uschaefe/browsable/L1Calo/Topo</a:t>
            </a:r>
            <a:endParaRPr lang="en-US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1584176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Observations, options, effort, </a:t>
            </a:r>
            <a:r>
              <a:rPr lang="en-GB" dirty="0" smtClean="0"/>
              <a:t>plans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Uli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5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Version </a:t>
            </a:r>
            <a:fld id="{FB4CD499-22ED-4141-9910-8C063A625CFB}" type="datetime9">
              <a:rPr lang="de-DE" sz="150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27.06.2012 12:14:34</a:t>
            </a:fld>
            <a:endParaRPr lang="en-GB" sz="15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6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PCB status and components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Detailed design under way</a:t>
            </a:r>
          </a:p>
          <a:p>
            <a:r>
              <a:rPr lang="en-GB" dirty="0" smtClean="0"/>
              <a:t>Incorporate some design modifications inspired by review</a:t>
            </a:r>
          </a:p>
          <a:p>
            <a:r>
              <a:rPr lang="en-GB" dirty="0" smtClean="0"/>
              <a:t>Initially engineering samples on prototype</a:t>
            </a:r>
          </a:p>
          <a:p>
            <a:pPr lvl="1"/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copy using XC7V485T-2C</a:t>
            </a:r>
            <a:r>
              <a:rPr lang="en-GB" dirty="0" smtClean="0">
                <a:solidFill>
                  <a:srgbClr val="FF0000"/>
                </a:solidFill>
              </a:rPr>
              <a:t>ES</a:t>
            </a:r>
            <a:r>
              <a:rPr lang="en-GB" dirty="0" smtClean="0"/>
              <a:t> – ordered / available soon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copy using XC7V485T-2C – </a:t>
            </a:r>
            <a:r>
              <a:rPr lang="en-GB" dirty="0"/>
              <a:t>ordered / available </a:t>
            </a:r>
            <a:r>
              <a:rPr lang="en-GB" dirty="0" smtClean="0"/>
              <a:t>Q4, 2012</a:t>
            </a:r>
          </a:p>
          <a:p>
            <a:pPr lvl="1"/>
            <a:r>
              <a:rPr lang="en-GB" dirty="0" smtClean="0"/>
              <a:t>XC7V690T from 2013</a:t>
            </a:r>
          </a:p>
          <a:p>
            <a:r>
              <a:rPr lang="en-GB" dirty="0" smtClean="0"/>
              <a:t>Initial batch of </a:t>
            </a:r>
            <a:r>
              <a:rPr lang="en-GB" dirty="0" err="1" smtClean="0"/>
              <a:t>miniPOD</a:t>
            </a:r>
            <a:r>
              <a:rPr lang="en-GB" dirty="0" smtClean="0"/>
              <a:t> trans/</a:t>
            </a:r>
            <a:r>
              <a:rPr lang="en-GB" dirty="0" err="1" smtClean="0"/>
              <a:t>ceivers</a:t>
            </a:r>
            <a:r>
              <a:rPr lang="en-GB" dirty="0" smtClean="0"/>
              <a:t> ordered / available soon</a:t>
            </a:r>
          </a:p>
          <a:p>
            <a:pPr lvl="1"/>
            <a:r>
              <a:rPr lang="en-GB" dirty="0" smtClean="0"/>
              <a:t>With heat sink</a:t>
            </a:r>
          </a:p>
          <a:p>
            <a:pPr lvl="1"/>
            <a:r>
              <a:rPr lang="en-GB" dirty="0" smtClean="0"/>
              <a:t>For bare fibre connectors</a:t>
            </a:r>
          </a:p>
          <a:p>
            <a:r>
              <a:rPr lang="en-GB" dirty="0" smtClean="0"/>
              <a:t>First samples of fibre assemblies (48-way) ordered / being ordered. </a:t>
            </a:r>
          </a:p>
          <a:p>
            <a:pPr lvl="1"/>
            <a:r>
              <a:rPr lang="en-GB" dirty="0" smtClean="0"/>
              <a:t>POD connector style : for bare fibre</a:t>
            </a:r>
          </a:p>
          <a:p>
            <a:pPr lvl="1"/>
            <a:r>
              <a:rPr lang="en-GB" dirty="0" smtClean="0"/>
              <a:t>Male MPO/MTP connector</a:t>
            </a:r>
          </a:p>
          <a:p>
            <a:r>
              <a:rPr lang="en-GB" dirty="0" smtClean="0"/>
              <a:t>Lead times seem reasonable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905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 – LVL-1 2013/14</a:t>
            </a:r>
            <a:endParaRPr lang="en-GB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28800"/>
            <a:ext cx="6171451" cy="4171738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cxnSp>
        <p:nvCxnSpPr>
          <p:cNvPr id="8" name="Gerade Verbindung mit Pfeil 7"/>
          <p:cNvCxnSpPr/>
          <p:nvPr/>
        </p:nvCxnSpPr>
        <p:spPr>
          <a:xfrm flipH="1">
            <a:off x="4860032" y="1700808"/>
            <a:ext cx="1512168" cy="108012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 flipV="1">
            <a:off x="4499992" y="4293096"/>
            <a:ext cx="1656184" cy="108012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nhaltsplatzhalter 2"/>
          <p:cNvSpPr txBox="1">
            <a:spLocks/>
          </p:cNvSpPr>
          <p:nvPr/>
        </p:nvSpPr>
        <p:spPr>
          <a:xfrm>
            <a:off x="6372200" y="986600"/>
            <a:ext cx="2160240" cy="129027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160 * 6.4Gb/s baseline</a:t>
            </a:r>
          </a:p>
          <a:p>
            <a:pPr marL="0" indent="0">
              <a:buFont typeface="Arial" pitchFamily="34" charset="0"/>
              <a:buNone/>
            </a:pPr>
            <a:r>
              <a:rPr lang="en-GB" dirty="0" smtClean="0"/>
              <a:t>(up to 13Gb/s)</a:t>
            </a:r>
            <a:endParaRPr lang="en-GB" dirty="0"/>
          </a:p>
        </p:txBody>
      </p:sp>
      <p:sp>
        <p:nvSpPr>
          <p:cNvPr id="15" name="Inhaltsplatzhalter 2"/>
          <p:cNvSpPr txBox="1">
            <a:spLocks/>
          </p:cNvSpPr>
          <p:nvPr/>
        </p:nvSpPr>
        <p:spPr>
          <a:xfrm>
            <a:off x="6156176" y="5160493"/>
            <a:ext cx="2808312" cy="7200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12 / 24 * 6.4Gb/s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32 * 1Gb/s LVDS</a:t>
            </a:r>
          </a:p>
        </p:txBody>
      </p:sp>
    </p:spTree>
    <p:extLst>
      <p:ext uri="{BB962C8B-B14F-4D97-AF65-F5344CB8AC3E}">
        <p14:creationId xmlns:p14="http://schemas.microsoft.com/office/powerpoint/2010/main" val="78317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Floor plan, main components…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39" name="Gruppieren 38"/>
          <p:cNvGrpSpPr/>
          <p:nvPr/>
        </p:nvGrpSpPr>
        <p:grpSpPr>
          <a:xfrm>
            <a:off x="3491880" y="2096420"/>
            <a:ext cx="5540008" cy="4010547"/>
            <a:chOff x="583309" y="1323982"/>
            <a:chExt cx="7704266" cy="5076000"/>
          </a:xfrm>
        </p:grpSpPr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2">
              <a:lum/>
              <a:alphaModFix/>
            </a:blip>
            <a:srcRect/>
            <a:stretch>
              <a:fillRect/>
            </a:stretch>
          </p:blipFill>
          <p:spPr>
            <a:xfrm>
              <a:off x="1439338" y="1323982"/>
              <a:ext cx="5706862" cy="5076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Gerade Verbindung 6"/>
            <p:cNvSpPr/>
            <p:nvPr/>
          </p:nvSpPr>
          <p:spPr>
            <a:xfrm>
              <a:off x="4064495" y="2027036"/>
              <a:ext cx="0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8" name="Gerade Verbindung 7"/>
            <p:cNvSpPr/>
            <p:nvPr/>
          </p:nvSpPr>
          <p:spPr>
            <a:xfrm flipH="1">
              <a:off x="3635909" y="2027036"/>
              <a:ext cx="428015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9" name="Gerade Verbindung 8"/>
            <p:cNvSpPr/>
            <p:nvPr/>
          </p:nvSpPr>
          <p:spPr>
            <a:xfrm flipH="1">
              <a:off x="3322603" y="2027036"/>
              <a:ext cx="713358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0" name="Gerade Verbindung 9"/>
            <p:cNvSpPr/>
            <p:nvPr/>
          </p:nvSpPr>
          <p:spPr>
            <a:xfrm flipH="1">
              <a:off x="2866054" y="2027036"/>
              <a:ext cx="1141372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1" name="Gerade Verbindung 10"/>
            <p:cNvSpPr/>
            <p:nvPr/>
          </p:nvSpPr>
          <p:spPr>
            <a:xfrm>
              <a:off x="4064495" y="2027036"/>
              <a:ext cx="0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2" name="Gerade Verbindung 11"/>
            <p:cNvSpPr/>
            <p:nvPr/>
          </p:nvSpPr>
          <p:spPr>
            <a:xfrm>
              <a:off x="4065066" y="2027036"/>
              <a:ext cx="428015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3" name="Gerade Verbindung 12"/>
            <p:cNvSpPr/>
            <p:nvPr/>
          </p:nvSpPr>
          <p:spPr>
            <a:xfrm>
              <a:off x="4093029" y="2027036"/>
              <a:ext cx="713358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4" name="Gerade Verbindung 13"/>
            <p:cNvSpPr/>
            <p:nvPr/>
          </p:nvSpPr>
          <p:spPr>
            <a:xfrm>
              <a:off x="4121564" y="2027036"/>
              <a:ext cx="1141372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5" name="Gerade Verbindung 14"/>
            <p:cNvSpPr/>
            <p:nvPr/>
          </p:nvSpPr>
          <p:spPr>
            <a:xfrm flipV="1">
              <a:off x="4064495" y="3983990"/>
              <a:ext cx="0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6" name="Gerade Verbindung 15"/>
            <p:cNvSpPr/>
            <p:nvPr/>
          </p:nvSpPr>
          <p:spPr>
            <a:xfrm flipH="1" flipV="1">
              <a:off x="3635909" y="3983990"/>
              <a:ext cx="428015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7" name="Gerade Verbindung 16"/>
            <p:cNvSpPr/>
            <p:nvPr/>
          </p:nvSpPr>
          <p:spPr>
            <a:xfrm flipH="1" flipV="1">
              <a:off x="3322603" y="3983990"/>
              <a:ext cx="713358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8" name="Gerade Verbindung 17"/>
            <p:cNvSpPr/>
            <p:nvPr/>
          </p:nvSpPr>
          <p:spPr>
            <a:xfrm flipH="1" flipV="1">
              <a:off x="2866054" y="3983990"/>
              <a:ext cx="1141372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9" name="Gerade Verbindung 18"/>
            <p:cNvSpPr/>
            <p:nvPr/>
          </p:nvSpPr>
          <p:spPr>
            <a:xfrm flipV="1">
              <a:off x="4064495" y="3983990"/>
              <a:ext cx="0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0" name="Gerade Verbindung 19"/>
            <p:cNvSpPr/>
            <p:nvPr/>
          </p:nvSpPr>
          <p:spPr>
            <a:xfrm flipV="1">
              <a:off x="4065066" y="3983990"/>
              <a:ext cx="428015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1" name="Gerade Verbindung 20"/>
            <p:cNvSpPr/>
            <p:nvPr/>
          </p:nvSpPr>
          <p:spPr>
            <a:xfrm flipV="1">
              <a:off x="4093029" y="3983990"/>
              <a:ext cx="713358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2" name="Gerade Verbindung 21"/>
            <p:cNvSpPr/>
            <p:nvPr/>
          </p:nvSpPr>
          <p:spPr>
            <a:xfrm flipV="1">
              <a:off x="4121564" y="3983990"/>
              <a:ext cx="1141372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3" name="Gerade Verbindung 22"/>
            <p:cNvSpPr/>
            <p:nvPr/>
          </p:nvSpPr>
          <p:spPr>
            <a:xfrm>
              <a:off x="2466574" y="2993433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4" name="Gerade Verbindung 23"/>
            <p:cNvSpPr/>
            <p:nvPr/>
          </p:nvSpPr>
          <p:spPr>
            <a:xfrm>
              <a:off x="2466574" y="3355832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5" name="Gerade Verbindung 24"/>
            <p:cNvSpPr/>
            <p:nvPr/>
          </p:nvSpPr>
          <p:spPr>
            <a:xfrm>
              <a:off x="2466574" y="3718230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6" name="Gerade Verbindung 25"/>
            <p:cNvSpPr/>
            <p:nvPr/>
          </p:nvSpPr>
          <p:spPr>
            <a:xfrm flipH="1">
              <a:off x="5405607" y="2993433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7" name="Gerade Verbindung 26"/>
            <p:cNvSpPr/>
            <p:nvPr/>
          </p:nvSpPr>
          <p:spPr>
            <a:xfrm flipH="1">
              <a:off x="5405607" y="3355832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8" name="Gerade Verbindung 27"/>
            <p:cNvSpPr/>
            <p:nvPr/>
          </p:nvSpPr>
          <p:spPr>
            <a:xfrm flipH="1">
              <a:off x="5405607" y="3718230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9" name="Gerade Verbindung 28"/>
            <p:cNvSpPr/>
            <p:nvPr/>
          </p:nvSpPr>
          <p:spPr>
            <a:xfrm>
              <a:off x="2438039" y="2027036"/>
              <a:ext cx="4565490" cy="0"/>
            </a:xfrm>
            <a:prstGeom prst="line">
              <a:avLst/>
            </a:prstGeom>
            <a:noFill/>
            <a:ln w="108000">
              <a:solidFill>
                <a:srgbClr val="000000"/>
              </a:solidFill>
              <a:prstDash val="solid"/>
            </a:ln>
          </p:spPr>
          <p:txBody>
            <a:bodyPr vert="horz" lIns="144000" tIns="99000" rIns="144000" bIns="99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30" name="Gerade Verbindung 29"/>
            <p:cNvSpPr/>
            <p:nvPr/>
          </p:nvSpPr>
          <p:spPr>
            <a:xfrm flipV="1">
              <a:off x="5833621" y="2027036"/>
              <a:ext cx="0" cy="1691195"/>
            </a:xfrm>
            <a:prstGeom prst="line">
              <a:avLst/>
            </a:prstGeom>
            <a:noFill/>
            <a:ln w="108000">
              <a:solidFill>
                <a:srgbClr val="000000"/>
              </a:solidFill>
              <a:prstDash val="solid"/>
            </a:ln>
          </p:spPr>
          <p:txBody>
            <a:bodyPr vert="horz" lIns="144000" tIns="99000" rIns="144000" bIns="99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31" name="Gerade Verbindung 30"/>
            <p:cNvSpPr/>
            <p:nvPr/>
          </p:nvSpPr>
          <p:spPr>
            <a:xfrm flipV="1">
              <a:off x="2438039" y="2027036"/>
              <a:ext cx="28534" cy="2657592"/>
            </a:xfrm>
            <a:prstGeom prst="line">
              <a:avLst/>
            </a:prstGeom>
            <a:noFill/>
            <a:ln w="108000">
              <a:solidFill>
                <a:srgbClr val="000000"/>
              </a:solidFill>
              <a:prstDash val="solid"/>
            </a:ln>
          </p:spPr>
          <p:txBody>
            <a:bodyPr vert="horz" lIns="144000" tIns="99000" rIns="144000" bIns="99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32" name="Gerade Verbindung 31"/>
            <p:cNvSpPr/>
            <p:nvPr/>
          </p:nvSpPr>
          <p:spPr>
            <a:xfrm flipH="1">
              <a:off x="2438039" y="4684627"/>
              <a:ext cx="1712059" cy="0"/>
            </a:xfrm>
            <a:prstGeom prst="line">
              <a:avLst/>
            </a:prstGeom>
            <a:noFill/>
            <a:ln w="108000">
              <a:solidFill>
                <a:srgbClr val="000000"/>
              </a:solidFill>
              <a:prstDash val="solid"/>
            </a:ln>
          </p:spPr>
          <p:txBody>
            <a:bodyPr vert="horz" lIns="144000" tIns="99000" rIns="144000" bIns="99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7003530" y="1637206"/>
              <a:ext cx="1284045" cy="911378"/>
            </a:xfrm>
            <a:prstGeom prst="rect">
              <a:avLst/>
            </a:prstGeom>
            <a:noFill/>
            <a:ln w="36000">
              <a:solidFill>
                <a:srgbClr val="000000"/>
              </a:solidFill>
              <a:prstDash val="solid"/>
            </a:ln>
          </p:spPr>
          <p:txBody>
            <a:bodyPr lIns="18000" tIns="18000" rIns="18000" bIns="18000" anchor="ctr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buNone/>
                <a:tabLst/>
              </a:pPr>
              <a:r>
                <a:rPr lang="en-GB" sz="2100" b="0" i="1" u="none" strike="noStrike" kern="1200" dirty="0">
                  <a:ln>
                    <a:noFill/>
                  </a:ln>
                  <a:latin typeface="Liberation Sans" pitchFamily="18"/>
                  <a:ea typeface="WenQuanYi Micro Hei" pitchFamily="2"/>
                  <a:cs typeface="Lohit Hindi" pitchFamily="2"/>
                </a:rPr>
                <a:t>From CMX</a:t>
              </a:r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583309" y="3019525"/>
              <a:ext cx="1055770" cy="1061103"/>
            </a:xfrm>
            <a:prstGeom prst="rect">
              <a:avLst/>
            </a:prstGeom>
            <a:noFill/>
            <a:ln w="36000">
              <a:solidFill>
                <a:srgbClr val="000000"/>
              </a:solidFill>
              <a:prstDash val="solid"/>
            </a:ln>
          </p:spPr>
          <p:txBody>
            <a:bodyPr lIns="18000" tIns="18000" rIns="18000" bIns="18000" anchor="ctr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buNone/>
                <a:tabLst/>
              </a:pPr>
              <a:r>
                <a:rPr lang="en-GB" sz="2100" b="0" i="1" u="none" strike="noStrike" kern="1200">
                  <a:ln>
                    <a:noFill/>
                  </a:ln>
                  <a:latin typeface="Liberation Sans" pitchFamily="18"/>
                  <a:ea typeface="WenQuanYi Micro Hei" pitchFamily="2"/>
                  <a:cs typeface="Lohit Hindi" pitchFamily="2"/>
                </a:rPr>
                <a:t>To CTP</a:t>
              </a:r>
            </a:p>
          </p:txBody>
        </p:sp>
      </p:grpSp>
      <p:sp>
        <p:nvSpPr>
          <p:cNvPr id="40" name="Inhaltsplatzhalter 2"/>
          <p:cNvSpPr>
            <a:spLocks noGrp="1"/>
          </p:cNvSpPr>
          <p:nvPr>
            <p:ph idx="1"/>
          </p:nvPr>
        </p:nvSpPr>
        <p:spPr>
          <a:xfrm>
            <a:off x="-1" y="836712"/>
            <a:ext cx="4120854" cy="56641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Design goal : Keep compact, with short traces and no on-board signal duplication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require: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2 processor FPGAs </a:t>
            </a:r>
            <a:br>
              <a:rPr lang="en-GB" dirty="0" smtClean="0"/>
            </a:br>
            <a:r>
              <a:rPr lang="en-GB" dirty="0" smtClean="0"/>
              <a:t>A, B: </a:t>
            </a:r>
            <a:r>
              <a:rPr lang="en-GB" dirty="0"/>
              <a:t>XC7V690T </a:t>
            </a:r>
            <a:r>
              <a:rPr lang="en-GB" dirty="0" smtClean="0"/>
              <a:t>(XC7V485T initially) 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High-density mid-</a:t>
            </a:r>
            <a:br>
              <a:rPr lang="en-GB" dirty="0" smtClean="0"/>
            </a:br>
            <a:r>
              <a:rPr lang="en-GB" dirty="0" smtClean="0"/>
              <a:t>board o/e converters 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err="1" smtClean="0"/>
              <a:t>miniPOD</a:t>
            </a:r>
            <a:r>
              <a:rPr lang="en-GB" dirty="0" smtClean="0"/>
              <a:t>) </a:t>
            </a:r>
          </a:p>
          <a:p>
            <a:r>
              <a:rPr lang="en-GB" dirty="0" smtClean="0"/>
              <a:t>High density fibre plant</a:t>
            </a:r>
          </a:p>
          <a:p>
            <a:r>
              <a:rPr lang="en-GB" dirty="0" smtClean="0"/>
              <a:t>Module control</a:t>
            </a:r>
          </a:p>
          <a:p>
            <a:pPr lvl="1"/>
            <a:r>
              <a:rPr lang="en-GB" dirty="0" err="1" smtClean="0"/>
              <a:t>Kintex</a:t>
            </a:r>
            <a:r>
              <a:rPr lang="en-GB" dirty="0" smtClean="0"/>
              <a:t> (C)</a:t>
            </a:r>
          </a:p>
          <a:p>
            <a:pPr lvl="1"/>
            <a:r>
              <a:rPr lang="en-GB" dirty="0" err="1" smtClean="0"/>
              <a:t>Zynq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41" name="Gerade Verbindung mit Pfeil 40"/>
          <p:cNvCxnSpPr/>
          <p:nvPr/>
        </p:nvCxnSpPr>
        <p:spPr>
          <a:xfrm flipV="1">
            <a:off x="3491880" y="4770755"/>
            <a:ext cx="1224136" cy="170413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>
            <a:off x="2915816" y="3140968"/>
            <a:ext cx="2525325" cy="560817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>
            <a:off x="2483768" y="5301208"/>
            <a:ext cx="2977892" cy="36004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 flipV="1">
            <a:off x="3275856" y="4198094"/>
            <a:ext cx="1786561" cy="23901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Inhaltsplatzhalter 2"/>
          <p:cNvSpPr txBox="1">
            <a:spLocks/>
          </p:cNvSpPr>
          <p:nvPr/>
        </p:nvSpPr>
        <p:spPr>
          <a:xfrm>
            <a:off x="4716016" y="1317677"/>
            <a:ext cx="4150020" cy="32411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Form factor : </a:t>
            </a:r>
            <a:r>
              <a:rPr lang="en-GB" dirty="0" err="1" smtClean="0"/>
              <a:t>advancedTCA</a:t>
            </a:r>
            <a:endParaRPr lang="en-GB" dirty="0" smtClean="0"/>
          </a:p>
          <a:p>
            <a:pPr marL="0" indent="0">
              <a:buFont typeface="Arial" pitchFamily="34" charset="0"/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Font typeface="Arial" pitchFamily="34" charset="0"/>
              <a:buNone/>
            </a:pPr>
            <a:endParaRPr lang="en-GB" dirty="0"/>
          </a:p>
        </p:txBody>
      </p:sp>
      <p:sp>
        <p:nvSpPr>
          <p:cNvPr id="3" name="Rechteck 2"/>
          <p:cNvSpPr/>
          <p:nvPr/>
        </p:nvSpPr>
        <p:spPr>
          <a:xfrm>
            <a:off x="5543734" y="4941168"/>
            <a:ext cx="1313187" cy="86409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033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L1Topo : some observations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Review on June 12, report available in EDMS. Quite a few comments on both technical and organizational issues</a:t>
            </a:r>
          </a:p>
          <a:p>
            <a:pPr marL="0" indent="0">
              <a:buNone/>
            </a:pPr>
            <a:r>
              <a:rPr lang="en-GB" dirty="0" smtClean="0"/>
              <a:t>Some observations:</a:t>
            </a:r>
          </a:p>
          <a:p>
            <a:r>
              <a:rPr lang="en-GB" dirty="0"/>
              <a:t>Real-time bandwidth </a:t>
            </a:r>
            <a:r>
              <a:rPr lang="en-GB" dirty="0" smtClean="0"/>
              <a:t>and processing capacity defined by FPGAs available on the market by 2013. Have chosen largest available devices anyway. There is no alternative to the present design!</a:t>
            </a:r>
          </a:p>
          <a:p>
            <a:r>
              <a:rPr lang="en-GB" dirty="0" smtClean="0"/>
              <a:t>L1Topo is a modular processor that allows for optional components on mezzanines without too much impact on main board design.</a:t>
            </a:r>
          </a:p>
          <a:p>
            <a:r>
              <a:rPr lang="en-GB" dirty="0" smtClean="0"/>
              <a:t>Large (confusing?) number of options presented in specs</a:t>
            </a:r>
          </a:p>
          <a:p>
            <a:r>
              <a:rPr lang="en-GB" dirty="0" smtClean="0"/>
              <a:t>In the review session further options suggested by reviewers</a:t>
            </a:r>
          </a:p>
          <a:p>
            <a:r>
              <a:rPr lang="en-GB" dirty="0" smtClean="0"/>
              <a:t>Need to consolidate design while keeping options</a:t>
            </a:r>
          </a:p>
          <a:p>
            <a:r>
              <a:rPr lang="en-GB" dirty="0" smtClean="0"/>
              <a:t>Need to flag more clearly what’s on mainboard and what goes to mezzanines</a:t>
            </a:r>
          </a:p>
          <a:p>
            <a:r>
              <a:rPr lang="en-GB" dirty="0" smtClean="0"/>
              <a:t>Need to explore impact of options on the </a:t>
            </a:r>
            <a:r>
              <a:rPr lang="en-GB" dirty="0"/>
              <a:t>required </a:t>
            </a:r>
            <a:r>
              <a:rPr lang="en-GB" dirty="0" smtClean="0"/>
              <a:t>effort : Seems rather obvious in the hardware regime. However, firmware and on-line software affected !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7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Hardware mods envisaged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380345"/>
              </p:ext>
            </p:extLst>
          </p:nvPr>
        </p:nvGraphicFramePr>
        <p:xfrm>
          <a:off x="107504" y="836712"/>
          <a:ext cx="8928992" cy="4886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376264"/>
                <a:gridCol w="3024336"/>
                <a:gridCol w="1368152"/>
              </a:tblGrid>
              <a:tr h="64476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Comment</a:t>
                      </a:r>
                      <a:r>
                        <a:rPr lang="en-GB" sz="1800" baseline="0" dirty="0" smtClean="0"/>
                        <a:t> on…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Design mod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Impact 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on</a:t>
                      </a:r>
                      <a:endParaRPr lang="en-GB" sz="1800" dirty="0"/>
                    </a:p>
                  </a:txBody>
                  <a:tcPr/>
                </a:tc>
              </a:tr>
              <a:tr h="723383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ATCA compliance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aseline="0" dirty="0" smtClean="0"/>
                        <a:t>Add base interface and  suitable IPMC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Low - need</a:t>
                      </a:r>
                      <a:r>
                        <a:rPr lang="en-GB" sz="1800" baseline="0" dirty="0" smtClean="0"/>
                        <a:t> to copy a proven microcontroller scheme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Mezzanine </a:t>
                      </a:r>
                      <a:endParaRPr lang="en-GB" sz="1800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Module control via embedded processor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Replace</a:t>
                      </a:r>
                      <a:r>
                        <a:rPr lang="en-GB" sz="1800" baseline="0" dirty="0" smtClean="0"/>
                        <a:t> / complement </a:t>
                      </a:r>
                      <a:r>
                        <a:rPr lang="en-GB" sz="1800" baseline="0" dirty="0" err="1" smtClean="0"/>
                        <a:t>Kintex</a:t>
                      </a:r>
                      <a:r>
                        <a:rPr lang="en-GB" sz="1800" baseline="0" dirty="0" smtClean="0"/>
                        <a:t> by </a:t>
                      </a:r>
                      <a:r>
                        <a:rPr lang="en-GB" sz="1800" baseline="0" dirty="0" err="1" smtClean="0"/>
                        <a:t>Zynq</a:t>
                      </a:r>
                      <a:r>
                        <a:rPr lang="en-GB" sz="1800" baseline="0" dirty="0" smtClean="0"/>
                        <a:t> (FPGA w. ARM processor)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Low –</a:t>
                      </a:r>
                      <a:r>
                        <a:rPr lang="en-GB" sz="1800" baseline="0" dirty="0" smtClean="0"/>
                        <a:t> both devices are similar. H</a:t>
                      </a:r>
                      <a:r>
                        <a:rPr lang="en-GB" sz="1800" dirty="0" smtClean="0"/>
                        <a:t>ave to understand </a:t>
                      </a:r>
                      <a:r>
                        <a:rPr lang="en-GB" sz="1800" dirty="0" err="1" smtClean="0"/>
                        <a:t>Zynq</a:t>
                      </a:r>
                      <a:r>
                        <a:rPr lang="en-GB" sz="1800" dirty="0" smtClean="0"/>
                        <a:t>. </a:t>
                      </a:r>
                      <a:br>
                        <a:rPr lang="en-GB" sz="1800" dirty="0" smtClean="0"/>
                      </a:br>
                      <a:r>
                        <a:rPr lang="en-GB" sz="1800" dirty="0" err="1" smtClean="0"/>
                        <a:t>Kintex</a:t>
                      </a:r>
                      <a:r>
                        <a:rPr lang="en-GB" sz="1800" baseline="0" dirty="0" smtClean="0"/>
                        <a:t> and/or </a:t>
                      </a:r>
                      <a:r>
                        <a:rPr lang="en-GB" sz="1800" baseline="0" dirty="0" err="1" smtClean="0"/>
                        <a:t>Zynq</a:t>
                      </a:r>
                      <a:r>
                        <a:rPr lang="en-GB" sz="1800" baseline="0" dirty="0" smtClean="0"/>
                        <a:t> ?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Mainboard</a:t>
                      </a:r>
                      <a:br>
                        <a:rPr lang="en-GB" sz="180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partially on mezzanine? 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9776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Optional </a:t>
                      </a:r>
                      <a:r>
                        <a:rPr lang="en-GB" sz="1800" dirty="0" err="1" smtClean="0"/>
                        <a:t>PCIe</a:t>
                      </a:r>
                      <a:r>
                        <a:rPr lang="en-GB" sz="1800" dirty="0" smtClean="0"/>
                        <a:t> based module control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Low 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Mainboard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476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DAQ</a:t>
                      </a:r>
                      <a:r>
                        <a:rPr lang="en-GB" sz="1800" baseline="0" dirty="0" smtClean="0"/>
                        <a:t> / ROI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/>
                        <a:t>Check bandwidth – probably no h/w mods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?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?</a:t>
                      </a:r>
                      <a:endParaRPr lang="en-GB" sz="1800" dirty="0"/>
                    </a:p>
                  </a:txBody>
                  <a:tcPr/>
                </a:tc>
              </a:tr>
              <a:tr h="64476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MGT reference clocks / MGT rates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Add a few more clocks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Low 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Mainboard 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476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FPGA configuration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Add SD card (on </a:t>
                      </a:r>
                      <a:r>
                        <a:rPr lang="en-GB" sz="1800" dirty="0" err="1" smtClean="0"/>
                        <a:t>Zynq</a:t>
                      </a:r>
                      <a:r>
                        <a:rPr lang="en-GB" sz="1800" dirty="0" smtClean="0"/>
                        <a:t>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Low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Mainboard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25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Floor plan, so far…</a:t>
            </a:r>
            <a:endParaRPr lang="en-GB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054" y="811273"/>
            <a:ext cx="5499446" cy="5715000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4608004" y="2692994"/>
            <a:ext cx="4464496" cy="3794573"/>
            <a:chOff x="2843808" y="2636912"/>
            <a:chExt cx="4464496" cy="3794573"/>
          </a:xfrm>
        </p:grpSpPr>
        <p:sp>
          <p:nvSpPr>
            <p:cNvPr id="3" name="Rechteck 2"/>
            <p:cNvSpPr/>
            <p:nvPr/>
          </p:nvSpPr>
          <p:spPr>
            <a:xfrm>
              <a:off x="4685182" y="5531385"/>
              <a:ext cx="606897" cy="9001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hteck 7"/>
            <p:cNvSpPr/>
            <p:nvPr/>
          </p:nvSpPr>
          <p:spPr>
            <a:xfrm>
              <a:off x="2843808" y="4509120"/>
              <a:ext cx="2376264" cy="1800200"/>
            </a:xfrm>
            <a:prstGeom prst="rect">
              <a:avLst/>
            </a:prstGeom>
            <a:solidFill>
              <a:schemeClr val="accent3">
                <a:lumMod val="50000"/>
                <a:alpha val="48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hteck 9"/>
            <p:cNvSpPr/>
            <p:nvPr/>
          </p:nvSpPr>
          <p:spPr>
            <a:xfrm>
              <a:off x="6372200" y="2636912"/>
              <a:ext cx="936104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Inhaltsplatzhalter 2"/>
          <p:cNvSpPr txBox="1">
            <a:spLocks/>
          </p:cNvSpPr>
          <p:nvPr/>
        </p:nvSpPr>
        <p:spPr>
          <a:xfrm>
            <a:off x="-1" y="836712"/>
            <a:ext cx="3851921" cy="566412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 smtClean="0"/>
              <a:t>RTDP:</a:t>
            </a:r>
          </a:p>
          <a:p>
            <a:r>
              <a:rPr lang="en-GB" dirty="0"/>
              <a:t>High density fibre </a:t>
            </a:r>
            <a:r>
              <a:rPr lang="en-GB" dirty="0" smtClean="0"/>
              <a:t>plant w. 48-way connectors</a:t>
            </a:r>
            <a:endParaRPr lang="en-GB" dirty="0"/>
          </a:p>
          <a:p>
            <a:r>
              <a:rPr lang="en-GB" dirty="0" smtClean="0"/>
              <a:t>14 </a:t>
            </a:r>
            <a:r>
              <a:rPr lang="en-GB" dirty="0" err="1" smtClean="0"/>
              <a:t>miniPODs</a:t>
            </a:r>
            <a:r>
              <a:rPr lang="en-GB" dirty="0" smtClean="0"/>
              <a:t> for optical input</a:t>
            </a:r>
          </a:p>
          <a:p>
            <a:r>
              <a:rPr lang="en-GB" dirty="0" smtClean="0"/>
              <a:t>2 processors XC7V690T </a:t>
            </a:r>
          </a:p>
          <a:p>
            <a:r>
              <a:rPr lang="en-GB" dirty="0" smtClean="0"/>
              <a:t>To CTP: </a:t>
            </a:r>
            <a:r>
              <a:rPr lang="en-GB" dirty="0" err="1" smtClean="0"/>
              <a:t>miniPOD</a:t>
            </a:r>
            <a:r>
              <a:rPr lang="en-GB" dirty="0" smtClean="0"/>
              <a:t> and low latency LVDS</a:t>
            </a:r>
          </a:p>
          <a:p>
            <a:pPr marL="0" indent="0">
              <a:buNone/>
            </a:pPr>
            <a:r>
              <a:rPr lang="en-GB" dirty="0" smtClean="0"/>
              <a:t>Control etc.:</a:t>
            </a:r>
          </a:p>
          <a:p>
            <a:r>
              <a:rPr lang="en-GB" dirty="0" smtClean="0"/>
              <a:t>XC7K325T  and/or </a:t>
            </a:r>
            <a:r>
              <a:rPr lang="en-GB" dirty="0" smtClean="0">
                <a:sym typeface="Wingdings" pitchFamily="2" charset="2"/>
              </a:rPr>
              <a:t> XC7Z0XX</a:t>
            </a:r>
          </a:p>
          <a:p>
            <a:r>
              <a:rPr lang="en-GB" dirty="0" smtClean="0"/>
              <a:t>Add SD-card for configuration and boot</a:t>
            </a:r>
          </a:p>
          <a:p>
            <a:r>
              <a:rPr lang="en-GB" dirty="0" smtClean="0"/>
              <a:t>Add memory</a:t>
            </a:r>
          </a:p>
          <a:p>
            <a:pPr marL="0" indent="0">
              <a:buNone/>
            </a:pPr>
            <a:r>
              <a:rPr lang="en-GB" dirty="0" smtClean="0"/>
              <a:t>Some components not yet placed : CTP /spare PODs…</a:t>
            </a:r>
          </a:p>
          <a:p>
            <a:pPr marL="0" indent="0">
              <a:buFont typeface="Arial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614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 and in 3-d</a:t>
            </a:r>
            <a:endParaRPr lang="en-GB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80728"/>
            <a:ext cx="7770415" cy="5299893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9262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Firmware, on-line software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Impact of architectural decisions on f/w and s/w might be considerable:</a:t>
            </a:r>
          </a:p>
          <a:p>
            <a:r>
              <a:rPr lang="en-GB" dirty="0" smtClean="0"/>
              <a:t>Embedded ROD vs. use of L1Calo ROD</a:t>
            </a:r>
          </a:p>
          <a:p>
            <a:pPr lvl="1"/>
            <a:r>
              <a:rPr lang="en-GB" dirty="0" smtClean="0"/>
              <a:t>JEM DAQ interface being converted to L1Topo needs</a:t>
            </a:r>
          </a:p>
          <a:p>
            <a:pPr lvl="1"/>
            <a:r>
              <a:rPr lang="en-GB" b="1" dirty="0" smtClean="0"/>
              <a:t>Phase-0</a:t>
            </a:r>
            <a:r>
              <a:rPr lang="en-GB" dirty="0" smtClean="0"/>
              <a:t> DAQ bandwidth dominated by CMX link volume : </a:t>
            </a:r>
            <a:br>
              <a:rPr lang="en-GB" dirty="0" smtClean="0"/>
            </a:br>
            <a:r>
              <a:rPr lang="en-GB" dirty="0"/>
              <a:t>Z</a:t>
            </a:r>
            <a:r>
              <a:rPr lang="en-GB" dirty="0" smtClean="0"/>
              <a:t>ero suppressed </a:t>
            </a:r>
            <a:r>
              <a:rPr lang="en-GB" dirty="0" err="1" smtClean="0"/>
              <a:t>fmt</a:t>
            </a:r>
            <a:r>
              <a:rPr lang="en-GB" dirty="0" smtClean="0"/>
              <a:t> w. 46 fibres @ 6.4 Gb/s </a:t>
            </a:r>
            <a:r>
              <a:rPr lang="en-GB" dirty="0">
                <a:sym typeface="Wingdings" pitchFamily="2" charset="2"/>
              </a:rPr>
              <a:t>@</a:t>
            </a:r>
            <a:r>
              <a:rPr lang="en-GB" dirty="0" smtClean="0"/>
              <a:t> 100kHz L1A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~500 Mb/s per bunch tick being read out,</a:t>
            </a:r>
            <a:br>
              <a:rPr lang="en-GB" dirty="0" smtClean="0"/>
            </a:br>
            <a:r>
              <a:rPr lang="en-GB" dirty="0" smtClean="0"/>
              <a:t>  1.7 Gb/s/tick for uncompressed data (96bit/processor slot)</a:t>
            </a:r>
          </a:p>
          <a:p>
            <a:pPr lvl="1"/>
            <a:r>
              <a:rPr lang="en-GB" dirty="0" smtClean="0"/>
              <a:t>Effort required for embedded ROD cannot be quantified</a:t>
            </a:r>
          </a:p>
          <a:p>
            <a:r>
              <a:rPr lang="en-GB" dirty="0" smtClean="0"/>
              <a:t>Ethernet based control / embedded processor / </a:t>
            </a:r>
            <a:r>
              <a:rPr lang="en-GB" dirty="0" err="1" smtClean="0"/>
              <a:t>IPbus</a:t>
            </a:r>
            <a:endParaRPr lang="en-GB" dirty="0" smtClean="0"/>
          </a:p>
          <a:p>
            <a:pPr lvl="1"/>
            <a:r>
              <a:rPr lang="en-GB" dirty="0" smtClean="0"/>
              <a:t>Basic access via </a:t>
            </a:r>
            <a:r>
              <a:rPr lang="en-GB" dirty="0"/>
              <a:t>serialised </a:t>
            </a:r>
            <a:r>
              <a:rPr lang="en-GB" dirty="0" err="1" smtClean="0"/>
              <a:t>VMEbus</a:t>
            </a:r>
            <a:r>
              <a:rPr lang="en-GB" dirty="0" smtClean="0"/>
              <a:t> is available anyway, is in use on GOLD</a:t>
            </a:r>
          </a:p>
          <a:p>
            <a:pPr lvl="1"/>
            <a:r>
              <a:rPr lang="en-GB" dirty="0" smtClean="0"/>
              <a:t>Both </a:t>
            </a:r>
            <a:r>
              <a:rPr lang="en-GB" dirty="0" err="1" smtClean="0"/>
              <a:t>IPbus</a:t>
            </a:r>
            <a:r>
              <a:rPr lang="en-GB" dirty="0" smtClean="0"/>
              <a:t> and embedded processor are supported by h/w but will require s/w and f/w effort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0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Effort &amp; needs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692696"/>
            <a:ext cx="8715436" cy="60486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MZ figures haven’t changed:</a:t>
            </a:r>
          </a:p>
          <a:p>
            <a:r>
              <a:rPr lang="en-GB" dirty="0" smtClean="0"/>
              <a:t>h/w Bruno &amp; </a:t>
            </a:r>
            <a:r>
              <a:rPr lang="en-GB" dirty="0" err="1" smtClean="0"/>
              <a:t>Uli</a:t>
            </a:r>
            <a:endParaRPr lang="en-GB" dirty="0" smtClean="0"/>
          </a:p>
          <a:p>
            <a:r>
              <a:rPr lang="en-GB" dirty="0" smtClean="0"/>
              <a:t>f/w </a:t>
            </a:r>
          </a:p>
          <a:p>
            <a:pPr lvl="1"/>
            <a:r>
              <a:rPr lang="en-GB" dirty="0" smtClean="0"/>
              <a:t>Volker W. working on real-time f/w</a:t>
            </a:r>
          </a:p>
          <a:p>
            <a:pPr lvl="1"/>
            <a:r>
              <a:rPr lang="en-GB" dirty="0" smtClean="0"/>
              <a:t>~ 1 FTE of postdocs</a:t>
            </a:r>
          </a:p>
          <a:p>
            <a:r>
              <a:rPr lang="en-GB" dirty="0" smtClean="0"/>
              <a:t>s/w – so far none beyond some minimum VME-based control software required for hardware tests / PHD students</a:t>
            </a:r>
          </a:p>
          <a:p>
            <a:pPr marL="0" indent="0">
              <a:buNone/>
            </a:pPr>
            <a:r>
              <a:rPr lang="en-GB" dirty="0" smtClean="0"/>
              <a:t>Firmware required:</a:t>
            </a:r>
          </a:p>
          <a:p>
            <a:r>
              <a:rPr lang="en-GB" dirty="0" smtClean="0"/>
              <a:t>Real-time path </a:t>
            </a:r>
          </a:p>
          <a:p>
            <a:pPr lvl="1"/>
            <a:r>
              <a:rPr lang="en-GB" dirty="0" smtClean="0"/>
              <a:t>MGT related stuff</a:t>
            </a:r>
          </a:p>
          <a:p>
            <a:pPr lvl="1"/>
            <a:r>
              <a:rPr lang="en-GB" dirty="0" smtClean="0"/>
              <a:t>Some </a:t>
            </a:r>
            <a:r>
              <a:rPr lang="en-GB" dirty="0" smtClean="0"/>
              <a:t>topology algorithms </a:t>
            </a:r>
            <a:endParaRPr lang="en-GB" dirty="0" smtClean="0"/>
          </a:p>
          <a:p>
            <a:r>
              <a:rPr lang="en-GB" dirty="0" smtClean="0"/>
              <a:t>Diagnostics and monitoring (playback / spy)</a:t>
            </a:r>
          </a:p>
          <a:p>
            <a:r>
              <a:rPr lang="en-GB" dirty="0" smtClean="0"/>
              <a:t>Register map</a:t>
            </a:r>
          </a:p>
          <a:p>
            <a:r>
              <a:rPr lang="en-GB" dirty="0" smtClean="0"/>
              <a:t>DAQ</a:t>
            </a:r>
          </a:p>
          <a:p>
            <a:r>
              <a:rPr lang="en-GB" dirty="0" err="1" smtClean="0"/>
              <a:t>IPbus</a:t>
            </a:r>
            <a:r>
              <a:rPr lang="en-GB" dirty="0" smtClean="0"/>
              <a:t> firmware (for FPGA-based Ethernet option)  </a:t>
            </a:r>
          </a:p>
          <a:p>
            <a:r>
              <a:rPr lang="en-GB" dirty="0" err="1" smtClean="0"/>
              <a:t>PCIe</a:t>
            </a:r>
            <a:r>
              <a:rPr lang="en-GB" dirty="0" smtClean="0"/>
              <a:t> ??</a:t>
            </a:r>
          </a:p>
          <a:p>
            <a:pPr marL="0" indent="0">
              <a:buNone/>
            </a:pPr>
            <a:r>
              <a:rPr lang="en-GB" dirty="0" smtClean="0"/>
              <a:t>Software required:</a:t>
            </a:r>
          </a:p>
          <a:p>
            <a:r>
              <a:rPr lang="en-GB" dirty="0" smtClean="0"/>
              <a:t>Some basic software access for h/w tests</a:t>
            </a:r>
          </a:p>
          <a:p>
            <a:r>
              <a:rPr lang="en-GB" dirty="0" smtClean="0"/>
              <a:t>HDMC register description (in case of register mapped access)</a:t>
            </a:r>
          </a:p>
          <a:p>
            <a:r>
              <a:rPr lang="en-GB" dirty="0" smtClean="0"/>
              <a:t>General software framework for Ethernet based control</a:t>
            </a:r>
          </a:p>
          <a:p>
            <a:r>
              <a:rPr lang="en-GB" dirty="0" smtClean="0"/>
              <a:t>Embedded processor software (ARM/Linux) </a:t>
            </a:r>
            <a:r>
              <a:rPr lang="en-GB" b="1" dirty="0" smtClean="0"/>
              <a:t>or</a:t>
            </a:r>
          </a:p>
          <a:p>
            <a:r>
              <a:rPr lang="en-GB" dirty="0" err="1" smtClean="0"/>
              <a:t>IPbus</a:t>
            </a:r>
            <a:r>
              <a:rPr lang="en-GB" dirty="0" smtClean="0"/>
              <a:t> specific software</a:t>
            </a:r>
          </a:p>
          <a:p>
            <a:r>
              <a:rPr lang="en-GB" dirty="0" smtClean="0"/>
              <a:t>Microcontroller software (IPMC)</a:t>
            </a:r>
          </a:p>
          <a:p>
            <a:r>
              <a:rPr lang="en-GB" dirty="0" err="1" smtClean="0"/>
              <a:t>PCIe</a:t>
            </a:r>
            <a:r>
              <a:rPr lang="en-GB" dirty="0" smtClean="0"/>
              <a:t> ??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S/W development would be eased considerably if done within L1Calo infrastructure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51660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664</Words>
  <Application>Microsoft Office PowerPoint</Application>
  <PresentationFormat>Bildschirmpräsentation (4:3)</PresentationFormat>
  <Paragraphs>149</Paragraphs>
  <Slides>10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Larissa-Design</vt:lpstr>
      <vt:lpstr>L1Topo / post review  www.staff.uni-mainz.de/uschaefe/browsable/L1Calo/Topo</vt:lpstr>
      <vt:lpstr>Intro – LVL-1 2013/14</vt:lpstr>
      <vt:lpstr>Floor plan, main components…</vt:lpstr>
      <vt:lpstr>L1Topo : some observations</vt:lpstr>
      <vt:lpstr>Hardware mods envisaged</vt:lpstr>
      <vt:lpstr>Floor plan, so far…</vt:lpstr>
      <vt:lpstr>… and in 3-d</vt:lpstr>
      <vt:lpstr>Firmware, on-line software</vt:lpstr>
      <vt:lpstr>Effort &amp; needs</vt:lpstr>
      <vt:lpstr>PCB status and components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781</cp:revision>
  <cp:lastPrinted>2012-06-11T18:58:05Z</cp:lastPrinted>
  <dcterms:created xsi:type="dcterms:W3CDTF">2009-12-08T11:59:40Z</dcterms:created>
  <dcterms:modified xsi:type="dcterms:W3CDTF">2012-06-27T10:14:45Z</dcterms:modified>
</cp:coreProperties>
</file>