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9" r:id="rId3"/>
    <p:sldId id="300" r:id="rId4"/>
    <p:sldId id="301" r:id="rId5"/>
    <p:sldId id="293" r:id="rId6"/>
    <p:sldId id="303" r:id="rId7"/>
    <p:sldId id="325" r:id="rId8"/>
    <p:sldId id="327" r:id="rId9"/>
    <p:sldId id="321" r:id="rId10"/>
    <p:sldId id="326" r:id="rId11"/>
    <p:sldId id="316" r:id="rId12"/>
    <p:sldId id="317" r:id="rId13"/>
    <p:sldId id="319" r:id="rId14"/>
    <p:sldId id="322" r:id="rId15"/>
  </p:sldIdLst>
  <p:sldSz cx="9144000" cy="6858000" type="screen4x3"/>
  <p:notesSz cx="6805613" cy="99393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AFC44"/>
    <a:srgbClr val="0CB428"/>
    <a:srgbClr val="0F01BF"/>
    <a:srgbClr val="0EDC30"/>
    <a:srgbClr val="D703DC"/>
    <a:srgbClr val="48C489"/>
    <a:srgbClr val="BC03C1"/>
    <a:srgbClr val="4A7EBB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7" autoAdjust="0"/>
    <p:restoredTop sz="94675" autoAdjust="0"/>
  </p:normalViewPr>
  <p:slideViewPr>
    <p:cSldViewPr>
      <p:cViewPr varScale="1">
        <p:scale>
          <a:sx n="86" d="100"/>
          <a:sy n="86" d="100"/>
        </p:scale>
        <p:origin x="-5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4346"/>
    </p:cViewPr>
  </p:sorterViewPr>
  <p:notesViewPr>
    <p:cSldViewPr>
      <p:cViewPr varScale="1">
        <p:scale>
          <a:sx n="81" d="100"/>
          <a:sy n="81" d="100"/>
        </p:scale>
        <p:origin x="-3960" y="-96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0B418-4B07-4C12-B540-9B925B4011B6}" type="datetimeFigureOut">
              <a:rPr lang="en-GB" smtClean="0"/>
              <a:t>09/07/2012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08586-A3F3-4792-93EE-65BEF701A37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3598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AECCC-53DF-4DF2-9BFB-2913817AB8DD}" type="datetimeFigureOut">
              <a:rPr lang="de-DE" smtClean="0"/>
              <a:pPr/>
              <a:t>09.07.2012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F6C69-5AA2-4517-AE3E-F3A88411F7F3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065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gradFill flip="none" rotWithShape="1">
            <a:gsLst>
              <a:gs pos="0">
                <a:srgbClr val="FFFF00">
                  <a:tint val="66000"/>
                  <a:satMod val="160000"/>
                  <a:alpha val="29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  <a:alpha val="0"/>
                </a:srgbClr>
              </a:gs>
            </a:gsLst>
            <a:lin ang="16200000" scaled="1"/>
            <a:tileRect/>
          </a:gradFill>
        </p:spPr>
        <p:txBody>
          <a:bodyPr>
            <a:noAutofit/>
          </a:bodyPr>
          <a:lstStyle>
            <a:lvl1pPr>
              <a:defRPr sz="3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85794"/>
            <a:ext cx="8715436" cy="5715040"/>
          </a:xfrm>
        </p:spPr>
        <p:txBody>
          <a:bodyPr>
            <a:normAutofit/>
          </a:bodyPr>
          <a:lstStyle>
            <a:lvl1pPr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buFont typeface="Arial" pitchFamily="34" charset="0"/>
              <a:buChar char="•"/>
              <a:defRPr sz="2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072330" y="6565921"/>
            <a:ext cx="1928826" cy="292079"/>
          </a:xfrm>
        </p:spPr>
        <p:txBody>
          <a:bodyPr/>
          <a:lstStyle>
            <a:lvl1pPr>
              <a:defRPr>
                <a:solidFill>
                  <a:srgbClr val="0F01BF"/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27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000108"/>
            <a:ext cx="8643998" cy="55007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0" y="6572272"/>
            <a:ext cx="9144000" cy="285728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  <a:alpha val="54000"/>
                </a:srgbClr>
              </a:gs>
              <a:gs pos="100000">
                <a:srgbClr val="FFFF00">
                  <a:tint val="44500"/>
                  <a:satMod val="160000"/>
                  <a:alpha val="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F01BF"/>
                </a:solidFill>
              </a:defRPr>
            </a:lvl1pPr>
          </a:lstStyle>
          <a:p>
            <a:r>
              <a:rPr lang="de-DE" dirty="0" smtClean="0"/>
              <a:t>Uli Schäfer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43240" y="6572272"/>
            <a:ext cx="2895600" cy="28572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72264" y="6565921"/>
            <a:ext cx="2133600" cy="2920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3D35-BD20-4004-8DB1-FBDB51E0F407}" type="slidenum">
              <a:rPr lang="en-GB" smtClean="0"/>
              <a:pPr/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0F01BF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Topology </a:t>
            </a: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841648"/>
          </a:xfrm>
        </p:spPr>
        <p:txBody>
          <a:bodyPr>
            <a:normAutofit/>
          </a:bodyPr>
          <a:lstStyle/>
          <a:p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B.Bauß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V.Büscher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W.Ji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U.Schäfer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A.Reiß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E.Simioni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S.Tapprogge</a:t>
            </a:r>
            <a:r>
              <a:rPr lang="en-GB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dirty="0" err="1" smtClean="0">
                <a:latin typeface="Times New Roman" pitchFamily="18" charset="0"/>
                <a:cs typeface="Times New Roman" pitchFamily="18" charset="0"/>
              </a:rPr>
              <a:t>V.Wenzel</a:t>
            </a:r>
            <a:endParaRPr lang="en-GB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6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 review : some system level aspects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Require ATCA crate, probably physically close to CTP</a:t>
            </a:r>
          </a:p>
          <a:p>
            <a:r>
              <a:rPr lang="en-GB" dirty="0" smtClean="0"/>
              <a:t>Full ATCA compliance including IPMC and base interface on mezzanine module</a:t>
            </a:r>
          </a:p>
          <a:p>
            <a:r>
              <a:rPr lang="en-GB" dirty="0" smtClean="0"/>
              <a:t>Real-time path:</a:t>
            </a:r>
          </a:p>
          <a:p>
            <a:pPr lvl="1"/>
            <a:r>
              <a:rPr lang="en-GB" dirty="0" smtClean="0"/>
              <a:t>Baseline 6.4Gb/s inputs, flexible </a:t>
            </a:r>
            <a:r>
              <a:rPr lang="en-GB" dirty="0" err="1" smtClean="0"/>
              <a:t>wrt</a:t>
            </a:r>
            <a:r>
              <a:rPr lang="en-GB" dirty="0" smtClean="0"/>
              <a:t>. rate selection, due to multiple reference clock trees</a:t>
            </a:r>
          </a:p>
          <a:p>
            <a:pPr lvl="1"/>
            <a:r>
              <a:rPr lang="en-GB" dirty="0" smtClean="0"/>
              <a:t>No on-module data duplication, incoming data might have to be duplicated at source, if required</a:t>
            </a:r>
          </a:p>
          <a:p>
            <a:pPr lvl="1"/>
            <a:r>
              <a:rPr lang="en-GB" dirty="0" smtClean="0"/>
              <a:t>Low latency LVDS path to CTP to complement optical path</a:t>
            </a:r>
          </a:p>
          <a:p>
            <a:r>
              <a:rPr lang="en-GB" dirty="0" smtClean="0"/>
              <a:t>Module control</a:t>
            </a:r>
          </a:p>
          <a:p>
            <a:pPr lvl="1"/>
            <a:r>
              <a:rPr lang="en-GB" dirty="0"/>
              <a:t>v</a:t>
            </a:r>
            <a:r>
              <a:rPr lang="en-GB" dirty="0" smtClean="0"/>
              <a:t>ia </a:t>
            </a:r>
            <a:r>
              <a:rPr lang="en-GB" dirty="0" err="1" smtClean="0"/>
              <a:t>VMEbus</a:t>
            </a:r>
            <a:r>
              <a:rPr lang="en-GB" dirty="0" smtClean="0"/>
              <a:t> bridge during initial module development phase</a:t>
            </a:r>
          </a:p>
          <a:p>
            <a:pPr lvl="1"/>
            <a:r>
              <a:rPr lang="en-GB" dirty="0" smtClean="0"/>
              <a:t>via embedded processor (</a:t>
            </a:r>
            <a:r>
              <a:rPr lang="en-GB" dirty="0" err="1" smtClean="0"/>
              <a:t>Zynq</a:t>
            </a:r>
            <a:r>
              <a:rPr lang="en-GB" dirty="0" smtClean="0"/>
              <a:t>) / Ethernet / base interface eventually </a:t>
            </a:r>
          </a:p>
          <a:p>
            <a:r>
              <a:rPr lang="en-GB" dirty="0" smtClean="0"/>
              <a:t>DAQ and ROI interface</a:t>
            </a:r>
          </a:p>
          <a:p>
            <a:pPr lvl="1"/>
            <a:r>
              <a:rPr lang="en-GB" dirty="0"/>
              <a:t>u</a:t>
            </a:r>
            <a:r>
              <a:rPr lang="en-GB" dirty="0" smtClean="0"/>
              <a:t>p to 12 opto fibres (</a:t>
            </a:r>
            <a:r>
              <a:rPr lang="en-GB" dirty="0" err="1" smtClean="0"/>
              <a:t>miniPOD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Hardware to support both L1Calo style ROD interface, and embedded ROD / S-Link interface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3523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Hardware status - floor plan, so far…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054" y="811273"/>
            <a:ext cx="5499446" cy="5715000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4608004" y="2692994"/>
            <a:ext cx="4464496" cy="3794573"/>
            <a:chOff x="2843808" y="2636912"/>
            <a:chExt cx="4464496" cy="3794573"/>
          </a:xfrm>
        </p:grpSpPr>
        <p:sp>
          <p:nvSpPr>
            <p:cNvPr id="3" name="Rechteck 2"/>
            <p:cNvSpPr/>
            <p:nvPr/>
          </p:nvSpPr>
          <p:spPr>
            <a:xfrm>
              <a:off x="4685182" y="5531385"/>
              <a:ext cx="606897" cy="900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hteck 7"/>
            <p:cNvSpPr/>
            <p:nvPr/>
          </p:nvSpPr>
          <p:spPr>
            <a:xfrm>
              <a:off x="2843808" y="4509120"/>
              <a:ext cx="2376264" cy="1800200"/>
            </a:xfrm>
            <a:prstGeom prst="rect">
              <a:avLst/>
            </a:prstGeom>
            <a:solidFill>
              <a:schemeClr val="accent3">
                <a:lumMod val="50000"/>
                <a:alpha val="48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372200" y="2636912"/>
              <a:ext cx="936104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Inhaltsplatzhalter 2"/>
          <p:cNvSpPr txBox="1">
            <a:spLocks/>
          </p:cNvSpPr>
          <p:nvPr/>
        </p:nvSpPr>
        <p:spPr>
          <a:xfrm>
            <a:off x="-1" y="836712"/>
            <a:ext cx="3851921" cy="56641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dirty="0" smtClean="0"/>
              <a:t>RTDP:</a:t>
            </a:r>
          </a:p>
          <a:p>
            <a:r>
              <a:rPr lang="en-GB" dirty="0" smtClean="0"/>
              <a:t>48-way opto connectors</a:t>
            </a:r>
            <a:endParaRPr lang="en-GB" dirty="0"/>
          </a:p>
          <a:p>
            <a:r>
              <a:rPr lang="en-GB" dirty="0" smtClean="0"/>
              <a:t>14 </a:t>
            </a:r>
            <a:r>
              <a:rPr lang="en-GB" dirty="0" err="1" smtClean="0"/>
              <a:t>miniPODs</a:t>
            </a:r>
            <a:r>
              <a:rPr lang="en-GB" dirty="0" smtClean="0"/>
              <a:t> </a:t>
            </a:r>
            <a:r>
              <a:rPr lang="en-GB" dirty="0"/>
              <a:t> </a:t>
            </a:r>
            <a:r>
              <a:rPr lang="en-GB" dirty="0" smtClean="0"/>
              <a:t>/ optical in</a:t>
            </a:r>
          </a:p>
          <a:p>
            <a:r>
              <a:rPr lang="en-GB" dirty="0" smtClean="0"/>
              <a:t>add </a:t>
            </a:r>
            <a:r>
              <a:rPr lang="en-GB" dirty="0"/>
              <a:t>clock trees to support multiple input rates</a:t>
            </a:r>
          </a:p>
          <a:p>
            <a:r>
              <a:rPr lang="en-GB" dirty="0" smtClean="0"/>
              <a:t>2 processors XC7V690T </a:t>
            </a:r>
          </a:p>
          <a:p>
            <a:r>
              <a:rPr lang="en-GB" dirty="0" smtClean="0"/>
              <a:t>To CTP: </a:t>
            </a:r>
            <a:r>
              <a:rPr lang="en-GB" dirty="0" err="1" smtClean="0"/>
              <a:t>miniPOD</a:t>
            </a:r>
            <a:r>
              <a:rPr lang="en-GB" dirty="0" smtClean="0"/>
              <a:t> and low latency LVDS</a:t>
            </a:r>
          </a:p>
          <a:p>
            <a:pPr marL="0" indent="0">
              <a:buNone/>
            </a:pPr>
            <a:r>
              <a:rPr lang="en-GB" dirty="0" smtClean="0"/>
              <a:t>Control etc.:</a:t>
            </a:r>
          </a:p>
          <a:p>
            <a:r>
              <a:rPr lang="en-GB" dirty="0" smtClean="0"/>
              <a:t>XC7K325T  and </a:t>
            </a:r>
            <a:r>
              <a:rPr lang="en-GB" dirty="0" smtClean="0">
                <a:sym typeface="Wingdings" pitchFamily="2" charset="2"/>
              </a:rPr>
              <a:t> XC7Z0XX</a:t>
            </a:r>
          </a:p>
          <a:p>
            <a:r>
              <a:rPr lang="en-GB" dirty="0" smtClean="0"/>
              <a:t>Add SD-card for configuration and boot</a:t>
            </a:r>
          </a:p>
          <a:p>
            <a:r>
              <a:rPr lang="en-GB" dirty="0" smtClean="0"/>
              <a:t>Add memory</a:t>
            </a:r>
          </a:p>
          <a:p>
            <a:pPr marL="0" indent="0">
              <a:buNone/>
            </a:pPr>
            <a:r>
              <a:rPr lang="en-GB" dirty="0" smtClean="0"/>
              <a:t>Some components not yet placed : CTP / spare PODs…</a:t>
            </a:r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155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… and in 3-d</a:t>
            </a:r>
            <a:endParaRPr lang="en-GB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80728"/>
            <a:ext cx="7770415" cy="5299893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76135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 and Effort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764704"/>
            <a:ext cx="8929718" cy="597666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2600" dirty="0"/>
              <a:t>Impact of architectural decisions </a:t>
            </a:r>
            <a:r>
              <a:rPr lang="en-GB" sz="2600" dirty="0" smtClean="0"/>
              <a:t>(as discussed at review) on </a:t>
            </a:r>
            <a:r>
              <a:rPr lang="en-GB" sz="2600" dirty="0"/>
              <a:t>f/w and </a:t>
            </a:r>
            <a:r>
              <a:rPr lang="en-GB" sz="2600" dirty="0" smtClean="0"/>
              <a:t>s/w:</a:t>
            </a:r>
            <a:endParaRPr lang="en-GB" sz="2600" dirty="0"/>
          </a:p>
          <a:p>
            <a:r>
              <a:rPr lang="en-GB" sz="2600" dirty="0"/>
              <a:t>Embedded ROD vs. use of L1Calo </a:t>
            </a:r>
            <a:r>
              <a:rPr lang="en-GB" sz="2600" dirty="0" smtClean="0"/>
              <a:t>ROD (pre phase 1)</a:t>
            </a:r>
            <a:endParaRPr lang="en-GB" sz="2600" dirty="0"/>
          </a:p>
          <a:p>
            <a:pPr lvl="1"/>
            <a:r>
              <a:rPr lang="en-GB" sz="2600" dirty="0" smtClean="0"/>
              <a:t>Effort </a:t>
            </a:r>
            <a:r>
              <a:rPr lang="en-GB" sz="2600" dirty="0"/>
              <a:t>required for embedded ROD cannot be quantified yet</a:t>
            </a:r>
          </a:p>
          <a:p>
            <a:pPr lvl="1"/>
            <a:r>
              <a:rPr lang="en-GB" sz="2600" smtClean="0"/>
              <a:t>JEM (L1Calo) </a:t>
            </a:r>
            <a:r>
              <a:rPr lang="en-GB" sz="2600" dirty="0"/>
              <a:t>DAQ interface being converted to L1Topo </a:t>
            </a:r>
            <a:r>
              <a:rPr lang="en-GB" sz="2600" dirty="0" smtClean="0"/>
              <a:t>needs (low effort)</a:t>
            </a:r>
            <a:endParaRPr lang="en-GB" sz="2600" dirty="0"/>
          </a:p>
          <a:p>
            <a:pPr lvl="1"/>
            <a:r>
              <a:rPr lang="en-GB" sz="2600" dirty="0" smtClean="0"/>
              <a:t>DAQ </a:t>
            </a:r>
            <a:r>
              <a:rPr lang="en-GB" sz="2600" dirty="0"/>
              <a:t>bandwidth dominated by CMX </a:t>
            </a:r>
            <a:r>
              <a:rPr lang="en-GB" sz="2600" dirty="0" smtClean="0"/>
              <a:t>data </a:t>
            </a:r>
            <a:r>
              <a:rPr lang="en-GB" sz="2600" dirty="0"/>
              <a:t>: </a:t>
            </a:r>
            <a:r>
              <a:rPr lang="en-GB" sz="2600" dirty="0" smtClean="0"/>
              <a:t>Zero </a:t>
            </a:r>
            <a:r>
              <a:rPr lang="en-GB" sz="2600" dirty="0"/>
              <a:t>suppressed </a:t>
            </a:r>
            <a:r>
              <a:rPr lang="en-GB" sz="2600" dirty="0" smtClean="0"/>
              <a:t>format </a:t>
            </a:r>
            <a:r>
              <a:rPr lang="en-GB" sz="2600" dirty="0" smtClean="0">
                <a:sym typeface="Wingdings" pitchFamily="2" charset="2"/>
              </a:rPr>
              <a:t>@</a:t>
            </a:r>
            <a:r>
              <a:rPr lang="en-GB" sz="2600" dirty="0" smtClean="0"/>
              <a:t> </a:t>
            </a:r>
            <a:r>
              <a:rPr lang="en-GB" sz="2600" dirty="0"/>
              <a:t>100kHz L1A </a:t>
            </a:r>
            <a:r>
              <a:rPr lang="en-GB" sz="2600" dirty="0">
                <a:sym typeface="Wingdings" pitchFamily="2" charset="2"/>
              </a:rPr>
              <a:t></a:t>
            </a:r>
            <a:r>
              <a:rPr lang="en-GB" sz="2600" dirty="0"/>
              <a:t> </a:t>
            </a:r>
            <a:r>
              <a:rPr lang="en-GB" sz="2600" dirty="0" smtClean="0"/>
              <a:t>~1/2 L1Calo ROD channel worth of data </a:t>
            </a:r>
            <a:r>
              <a:rPr lang="en-GB" sz="2600" dirty="0"/>
              <a:t>per bunch tick being read </a:t>
            </a:r>
            <a:r>
              <a:rPr lang="en-GB" sz="2600" dirty="0" smtClean="0"/>
              <a:t>out</a:t>
            </a:r>
          </a:p>
          <a:p>
            <a:r>
              <a:rPr lang="en-GB" sz="2600" dirty="0" smtClean="0"/>
              <a:t>Ethernet </a:t>
            </a:r>
            <a:r>
              <a:rPr lang="en-GB" sz="2600" dirty="0"/>
              <a:t>based control / embedded processor / </a:t>
            </a:r>
            <a:r>
              <a:rPr lang="en-GB" sz="2600" dirty="0" err="1"/>
              <a:t>IPbus</a:t>
            </a:r>
            <a:endParaRPr lang="en-GB" sz="2600" dirty="0"/>
          </a:p>
          <a:p>
            <a:pPr lvl="1"/>
            <a:r>
              <a:rPr lang="en-GB" sz="2600" dirty="0"/>
              <a:t>Basic access via serialised </a:t>
            </a:r>
            <a:r>
              <a:rPr lang="en-GB" sz="2600" dirty="0" err="1"/>
              <a:t>VMEbus</a:t>
            </a:r>
            <a:r>
              <a:rPr lang="en-GB" sz="2600" dirty="0"/>
              <a:t> is available anyway, is in use on GOLD</a:t>
            </a:r>
          </a:p>
          <a:p>
            <a:pPr lvl="1"/>
            <a:r>
              <a:rPr lang="en-GB" sz="2600" dirty="0" smtClean="0"/>
              <a:t>“</a:t>
            </a:r>
            <a:r>
              <a:rPr lang="en-GB" sz="2600" dirty="0" err="1" smtClean="0"/>
              <a:t>IPbus</a:t>
            </a:r>
            <a:r>
              <a:rPr lang="en-GB" sz="2600" dirty="0" smtClean="0"/>
              <a:t>” or embedded processor supported </a:t>
            </a:r>
            <a:r>
              <a:rPr lang="en-GB" sz="2600" dirty="0"/>
              <a:t>by </a:t>
            </a:r>
            <a:r>
              <a:rPr lang="en-GB" sz="2600" dirty="0" smtClean="0"/>
              <a:t>h/w, require </a:t>
            </a:r>
            <a:r>
              <a:rPr lang="en-GB" sz="2600" dirty="0"/>
              <a:t>s/w </a:t>
            </a:r>
            <a:r>
              <a:rPr lang="en-GB" sz="2600" dirty="0" smtClean="0"/>
              <a:t>&amp; f/w </a:t>
            </a:r>
            <a:r>
              <a:rPr lang="en-GB" sz="2600" dirty="0"/>
              <a:t>effort</a:t>
            </a:r>
          </a:p>
          <a:p>
            <a:pPr marL="0" indent="0">
              <a:buNone/>
            </a:pPr>
            <a:endParaRPr lang="en-GB" sz="2600" dirty="0"/>
          </a:p>
          <a:p>
            <a:pPr marL="0" indent="0">
              <a:buNone/>
            </a:pPr>
            <a:r>
              <a:rPr lang="en-GB" sz="2600" dirty="0" smtClean="0"/>
              <a:t>Firmware :</a:t>
            </a:r>
          </a:p>
          <a:p>
            <a:r>
              <a:rPr lang="en-GB" sz="2600" dirty="0" smtClean="0"/>
              <a:t>Real-time code being developed on GOLD (MGT and some </a:t>
            </a:r>
            <a:r>
              <a:rPr lang="en-GB" sz="2600" dirty="0" err="1" smtClean="0"/>
              <a:t>topo</a:t>
            </a:r>
            <a:r>
              <a:rPr lang="en-GB" sz="2600" dirty="0"/>
              <a:t> </a:t>
            </a:r>
            <a:r>
              <a:rPr lang="en-GB" sz="2600" dirty="0" smtClean="0"/>
              <a:t>algorithms)</a:t>
            </a:r>
          </a:p>
          <a:p>
            <a:r>
              <a:rPr lang="en-GB" sz="2600" dirty="0"/>
              <a:t>Register map</a:t>
            </a:r>
          </a:p>
          <a:p>
            <a:r>
              <a:rPr lang="en-GB" sz="2600" dirty="0" smtClean="0"/>
              <a:t>DAQ </a:t>
            </a:r>
          </a:p>
          <a:p>
            <a:r>
              <a:rPr lang="en-GB" sz="2600" dirty="0"/>
              <a:t>D</a:t>
            </a:r>
            <a:r>
              <a:rPr lang="en-GB" sz="2600" dirty="0" smtClean="0"/>
              <a:t>iagnostics and monitoring (playback / spy functionality) </a:t>
            </a:r>
          </a:p>
          <a:p>
            <a:r>
              <a:rPr lang="en-GB" sz="2600" dirty="0" err="1" smtClean="0"/>
              <a:t>IPbus</a:t>
            </a:r>
            <a:r>
              <a:rPr lang="en-GB" sz="2600" dirty="0" smtClean="0"/>
              <a:t> firmware (for FPGA-based Ethernet option) 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dirty="0" smtClean="0"/>
              <a:t>Software :</a:t>
            </a:r>
          </a:p>
          <a:p>
            <a:r>
              <a:rPr lang="en-GB" sz="2600" dirty="0" smtClean="0"/>
              <a:t>Some basic software access for h/w tests</a:t>
            </a:r>
          </a:p>
          <a:p>
            <a:r>
              <a:rPr lang="en-GB" sz="2600" dirty="0" smtClean="0"/>
              <a:t>HDMC register description (in case of register mapped access)</a:t>
            </a:r>
          </a:p>
          <a:p>
            <a:r>
              <a:rPr lang="en-GB" sz="2600" dirty="0" smtClean="0"/>
              <a:t>General software framework for Ethernet based control</a:t>
            </a:r>
          </a:p>
          <a:p>
            <a:r>
              <a:rPr lang="en-GB" sz="2600" dirty="0" smtClean="0"/>
              <a:t>(Embedded ARM/Linux </a:t>
            </a:r>
            <a:r>
              <a:rPr lang="en-GB" sz="2600" b="1" dirty="0" smtClean="0"/>
              <a:t>or </a:t>
            </a:r>
            <a:r>
              <a:rPr lang="en-GB" sz="2600" dirty="0" err="1" smtClean="0"/>
              <a:t>IPbus</a:t>
            </a:r>
            <a:r>
              <a:rPr lang="en-GB" sz="2600" dirty="0" smtClean="0"/>
              <a:t> specific) </a:t>
            </a:r>
            <a:r>
              <a:rPr lang="en-GB" sz="2600" b="1" dirty="0" smtClean="0"/>
              <a:t>and</a:t>
            </a:r>
            <a:r>
              <a:rPr lang="en-GB" sz="2600" dirty="0" smtClean="0"/>
              <a:t> IPMC controller software </a:t>
            </a:r>
          </a:p>
          <a:p>
            <a:pPr marL="0" indent="0">
              <a:buNone/>
            </a:pPr>
            <a:endParaRPr lang="en-GB" sz="2600" dirty="0" smtClean="0"/>
          </a:p>
          <a:p>
            <a:pPr marL="0" indent="0">
              <a:buNone/>
            </a:pPr>
            <a:r>
              <a:rPr lang="en-GB" sz="2600" b="1" dirty="0" smtClean="0"/>
              <a:t>S/W development eased considerably if done within L1Calo infrastructure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96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L1Topo functional demonstrator (GOLD):</a:t>
            </a:r>
          </a:p>
          <a:p>
            <a:r>
              <a:rPr lang="en-GB" dirty="0" smtClean="0"/>
              <a:t>High-speed o/e data paths successfully tested</a:t>
            </a:r>
          </a:p>
          <a:p>
            <a:r>
              <a:rPr lang="en-GB" dirty="0" smtClean="0"/>
              <a:t>Parameters optimized at 6.4 Gb/s</a:t>
            </a:r>
          </a:p>
          <a:p>
            <a:r>
              <a:rPr lang="en-GB" dirty="0" smtClean="0"/>
              <a:t>Large bit-error  free windows</a:t>
            </a:r>
          </a:p>
          <a:p>
            <a:r>
              <a:rPr lang="en-GB" dirty="0" smtClean="0"/>
              <a:t>Further optimization on high speed link parameters and performance (latency) of algorithms in hardware on-going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L1Topo Prototype:</a:t>
            </a:r>
          </a:p>
          <a:p>
            <a:r>
              <a:rPr lang="en-GB" dirty="0" smtClean="0"/>
              <a:t>Design ready, reviewed, schematic capture in progress</a:t>
            </a:r>
          </a:p>
          <a:p>
            <a:r>
              <a:rPr lang="en-GB" dirty="0" smtClean="0"/>
              <a:t>A few post-review modifications </a:t>
            </a:r>
          </a:p>
          <a:p>
            <a:r>
              <a:rPr lang="en-GB" dirty="0" smtClean="0"/>
              <a:t>Some mods go onto mezzanine module</a:t>
            </a:r>
          </a:p>
          <a:p>
            <a:r>
              <a:rPr lang="en-GB" dirty="0" smtClean="0"/>
              <a:t>Critical components ordered / expected on time for production</a:t>
            </a:r>
          </a:p>
          <a:p>
            <a:r>
              <a:rPr lang="en-GB" dirty="0" smtClean="0"/>
              <a:t>Considerable effort to go into s/w, f/w, system-level integration</a:t>
            </a:r>
          </a:p>
          <a:p>
            <a:r>
              <a:rPr lang="en-GB" dirty="0" smtClean="0"/>
              <a:t>On </a:t>
            </a:r>
            <a:r>
              <a:rPr lang="en-GB" dirty="0"/>
              <a:t>schedule for installation during shutdown </a:t>
            </a:r>
            <a:r>
              <a:rPr lang="en-GB" dirty="0" smtClean="0"/>
              <a:t>13/14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2947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2013/14 (RTDP)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7" name="Line 1"/>
          <p:cNvSpPr>
            <a:spLocks noChangeShapeType="1"/>
          </p:cNvSpPr>
          <p:nvPr/>
        </p:nvSpPr>
        <p:spPr bwMode="auto">
          <a:xfrm>
            <a:off x="5170793" y="1959198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AutoShape 3"/>
          <p:cNvSpPr>
            <a:spLocks noChangeArrowheads="1"/>
          </p:cNvSpPr>
          <p:nvPr/>
        </p:nvSpPr>
        <p:spPr bwMode="auto">
          <a:xfrm>
            <a:off x="421661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3" name="AutoShape 4"/>
          <p:cNvSpPr>
            <a:spLocks noChangeArrowheads="1"/>
          </p:cNvSpPr>
          <p:nvPr/>
        </p:nvSpPr>
        <p:spPr bwMode="auto">
          <a:xfrm>
            <a:off x="4490802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4" name="AutoShape 5"/>
          <p:cNvSpPr>
            <a:spLocks noChangeArrowheads="1"/>
          </p:cNvSpPr>
          <p:nvPr/>
        </p:nvSpPr>
        <p:spPr bwMode="auto">
          <a:xfrm>
            <a:off x="4789120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5" name="AutoShape 6"/>
          <p:cNvSpPr>
            <a:spLocks noChangeArrowheads="1"/>
          </p:cNvSpPr>
          <p:nvPr/>
        </p:nvSpPr>
        <p:spPr bwMode="auto">
          <a:xfrm>
            <a:off x="5062213" y="4765148"/>
            <a:ext cx="820375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939616" y="4180913"/>
            <a:ext cx="1302950" cy="252454"/>
          </a:xfrm>
          <a:prstGeom prst="rect">
            <a:avLst/>
          </a:prstGeom>
          <a:noFill/>
          <a:ln w="19050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Topo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19317" y="6240501"/>
            <a:ext cx="923471" cy="25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AR PL UMing HK" charset="0"/>
                <a:cs typeface="AR PL UMing HK" charset="0"/>
              </a:defRPr>
            </a:lvl9pPr>
          </a:lstStyle>
          <a:p>
            <a:r>
              <a:rPr lang="en-US" b="1" dirty="0" err="1" smtClean="0"/>
              <a:t>Muons</a:t>
            </a:r>
            <a:endParaRPr lang="en-US" b="1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439347" y="1949666"/>
            <a:ext cx="1659548" cy="66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pPr algn="ctr"/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Legacy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electrical links</a:t>
            </a:r>
          </a:p>
          <a:p>
            <a:pPr algn="ctr"/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4" name="Text Box 11"/>
          <p:cNvSpPr txBox="1">
            <a:spLocks noChangeArrowheads="1"/>
          </p:cNvSpPr>
          <p:nvPr/>
        </p:nvSpPr>
        <p:spPr bwMode="auto">
          <a:xfrm>
            <a:off x="827628" y="3179781"/>
            <a:ext cx="1941263" cy="51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Cluster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75" name="Line 12"/>
          <p:cNvSpPr>
            <a:spLocks noChangeShapeType="1"/>
          </p:cNvSpPr>
          <p:nvPr/>
        </p:nvSpPr>
        <p:spPr bwMode="auto">
          <a:xfrm>
            <a:off x="1696261" y="1289846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6" name="Line 13"/>
          <p:cNvSpPr>
            <a:spLocks noChangeShapeType="1"/>
          </p:cNvSpPr>
          <p:nvPr/>
        </p:nvSpPr>
        <p:spPr bwMode="auto">
          <a:xfrm>
            <a:off x="2517733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7" name="Line 14"/>
          <p:cNvSpPr>
            <a:spLocks noChangeShapeType="1"/>
          </p:cNvSpPr>
          <p:nvPr/>
        </p:nvSpPr>
        <p:spPr bwMode="auto">
          <a:xfrm>
            <a:off x="2517733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8" name="Line 15"/>
          <p:cNvSpPr>
            <a:spLocks noChangeShapeType="1"/>
          </p:cNvSpPr>
          <p:nvPr/>
        </p:nvSpPr>
        <p:spPr bwMode="auto">
          <a:xfrm>
            <a:off x="1696261" y="1264369"/>
            <a:ext cx="106934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9" name="Line 16"/>
          <p:cNvSpPr>
            <a:spLocks noChangeShapeType="1"/>
          </p:cNvSpPr>
          <p:nvPr/>
        </p:nvSpPr>
        <p:spPr bwMode="auto">
          <a:xfrm>
            <a:off x="2766697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0" name="Line 17"/>
          <p:cNvSpPr>
            <a:spLocks noChangeShapeType="1"/>
          </p:cNvSpPr>
          <p:nvPr/>
        </p:nvSpPr>
        <p:spPr bwMode="auto">
          <a:xfrm>
            <a:off x="3039790" y="1289846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1" name="Line 18"/>
          <p:cNvSpPr>
            <a:spLocks noChangeShapeType="1"/>
          </p:cNvSpPr>
          <p:nvPr/>
        </p:nvSpPr>
        <p:spPr bwMode="auto">
          <a:xfrm>
            <a:off x="2766697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19"/>
          <p:cNvSpPr>
            <a:spLocks noChangeShapeType="1"/>
          </p:cNvSpPr>
          <p:nvPr/>
        </p:nvSpPr>
        <p:spPr bwMode="auto">
          <a:xfrm>
            <a:off x="3039790" y="1423022"/>
            <a:ext cx="0" cy="4655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20"/>
          <p:cNvSpPr>
            <a:spLocks noChangeShapeType="1"/>
          </p:cNvSpPr>
          <p:nvPr/>
        </p:nvSpPr>
        <p:spPr bwMode="auto">
          <a:xfrm>
            <a:off x="1696261" y="1237734"/>
            <a:ext cx="134243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21"/>
          <p:cNvSpPr>
            <a:spLocks noChangeShapeType="1"/>
          </p:cNvSpPr>
          <p:nvPr/>
        </p:nvSpPr>
        <p:spPr bwMode="auto">
          <a:xfrm>
            <a:off x="2766697" y="1264369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Line 22"/>
          <p:cNvSpPr>
            <a:spLocks noChangeShapeType="1"/>
          </p:cNvSpPr>
          <p:nvPr/>
        </p:nvSpPr>
        <p:spPr bwMode="auto">
          <a:xfrm>
            <a:off x="3039790" y="1237734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86" name="Group 23"/>
          <p:cNvGrpSpPr>
            <a:grpSpLocks/>
          </p:cNvGrpSpPr>
          <p:nvPr/>
        </p:nvGrpSpPr>
        <p:grpSpPr bwMode="auto">
          <a:xfrm>
            <a:off x="1830065" y="1726430"/>
            <a:ext cx="1665976" cy="1400081"/>
            <a:chOff x="237" y="492"/>
            <a:chExt cx="1519" cy="1209"/>
          </a:xfrm>
        </p:grpSpPr>
        <p:sp>
          <p:nvSpPr>
            <p:cNvPr id="88" name="AutoShape 24"/>
            <p:cNvSpPr>
              <a:spLocks noChangeArrowheads="1"/>
            </p:cNvSpPr>
            <p:nvPr/>
          </p:nvSpPr>
          <p:spPr bwMode="auto">
            <a:xfrm>
              <a:off x="237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9" name="AutoShape 25"/>
            <p:cNvSpPr>
              <a:spLocks noChangeArrowheads="1"/>
            </p:cNvSpPr>
            <p:nvPr/>
          </p:nvSpPr>
          <p:spPr bwMode="auto">
            <a:xfrm>
              <a:off x="486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0" name="AutoShape 26"/>
            <p:cNvSpPr>
              <a:spLocks noChangeArrowheads="1"/>
            </p:cNvSpPr>
            <p:nvPr/>
          </p:nvSpPr>
          <p:spPr bwMode="auto">
            <a:xfrm>
              <a:off x="759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AutoShape 27"/>
            <p:cNvSpPr>
              <a:spLocks noChangeArrowheads="1"/>
            </p:cNvSpPr>
            <p:nvPr/>
          </p:nvSpPr>
          <p:spPr bwMode="auto">
            <a:xfrm>
              <a:off x="1008" y="492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87" name="Text Box 28"/>
          <p:cNvSpPr txBox="1">
            <a:spLocks noChangeArrowheads="1"/>
          </p:cNvSpPr>
          <p:nvPr/>
        </p:nvSpPr>
        <p:spPr bwMode="auto">
          <a:xfrm>
            <a:off x="2923534" y="2329774"/>
            <a:ext cx="474896" cy="251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7188829" y="4087690"/>
            <a:ext cx="481477" cy="43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CTP</a:t>
            </a:r>
            <a:b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</a:b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Core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3" name="Text Box 31"/>
          <p:cNvSpPr txBox="1">
            <a:spLocks noChangeArrowheads="1"/>
          </p:cNvSpPr>
          <p:nvPr/>
        </p:nvSpPr>
        <p:spPr bwMode="auto">
          <a:xfrm>
            <a:off x="564407" y="6120066"/>
            <a:ext cx="1925908" cy="327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Jet/Energy Processor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54" name="Line 32"/>
          <p:cNvSpPr>
            <a:spLocks noChangeShapeType="1"/>
          </p:cNvSpPr>
          <p:nvPr/>
        </p:nvSpPr>
        <p:spPr bwMode="auto">
          <a:xfrm>
            <a:off x="1696261" y="4283402"/>
            <a:ext cx="820375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Line 33"/>
          <p:cNvSpPr>
            <a:spLocks noChangeShapeType="1"/>
          </p:cNvSpPr>
          <p:nvPr/>
        </p:nvSpPr>
        <p:spPr bwMode="auto">
          <a:xfrm>
            <a:off x="2517733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Line 34"/>
          <p:cNvSpPr>
            <a:spLocks noChangeShapeType="1"/>
          </p:cNvSpPr>
          <p:nvPr/>
        </p:nvSpPr>
        <p:spPr bwMode="auto">
          <a:xfrm>
            <a:off x="2517733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Line 35"/>
          <p:cNvSpPr>
            <a:spLocks noChangeShapeType="1"/>
          </p:cNvSpPr>
          <p:nvPr/>
        </p:nvSpPr>
        <p:spPr bwMode="auto">
          <a:xfrm>
            <a:off x="1696261" y="4257925"/>
            <a:ext cx="107263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Line 36"/>
          <p:cNvSpPr>
            <a:spLocks noChangeShapeType="1"/>
          </p:cNvSpPr>
          <p:nvPr/>
        </p:nvSpPr>
        <p:spPr bwMode="auto">
          <a:xfrm>
            <a:off x="2766698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Line 37"/>
          <p:cNvSpPr>
            <a:spLocks noChangeShapeType="1"/>
          </p:cNvSpPr>
          <p:nvPr/>
        </p:nvSpPr>
        <p:spPr bwMode="auto">
          <a:xfrm>
            <a:off x="3039790" y="4283402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0" name="Line 38"/>
          <p:cNvSpPr>
            <a:spLocks noChangeShapeType="1"/>
          </p:cNvSpPr>
          <p:nvPr/>
        </p:nvSpPr>
        <p:spPr bwMode="auto">
          <a:xfrm>
            <a:off x="2766698" y="4424684"/>
            <a:ext cx="0" cy="45742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1" name="Line 39"/>
          <p:cNvSpPr>
            <a:spLocks noChangeShapeType="1"/>
          </p:cNvSpPr>
          <p:nvPr/>
        </p:nvSpPr>
        <p:spPr bwMode="auto">
          <a:xfrm>
            <a:off x="3039790" y="4358675"/>
            <a:ext cx="0" cy="52459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2" name="Line 40"/>
          <p:cNvSpPr>
            <a:spLocks noChangeShapeType="1"/>
          </p:cNvSpPr>
          <p:nvPr/>
        </p:nvSpPr>
        <p:spPr bwMode="auto">
          <a:xfrm>
            <a:off x="1696261" y="4231290"/>
            <a:ext cx="134243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3" name="Line 41"/>
          <p:cNvSpPr>
            <a:spLocks noChangeShapeType="1"/>
          </p:cNvSpPr>
          <p:nvPr/>
        </p:nvSpPr>
        <p:spPr bwMode="auto">
          <a:xfrm>
            <a:off x="2766698" y="4257925"/>
            <a:ext cx="0" cy="254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4" name="Line 42"/>
          <p:cNvSpPr>
            <a:spLocks noChangeShapeType="1"/>
          </p:cNvSpPr>
          <p:nvPr/>
        </p:nvSpPr>
        <p:spPr bwMode="auto">
          <a:xfrm>
            <a:off x="3039790" y="4231290"/>
            <a:ext cx="0" cy="5095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65" name="Group 43"/>
          <p:cNvGrpSpPr>
            <a:grpSpLocks/>
          </p:cNvGrpSpPr>
          <p:nvPr/>
        </p:nvGrpSpPr>
        <p:grpSpPr bwMode="auto">
          <a:xfrm>
            <a:off x="1830066" y="4719986"/>
            <a:ext cx="1665976" cy="1400080"/>
            <a:chOff x="237" y="3077"/>
            <a:chExt cx="1519" cy="1209"/>
          </a:xfrm>
        </p:grpSpPr>
        <p:sp>
          <p:nvSpPr>
            <p:cNvPr id="70" name="AutoShape 44"/>
            <p:cNvSpPr>
              <a:spLocks noChangeArrowheads="1"/>
            </p:cNvSpPr>
            <p:nvPr/>
          </p:nvSpPr>
          <p:spPr bwMode="auto">
            <a:xfrm>
              <a:off x="237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1" name="AutoShape 45"/>
            <p:cNvSpPr>
              <a:spLocks noChangeArrowheads="1"/>
            </p:cNvSpPr>
            <p:nvPr/>
          </p:nvSpPr>
          <p:spPr bwMode="auto">
            <a:xfrm>
              <a:off x="486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2" name="AutoShape 46"/>
            <p:cNvSpPr>
              <a:spLocks noChangeArrowheads="1"/>
            </p:cNvSpPr>
            <p:nvPr/>
          </p:nvSpPr>
          <p:spPr bwMode="auto">
            <a:xfrm>
              <a:off x="759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3" name="AutoShape 47"/>
            <p:cNvSpPr>
              <a:spLocks noChangeArrowheads="1"/>
            </p:cNvSpPr>
            <p:nvPr/>
          </p:nvSpPr>
          <p:spPr bwMode="auto">
            <a:xfrm>
              <a:off x="1008" y="3077"/>
              <a:ext cx="748" cy="1209"/>
            </a:xfrm>
            <a:prstGeom prst="cube">
              <a:avLst>
                <a:gd name="adj" fmla="val 63880"/>
              </a:avLst>
            </a:prstGeom>
            <a:solidFill>
              <a:srgbClr val="008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6" name="Text Box 48"/>
          <p:cNvSpPr txBox="1">
            <a:spLocks noChangeArrowheads="1"/>
          </p:cNvSpPr>
          <p:nvPr/>
        </p:nvSpPr>
        <p:spPr bwMode="auto">
          <a:xfrm>
            <a:off x="2923534" y="5294378"/>
            <a:ext cx="474896" cy="25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>
                <a:solidFill>
                  <a:schemeClr val="bg1"/>
                </a:solidFill>
                <a:ea typeface="AR PL UMing HK" charset="0"/>
                <a:cs typeface="AR PL UMing HK" charset="0"/>
              </a:rPr>
              <a:t>CMX</a:t>
            </a:r>
          </a:p>
        </p:txBody>
      </p:sp>
      <p:sp>
        <p:nvSpPr>
          <p:cNvPr id="67" name="Text Box 31"/>
          <p:cNvSpPr txBox="1">
            <a:spLocks noChangeArrowheads="1"/>
          </p:cNvSpPr>
          <p:nvPr/>
        </p:nvSpPr>
        <p:spPr bwMode="auto">
          <a:xfrm>
            <a:off x="467892" y="3841027"/>
            <a:ext cx="2022422" cy="35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From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PPr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/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nMCMs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8" name="Text Box 31"/>
          <p:cNvSpPr txBox="1">
            <a:spLocks noChangeArrowheads="1"/>
          </p:cNvSpPr>
          <p:nvPr/>
        </p:nvSpPr>
        <p:spPr bwMode="auto">
          <a:xfrm>
            <a:off x="3749394" y="1570672"/>
            <a:ext cx="1917134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6.4Gb/s </a:t>
            </a:r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bundles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5880481" y="4621550"/>
            <a:ext cx="1245918" cy="311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/>
          <a:p>
            <a:r>
              <a:rPr lang="en-US" b="1" dirty="0" err="1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Fibre</a:t>
            </a:r>
            <a:r>
              <a:rPr lang="en-US" b="1" dirty="0" smtClean="0">
                <a:solidFill>
                  <a:srgbClr val="000000"/>
                </a:solidFill>
                <a:ea typeface="AR PL UMing HK" charset="0"/>
                <a:cs typeface="AR PL UMing HK" charset="0"/>
              </a:rPr>
              <a:t> &amp; 32 electrical LVDS links</a:t>
            </a:r>
            <a:endParaRPr lang="en-US" b="1" dirty="0">
              <a:solidFill>
                <a:srgbClr val="000000"/>
              </a:solidFill>
              <a:ea typeface="AR PL UMing HK" charset="0"/>
              <a:cs typeface="AR PL UMing HK" charset="0"/>
            </a:endParaRPr>
          </a:p>
        </p:txBody>
      </p:sp>
      <p:sp>
        <p:nvSpPr>
          <p:cNvPr id="15" name="Line 51"/>
          <p:cNvSpPr>
            <a:spLocks noChangeShapeType="1"/>
          </p:cNvSpPr>
          <p:nvPr/>
        </p:nvSpPr>
        <p:spPr bwMode="auto">
          <a:xfrm>
            <a:off x="7951076" y="2835840"/>
            <a:ext cx="1097" cy="400685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AutoShape 55"/>
          <p:cNvSpPr>
            <a:spLocks noChangeArrowheads="1"/>
          </p:cNvSpPr>
          <p:nvPr/>
        </p:nvSpPr>
        <p:spPr bwMode="auto">
          <a:xfrm>
            <a:off x="421661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0" name="AutoShape 56"/>
          <p:cNvSpPr>
            <a:spLocks noChangeArrowheads="1"/>
          </p:cNvSpPr>
          <p:nvPr/>
        </p:nvSpPr>
        <p:spPr bwMode="auto">
          <a:xfrm>
            <a:off x="4490802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51" name="AutoShape 57"/>
          <p:cNvSpPr>
            <a:spLocks noChangeArrowheads="1"/>
          </p:cNvSpPr>
          <p:nvPr/>
        </p:nvSpPr>
        <p:spPr bwMode="auto">
          <a:xfrm>
            <a:off x="4789120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99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7" name="Line 59"/>
          <p:cNvSpPr>
            <a:spLocks noChangeShapeType="1"/>
          </p:cNvSpPr>
          <p:nvPr/>
        </p:nvSpPr>
        <p:spPr bwMode="auto">
          <a:xfrm>
            <a:off x="464434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60"/>
          <p:cNvSpPr>
            <a:spLocks noChangeShapeType="1"/>
          </p:cNvSpPr>
          <p:nvPr/>
        </p:nvSpPr>
        <p:spPr bwMode="auto">
          <a:xfrm>
            <a:off x="4918538" y="3624470"/>
            <a:ext cx="1096" cy="1028927"/>
          </a:xfrm>
          <a:prstGeom prst="line">
            <a:avLst/>
          </a:prstGeom>
          <a:noFill/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Oval 61"/>
          <p:cNvSpPr>
            <a:spLocks noChangeArrowheads="1"/>
          </p:cNvSpPr>
          <p:nvPr/>
        </p:nvSpPr>
        <p:spPr bwMode="auto">
          <a:xfrm>
            <a:off x="4854926" y="3624471"/>
            <a:ext cx="126127" cy="133175"/>
          </a:xfrm>
          <a:prstGeom prst="ellipse">
            <a:avLst/>
          </a:prstGeom>
          <a:solidFill>
            <a:srgbClr val="80808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0" name="Oval 62"/>
          <p:cNvSpPr>
            <a:spLocks noChangeArrowheads="1"/>
          </p:cNvSpPr>
          <p:nvPr/>
        </p:nvSpPr>
        <p:spPr bwMode="auto">
          <a:xfrm>
            <a:off x="4581833" y="3624471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" name="Line 63"/>
          <p:cNvSpPr>
            <a:spLocks noChangeShapeType="1"/>
          </p:cNvSpPr>
          <p:nvPr/>
        </p:nvSpPr>
        <p:spPr bwMode="auto">
          <a:xfrm>
            <a:off x="2833599" y="5758753"/>
            <a:ext cx="1097" cy="73420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64"/>
          <p:cNvSpPr>
            <a:spLocks noChangeShapeType="1"/>
          </p:cNvSpPr>
          <p:nvPr/>
        </p:nvSpPr>
        <p:spPr bwMode="auto">
          <a:xfrm>
            <a:off x="2833599" y="6492956"/>
            <a:ext cx="947600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Line 65"/>
          <p:cNvSpPr>
            <a:spLocks noChangeShapeType="1"/>
          </p:cNvSpPr>
          <p:nvPr/>
        </p:nvSpPr>
        <p:spPr bwMode="auto">
          <a:xfrm flipV="1">
            <a:off x="3781199" y="2088900"/>
            <a:ext cx="1097" cy="440521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Line 66"/>
          <p:cNvSpPr>
            <a:spLocks noChangeShapeType="1"/>
          </p:cNvSpPr>
          <p:nvPr/>
        </p:nvSpPr>
        <p:spPr bwMode="auto">
          <a:xfrm>
            <a:off x="3781199" y="2090057"/>
            <a:ext cx="695345" cy="11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Line 67"/>
          <p:cNvSpPr>
            <a:spLocks noChangeShapeType="1"/>
          </p:cNvSpPr>
          <p:nvPr/>
        </p:nvSpPr>
        <p:spPr bwMode="auto">
          <a:xfrm>
            <a:off x="4412932" y="2090057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Line 68"/>
          <p:cNvSpPr>
            <a:spLocks noChangeShapeType="1"/>
          </p:cNvSpPr>
          <p:nvPr/>
        </p:nvSpPr>
        <p:spPr bwMode="auto">
          <a:xfrm>
            <a:off x="2833599" y="2757093"/>
            <a:ext cx="1097" cy="9333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Line 69"/>
          <p:cNvSpPr>
            <a:spLocks noChangeShapeType="1"/>
          </p:cNvSpPr>
          <p:nvPr/>
        </p:nvSpPr>
        <p:spPr bwMode="auto">
          <a:xfrm>
            <a:off x="2833599" y="3691638"/>
            <a:ext cx="821473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Line 70"/>
          <p:cNvSpPr>
            <a:spLocks noChangeShapeType="1"/>
          </p:cNvSpPr>
          <p:nvPr/>
        </p:nvSpPr>
        <p:spPr bwMode="auto">
          <a:xfrm>
            <a:off x="3655072" y="1956882"/>
            <a:ext cx="1096" cy="173475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71"/>
          <p:cNvSpPr>
            <a:spLocks noChangeShapeType="1"/>
          </p:cNvSpPr>
          <p:nvPr/>
        </p:nvSpPr>
        <p:spPr bwMode="auto">
          <a:xfrm>
            <a:off x="3655072" y="1956882"/>
            <a:ext cx="821472" cy="231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72"/>
          <p:cNvSpPr>
            <a:spLocks noChangeShapeType="1"/>
          </p:cNvSpPr>
          <p:nvPr/>
        </p:nvSpPr>
        <p:spPr bwMode="auto">
          <a:xfrm>
            <a:off x="4412932" y="1958040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Line 73"/>
          <p:cNvSpPr>
            <a:spLocks noChangeShapeType="1"/>
          </p:cNvSpPr>
          <p:nvPr/>
        </p:nvSpPr>
        <p:spPr bwMode="auto">
          <a:xfrm>
            <a:off x="4349320" y="5825920"/>
            <a:ext cx="1097" cy="667036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Line 74"/>
          <p:cNvSpPr>
            <a:spLocks noChangeShapeType="1"/>
          </p:cNvSpPr>
          <p:nvPr/>
        </p:nvSpPr>
        <p:spPr bwMode="auto">
          <a:xfrm flipH="1">
            <a:off x="3906229" y="6492956"/>
            <a:ext cx="444188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Line 75"/>
          <p:cNvSpPr>
            <a:spLocks noChangeShapeType="1"/>
          </p:cNvSpPr>
          <p:nvPr/>
        </p:nvSpPr>
        <p:spPr bwMode="auto">
          <a:xfrm flipV="1">
            <a:off x="3907326" y="2223233"/>
            <a:ext cx="1096" cy="427088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Line 76"/>
          <p:cNvSpPr>
            <a:spLocks noChangeShapeType="1"/>
          </p:cNvSpPr>
          <p:nvPr/>
        </p:nvSpPr>
        <p:spPr bwMode="auto">
          <a:xfrm flipV="1">
            <a:off x="3907326" y="2220917"/>
            <a:ext cx="568121" cy="463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Line 77"/>
          <p:cNvSpPr>
            <a:spLocks noChangeShapeType="1"/>
          </p:cNvSpPr>
          <p:nvPr/>
        </p:nvSpPr>
        <p:spPr bwMode="auto">
          <a:xfrm>
            <a:off x="4412932" y="2223233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Oval 78"/>
          <p:cNvSpPr>
            <a:spLocks noChangeArrowheads="1"/>
          </p:cNvSpPr>
          <p:nvPr/>
        </p:nvSpPr>
        <p:spPr bwMode="auto">
          <a:xfrm>
            <a:off x="4283514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7" name="Oval 79"/>
          <p:cNvSpPr>
            <a:spLocks noChangeArrowheads="1"/>
          </p:cNvSpPr>
          <p:nvPr/>
        </p:nvSpPr>
        <p:spPr bwMode="auto">
          <a:xfrm>
            <a:off x="2765600" y="5751805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8" name="Oval 80"/>
          <p:cNvSpPr>
            <a:spLocks noChangeArrowheads="1"/>
          </p:cNvSpPr>
          <p:nvPr/>
        </p:nvSpPr>
        <p:spPr bwMode="auto">
          <a:xfrm>
            <a:off x="2765600" y="273161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4" name="AutoShape 82"/>
          <p:cNvSpPr>
            <a:spLocks noChangeArrowheads="1"/>
          </p:cNvSpPr>
          <p:nvPr/>
        </p:nvSpPr>
        <p:spPr bwMode="auto">
          <a:xfrm>
            <a:off x="6526387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5" name="AutoShape 83"/>
          <p:cNvSpPr>
            <a:spLocks noChangeArrowheads="1"/>
          </p:cNvSpPr>
          <p:nvPr/>
        </p:nvSpPr>
        <p:spPr bwMode="auto">
          <a:xfrm>
            <a:off x="682470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6" name="AutoShape 84"/>
          <p:cNvSpPr>
            <a:spLocks noChangeArrowheads="1"/>
          </p:cNvSpPr>
          <p:nvPr/>
        </p:nvSpPr>
        <p:spPr bwMode="auto">
          <a:xfrm>
            <a:off x="7098895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80808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7" name="AutoShape 85"/>
          <p:cNvSpPr>
            <a:spLocks noChangeArrowheads="1"/>
          </p:cNvSpPr>
          <p:nvPr/>
        </p:nvSpPr>
        <p:spPr bwMode="auto">
          <a:xfrm>
            <a:off x="7371988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8" name="AutoShape 86"/>
          <p:cNvSpPr>
            <a:spLocks noChangeArrowheads="1"/>
          </p:cNvSpPr>
          <p:nvPr/>
        </p:nvSpPr>
        <p:spPr bwMode="auto">
          <a:xfrm>
            <a:off x="7670306" y="2762884"/>
            <a:ext cx="820376" cy="1400080"/>
          </a:xfrm>
          <a:prstGeom prst="cube">
            <a:avLst>
              <a:gd name="adj" fmla="val 63880"/>
            </a:avLst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0" name="Line 87"/>
          <p:cNvSpPr>
            <a:spLocks noChangeShapeType="1"/>
          </p:cNvSpPr>
          <p:nvPr/>
        </p:nvSpPr>
        <p:spPr bwMode="auto">
          <a:xfrm flipV="1">
            <a:off x="7255731" y="4291506"/>
            <a:ext cx="1097" cy="35494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Line 88"/>
          <p:cNvSpPr>
            <a:spLocks noChangeShapeType="1"/>
          </p:cNvSpPr>
          <p:nvPr/>
        </p:nvSpPr>
        <p:spPr bwMode="auto">
          <a:xfrm flipV="1">
            <a:off x="7255731" y="3728696"/>
            <a:ext cx="1097" cy="66935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AutoShape 56"/>
          <p:cNvSpPr>
            <a:spLocks noChangeArrowheads="1"/>
          </p:cNvSpPr>
          <p:nvPr/>
        </p:nvSpPr>
        <p:spPr bwMode="auto">
          <a:xfrm>
            <a:off x="4788914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CC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2" name="Oval 89"/>
          <p:cNvSpPr>
            <a:spLocks noChangeArrowheads="1"/>
          </p:cNvSpPr>
          <p:nvPr/>
        </p:nvSpPr>
        <p:spPr bwMode="auto">
          <a:xfrm>
            <a:off x="7193216" y="3624471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43" name="Line 53"/>
          <p:cNvSpPr>
            <a:spLocks noChangeShapeType="1"/>
          </p:cNvSpPr>
          <p:nvPr/>
        </p:nvSpPr>
        <p:spPr bwMode="auto">
          <a:xfrm flipV="1">
            <a:off x="4644896" y="4653396"/>
            <a:ext cx="2610835" cy="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AutoShape 58"/>
          <p:cNvSpPr>
            <a:spLocks noChangeArrowheads="1"/>
          </p:cNvSpPr>
          <p:nvPr/>
        </p:nvSpPr>
        <p:spPr bwMode="auto">
          <a:xfrm>
            <a:off x="5062213" y="2762884"/>
            <a:ext cx="820375" cy="1400080"/>
          </a:xfrm>
          <a:prstGeom prst="cube">
            <a:avLst>
              <a:gd name="adj" fmla="val 63880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99" name="Line 59"/>
          <p:cNvSpPr>
            <a:spLocks noChangeShapeType="1"/>
          </p:cNvSpPr>
          <p:nvPr/>
        </p:nvSpPr>
        <p:spPr bwMode="auto">
          <a:xfrm>
            <a:off x="4917989" y="3624471"/>
            <a:ext cx="0" cy="10289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Oval 62"/>
          <p:cNvSpPr>
            <a:spLocks noChangeArrowheads="1"/>
          </p:cNvSpPr>
          <p:nvPr/>
        </p:nvSpPr>
        <p:spPr bwMode="auto">
          <a:xfrm>
            <a:off x="4856570" y="3626208"/>
            <a:ext cx="126128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1" name="Line 77"/>
          <p:cNvSpPr>
            <a:spLocks noChangeShapeType="1"/>
          </p:cNvSpPr>
          <p:nvPr/>
        </p:nvSpPr>
        <p:spPr bwMode="auto">
          <a:xfrm>
            <a:off x="6197411" y="4299019"/>
            <a:ext cx="448797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"/>
          <p:cNvSpPr>
            <a:spLocks noChangeShapeType="1"/>
          </p:cNvSpPr>
          <p:nvPr/>
        </p:nvSpPr>
        <p:spPr bwMode="auto">
          <a:xfrm>
            <a:off x="6646208" y="3698654"/>
            <a:ext cx="0" cy="60036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"/>
          <p:cNvSpPr>
            <a:spLocks noChangeShapeType="1"/>
          </p:cNvSpPr>
          <p:nvPr/>
        </p:nvSpPr>
        <p:spPr bwMode="auto">
          <a:xfrm>
            <a:off x="6197411" y="2610623"/>
            <a:ext cx="1096" cy="169651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6" name="Line 37"/>
          <p:cNvSpPr>
            <a:spLocks noChangeShapeType="1"/>
          </p:cNvSpPr>
          <p:nvPr/>
        </p:nvSpPr>
        <p:spPr bwMode="auto">
          <a:xfrm>
            <a:off x="6197411" y="3820761"/>
            <a:ext cx="0" cy="19918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" name="Line 1"/>
          <p:cNvSpPr>
            <a:spLocks noChangeShapeType="1"/>
          </p:cNvSpPr>
          <p:nvPr/>
        </p:nvSpPr>
        <p:spPr bwMode="auto">
          <a:xfrm>
            <a:off x="9355032" y="2912272"/>
            <a:ext cx="1096" cy="9322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Line 77"/>
          <p:cNvSpPr>
            <a:spLocks noChangeShapeType="1"/>
          </p:cNvSpPr>
          <p:nvPr/>
        </p:nvSpPr>
        <p:spPr bwMode="auto">
          <a:xfrm>
            <a:off x="10072586" y="5250935"/>
            <a:ext cx="757861" cy="115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Oval 80"/>
          <p:cNvSpPr>
            <a:spLocks noChangeArrowheads="1"/>
          </p:cNvSpPr>
          <p:nvPr/>
        </p:nvSpPr>
        <p:spPr bwMode="auto">
          <a:xfrm>
            <a:off x="6588901" y="3632066"/>
            <a:ext cx="126128" cy="133176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10" name="Oval 89"/>
          <p:cNvSpPr>
            <a:spLocks noChangeArrowheads="1"/>
          </p:cNvSpPr>
          <p:nvPr/>
        </p:nvSpPr>
        <p:spPr bwMode="auto">
          <a:xfrm>
            <a:off x="11016517" y="4554963"/>
            <a:ext cx="126127" cy="133175"/>
          </a:xfrm>
          <a:prstGeom prst="ellipse">
            <a:avLst/>
          </a:prstGeom>
          <a:solidFill>
            <a:srgbClr val="000000"/>
          </a:solidFill>
          <a:ln w="19050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103" name="Inhaltsplatzhalter 2"/>
          <p:cNvSpPr txBox="1">
            <a:spLocks/>
          </p:cNvSpPr>
          <p:nvPr/>
        </p:nvSpPr>
        <p:spPr>
          <a:xfrm>
            <a:off x="4455145" y="2253080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160 /</a:t>
            </a:r>
            <a:endParaRPr lang="en-GB" sz="2000" dirty="0"/>
          </a:p>
        </p:txBody>
      </p:sp>
      <p:sp>
        <p:nvSpPr>
          <p:cNvPr id="105" name="Inhaltsplatzhalter 2"/>
          <p:cNvSpPr txBox="1">
            <a:spLocks/>
          </p:cNvSpPr>
          <p:nvPr/>
        </p:nvSpPr>
        <p:spPr>
          <a:xfrm>
            <a:off x="4081939" y="4182152"/>
            <a:ext cx="999788" cy="50243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GB" sz="2000" dirty="0" smtClean="0">
                <a:solidFill>
                  <a:srgbClr val="FF0000"/>
                </a:solidFill>
              </a:rPr>
              <a:t>12 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946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</a:t>
            </a:r>
            <a:r>
              <a:rPr lang="en-GB" dirty="0" smtClean="0"/>
              <a:t>o provide a maximum of flexibility for applying topological trigger criteria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All Level-1 </a:t>
            </a:r>
            <a:r>
              <a:rPr lang="en-GB" dirty="0" err="1" smtClean="0"/>
              <a:t>topo</a:t>
            </a:r>
            <a:r>
              <a:rPr lang="en-GB" dirty="0" smtClean="0"/>
              <a:t> trigger signals into a single module</a:t>
            </a:r>
          </a:p>
          <a:p>
            <a:r>
              <a:rPr lang="en-GB" dirty="0" smtClean="0"/>
              <a:t>Allow to correlate all trigger object types within full solid angle</a:t>
            </a:r>
          </a:p>
          <a:p>
            <a:pPr lvl="1"/>
            <a:r>
              <a:rPr lang="en-GB" dirty="0"/>
              <a:t>e/m clusters, </a:t>
            </a:r>
            <a:r>
              <a:rPr lang="en-GB" dirty="0" smtClean="0"/>
              <a:t>tau</a:t>
            </a:r>
          </a:p>
          <a:p>
            <a:pPr lvl="1"/>
            <a:r>
              <a:rPr lang="en-GB" dirty="0" smtClean="0"/>
              <a:t>Jets</a:t>
            </a:r>
          </a:p>
          <a:p>
            <a:pPr lvl="1"/>
            <a:r>
              <a:rPr lang="en-GB" dirty="0" smtClean="0"/>
              <a:t>Missing Energy</a:t>
            </a:r>
          </a:p>
          <a:p>
            <a:pPr lvl="1"/>
            <a:r>
              <a:rPr lang="en-GB" dirty="0" smtClean="0"/>
              <a:t>Small volume of </a:t>
            </a:r>
            <a:r>
              <a:rPr lang="en-GB" dirty="0" err="1" smtClean="0"/>
              <a:t>muon</a:t>
            </a:r>
            <a:r>
              <a:rPr lang="en-GB" dirty="0" smtClean="0"/>
              <a:t> signals from 2014</a:t>
            </a:r>
          </a:p>
          <a:p>
            <a:r>
              <a:rPr lang="en-GB" dirty="0" smtClean="0"/>
              <a:t>Ample logic resources to run many algorithms in parallel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Option to run separate algorithms on more than one topology module in parallel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3714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Topo</a:t>
            </a:r>
            <a:r>
              <a:rPr lang="en-GB" dirty="0" smtClean="0"/>
              <a:t> processor features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err="1" smtClean="0"/>
              <a:t>AdvancedTCA</a:t>
            </a:r>
            <a:r>
              <a:rPr lang="en-GB" dirty="0" smtClean="0"/>
              <a:t> form factor</a:t>
            </a:r>
          </a:p>
          <a:p>
            <a:r>
              <a:rPr lang="en-GB" dirty="0" smtClean="0"/>
              <a:t>High input bandwidth (@ 6.4Gb/s baseline input rate, 2014) </a:t>
            </a:r>
          </a:p>
          <a:p>
            <a:pPr lvl="1"/>
            <a:r>
              <a:rPr lang="en-GB" dirty="0" smtClean="0"/>
              <a:t>Electrons, tau, jets, MET : 553 Gb/s</a:t>
            </a:r>
          </a:p>
          <a:p>
            <a:pPr lvl="1"/>
            <a:r>
              <a:rPr lang="en-GB" dirty="0" err="1" smtClean="0"/>
              <a:t>Muons</a:t>
            </a:r>
            <a:r>
              <a:rPr lang="en-GB" dirty="0" smtClean="0"/>
              <a:t> 267 Gb/s </a:t>
            </a:r>
          </a:p>
          <a:p>
            <a:pPr lvl="1"/>
            <a:r>
              <a:rPr lang="en-GB" dirty="0" smtClean="0"/>
              <a:t>Total aggregate bandwidth 820 Gb/s</a:t>
            </a:r>
          </a:p>
          <a:p>
            <a:r>
              <a:rPr lang="en-GB" dirty="0" smtClean="0"/>
              <a:t>Low processing latency on real-time path</a:t>
            </a:r>
          </a:p>
          <a:p>
            <a:r>
              <a:rPr lang="en-GB" dirty="0" smtClean="0"/>
              <a:t>On-FPGA multi-gigabit links (MGTs)</a:t>
            </a:r>
          </a:p>
          <a:p>
            <a:r>
              <a:rPr lang="en-GB" dirty="0" smtClean="0"/>
              <a:t>High density 12-channel opto transceivers (</a:t>
            </a:r>
            <a:r>
              <a:rPr lang="en-GB" dirty="0" err="1" smtClean="0"/>
              <a:t>miniPODs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Fibre bundles from L1Calo mergers (</a:t>
            </a:r>
            <a:r>
              <a:rPr lang="en-GB" dirty="0" err="1" smtClean="0"/>
              <a:t>CMXes</a:t>
            </a:r>
            <a:r>
              <a:rPr lang="en-GB" dirty="0" smtClean="0"/>
              <a:t>)</a:t>
            </a:r>
          </a:p>
          <a:p>
            <a:r>
              <a:rPr lang="en-GB" dirty="0" smtClean="0"/>
              <a:t>Fibre bundle and low latency LVDS into </a:t>
            </a:r>
            <a:r>
              <a:rPr lang="en-GB" dirty="0" err="1" smtClean="0"/>
              <a:t>CTPcore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Well prepared for phase 1: </a:t>
            </a:r>
          </a:p>
          <a:p>
            <a:pPr lvl="1"/>
            <a:r>
              <a:rPr lang="en-GB" dirty="0" smtClean="0"/>
              <a:t>accept line rates above 6.4Gb/s from future processors (</a:t>
            </a:r>
            <a:r>
              <a:rPr lang="en-GB" dirty="0" err="1" smtClean="0"/>
              <a:t>FEXes</a:t>
            </a:r>
            <a:r>
              <a:rPr lang="en-GB" dirty="0" smtClean="0"/>
              <a:t>, </a:t>
            </a:r>
            <a:r>
              <a:rPr lang="en-GB" dirty="0" err="1" smtClean="0"/>
              <a:t>muons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Employ zero suppression</a:t>
            </a:r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27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erade Verbindung 36"/>
          <p:cNvSpPr/>
          <p:nvPr/>
        </p:nvSpPr>
        <p:spPr>
          <a:xfrm flipH="1" flipV="1">
            <a:off x="5054279" y="3553308"/>
            <a:ext cx="1263" cy="1963924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Topology Processor Schedule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09798" y="1888476"/>
            <a:ext cx="3028591" cy="529953"/>
          </a:xfrm>
          <a:prstGeom prst="rect">
            <a:avLst/>
          </a:prstGeom>
          <a:solidFill>
            <a:srgbClr val="FF00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421235" y="2415406"/>
            <a:ext cx="3922021" cy="524729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722963" y="2950585"/>
            <a:ext cx="2453159" cy="524729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661260" y="3476689"/>
            <a:ext cx="3159211" cy="524729"/>
          </a:xfrm>
          <a:prstGeom prst="rect">
            <a:avLst/>
          </a:prstGeom>
          <a:solidFill>
            <a:srgbClr val="00FF00"/>
          </a:solidFill>
          <a:ln w="0">
            <a:solidFill>
              <a:srgbClr val="000000"/>
            </a:solidFill>
            <a:prstDash val="solid"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endParaRPr lang="en-GB" sz="29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1" name="Gerade Verbindung 10"/>
          <p:cNvSpPr/>
          <p:nvPr/>
        </p:nvSpPr>
        <p:spPr>
          <a:xfrm>
            <a:off x="0" y="1715217"/>
            <a:ext cx="9144000" cy="0"/>
          </a:xfrm>
          <a:prstGeom prst="line">
            <a:avLst/>
          </a:prstGeom>
          <a:noFill/>
          <a:ln w="72000">
            <a:solidFill>
              <a:srgbClr val="000000"/>
            </a:solidFill>
            <a:prstDash val="solid"/>
            <a:tailEnd type="arrow"/>
          </a:ln>
        </p:spPr>
        <p:txBody>
          <a:bodyPr vert="horz" lIns="114295" tIns="73475" rIns="114295" bIns="73475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9797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2010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045574" y="1276567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2011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844107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2012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5661261" y="1236140"/>
            <a:ext cx="2422873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>
                <a:latin typeface="Liberation Sans" pitchFamily="18"/>
                <a:ea typeface="WenQuanYi Micro Hei" pitchFamily="2"/>
                <a:cs typeface="Lohit Hindi" pitchFamily="2"/>
              </a:rPr>
              <a:t>2013</a:t>
            </a:r>
          </a:p>
        </p:txBody>
      </p:sp>
      <p:sp>
        <p:nvSpPr>
          <p:cNvPr id="16" name="Gerade Verbindung 15"/>
          <p:cNvSpPr/>
          <p:nvPr/>
        </p:nvSpPr>
        <p:spPr>
          <a:xfrm>
            <a:off x="512657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7" name="Gerade Verbindung 16"/>
          <p:cNvSpPr/>
          <p:nvPr/>
        </p:nvSpPr>
        <p:spPr>
          <a:xfrm>
            <a:off x="2329811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8" name="Gerade Verbindung 17"/>
          <p:cNvSpPr/>
          <p:nvPr/>
        </p:nvSpPr>
        <p:spPr>
          <a:xfrm>
            <a:off x="4146966" y="1220189"/>
            <a:ext cx="0" cy="5637812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19" name="Gerade Verbindung 18"/>
          <p:cNvSpPr/>
          <p:nvPr/>
        </p:nvSpPr>
        <p:spPr>
          <a:xfrm>
            <a:off x="5964120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0" name="Gerade Verbindung 19"/>
          <p:cNvSpPr/>
          <p:nvPr/>
        </p:nvSpPr>
        <p:spPr>
          <a:xfrm>
            <a:off x="7781275" y="1220189"/>
            <a:ext cx="0" cy="5637811"/>
          </a:xfrm>
          <a:prstGeom prst="line">
            <a:avLst/>
          </a:prstGeom>
          <a:noFill/>
          <a:ln w="0">
            <a:solidFill>
              <a:srgbClr val="000000"/>
            </a:solidFill>
            <a:custDash>
              <a:ds d="1440000" sp="1440000"/>
              <a:ds d="1440000" sp="1440000"/>
            </a:custDash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1" name="Gerade Verbindung 20"/>
          <p:cNvSpPr/>
          <p:nvPr/>
        </p:nvSpPr>
        <p:spPr>
          <a:xfrm>
            <a:off x="0" y="1220188"/>
            <a:ext cx="9144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660132" y="1220189"/>
            <a:ext cx="1362867" cy="5340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900" i="1" dirty="0">
                <a:latin typeface="Liberation Sans" pitchFamily="18"/>
                <a:ea typeface="WenQuanYi Micro Hei" pitchFamily="2"/>
                <a:cs typeface="Lohit Hindi" pitchFamily="2"/>
              </a:rPr>
              <a:t>2014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240084" y="181064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Technology Demonstrator (BLT)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1754379" y="2345827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Functional Demonstrator (GOLD)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3420104" y="2865331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>
                <a:latin typeface="Liberation Sans" pitchFamily="18"/>
                <a:ea typeface="WenQuanYi Micro Hei" pitchFamily="2"/>
                <a:cs typeface="Lohit Hindi" pitchFamily="2"/>
              </a:rPr>
              <a:t>Prototype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5343257" y="4984220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Installation</a:t>
            </a:r>
          </a:p>
        </p:txBody>
      </p:sp>
      <p:sp>
        <p:nvSpPr>
          <p:cNvPr id="27" name="Gerade Verbindung 26"/>
          <p:cNvSpPr/>
          <p:nvPr/>
        </p:nvSpPr>
        <p:spPr>
          <a:xfrm flipV="1">
            <a:off x="6872697" y="3858135"/>
            <a:ext cx="560291" cy="137106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1118375" y="3584769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>
                <a:latin typeface="Liberation Sans" pitchFamily="18"/>
                <a:ea typeface="WenQuanYi Micro Hei" pitchFamily="2"/>
                <a:cs typeface="Lohit Hindi" pitchFamily="2"/>
              </a:rPr>
              <a:t>GOLD delivery</a:t>
            </a:r>
          </a:p>
        </p:txBody>
      </p:sp>
      <p:sp>
        <p:nvSpPr>
          <p:cNvPr id="29" name="Gerade Verbindung 28"/>
          <p:cNvSpPr/>
          <p:nvPr/>
        </p:nvSpPr>
        <p:spPr>
          <a:xfrm flipV="1">
            <a:off x="2814386" y="2865329"/>
            <a:ext cx="1060007" cy="910299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1" name="Gerade Verbindung 30"/>
          <p:cNvSpPr/>
          <p:nvPr/>
        </p:nvSpPr>
        <p:spPr>
          <a:xfrm flipV="1">
            <a:off x="5286992" y="3466853"/>
            <a:ext cx="287715" cy="846155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4896487" y="5394735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>
                <a:latin typeface="Liberation Sans" pitchFamily="18"/>
                <a:ea typeface="WenQuanYi Micro Hei" pitchFamily="2"/>
                <a:cs typeface="Lohit Hindi" pitchFamily="2"/>
              </a:rPr>
              <a:t>Production Completed</a:t>
            </a:r>
          </a:p>
        </p:txBody>
      </p:sp>
      <p:sp>
        <p:nvSpPr>
          <p:cNvPr id="33" name="Gerade Verbindung 32"/>
          <p:cNvSpPr/>
          <p:nvPr/>
        </p:nvSpPr>
        <p:spPr>
          <a:xfrm flipV="1">
            <a:off x="5994407" y="3858134"/>
            <a:ext cx="878288" cy="1760097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574707" y="3374933"/>
            <a:ext cx="2827428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i="1" dirty="0">
                <a:latin typeface="Liberation Sans" pitchFamily="18"/>
                <a:ea typeface="WenQuanYi Micro Hei" pitchFamily="2"/>
                <a:cs typeface="Lohit Hindi" pitchFamily="2"/>
              </a:rPr>
              <a:t>Production </a:t>
            </a:r>
            <a:r>
              <a:rPr lang="en-GB" sz="1600" b="1" i="1" dirty="0" smtClean="0">
                <a:latin typeface="Liberation Sans" pitchFamily="18"/>
                <a:ea typeface="WenQuanYi Micro Hei" pitchFamily="2"/>
                <a:cs typeface="Lohit Hindi" pitchFamily="2"/>
              </a:rPr>
              <a:t>module</a:t>
            </a:r>
            <a:endParaRPr lang="en-GB" sz="1600" b="1" i="1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5" name="Rechteck 34"/>
          <p:cNvSpPr/>
          <p:nvPr/>
        </p:nvSpPr>
        <p:spPr>
          <a:xfrm>
            <a:off x="8676456" y="3294353"/>
            <a:ext cx="285970" cy="1018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Gerade Verbindung 35"/>
          <p:cNvSpPr/>
          <p:nvPr/>
        </p:nvSpPr>
        <p:spPr>
          <a:xfrm>
            <a:off x="5055543" y="1886270"/>
            <a:ext cx="0" cy="457351"/>
          </a:xfrm>
          <a:prstGeom prst="line">
            <a:avLst/>
          </a:prstGeom>
          <a:noFill/>
          <a:ln w="50800">
            <a:solidFill>
              <a:srgbClr val="FF0000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3117245" y="4103173"/>
            <a:ext cx="3058877" cy="728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dirty="0" smtClean="0">
                <a:latin typeface="Liberation Sans" pitchFamily="18"/>
                <a:ea typeface="WenQuanYi Micro Hei" pitchFamily="2"/>
                <a:cs typeface="Lohit Hindi" pitchFamily="2"/>
              </a:rPr>
              <a:t>Prototype production</a:t>
            </a:r>
            <a:endParaRPr lang="en-GB" sz="1600" dirty="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571999" y="6122974"/>
            <a:ext cx="2088233" cy="618393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</a:pPr>
            <a:r>
              <a:rPr lang="en-GB" sz="1600" b="1" dirty="0" smtClean="0">
                <a:solidFill>
                  <a:srgbClr val="0AFC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Review June 12</a:t>
            </a:r>
            <a:br>
              <a:rPr lang="en-GB" sz="1600" b="1" dirty="0" smtClean="0">
                <a:solidFill>
                  <a:srgbClr val="0AFC4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en-GB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(report : see EDMS)</a:t>
            </a:r>
            <a:endParaRPr lang="en-GB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8" name="Gerade Verbindung 37"/>
          <p:cNvSpPr/>
          <p:nvPr/>
        </p:nvSpPr>
        <p:spPr>
          <a:xfrm flipV="1">
            <a:off x="4949542" y="3815188"/>
            <a:ext cx="0" cy="2422123"/>
          </a:xfrm>
          <a:prstGeom prst="line">
            <a:avLst/>
          </a:prstGeom>
          <a:noFill/>
          <a:ln w="50800">
            <a:solidFill>
              <a:srgbClr val="0AFC44"/>
            </a:solidFill>
            <a:prstDash val="solid"/>
            <a:tailEnd type="arrow"/>
          </a:ln>
        </p:spPr>
        <p:txBody>
          <a:bodyPr vert="horz" lIns="81639" tIns="40820" rIns="81639" bIns="40820" anchor="ctr" anchorCtr="1" compatLnSpc="0"/>
          <a:lstStyle/>
          <a:p>
            <a:pPr hangingPunct="0"/>
            <a:endParaRPr lang="en-GB" sz="1600">
              <a:latin typeface="Liberation Sans" pitchFamily="18"/>
              <a:ea typeface="WenQuanYi Micro Hei" pitchFamily="2"/>
              <a:cs typeface="Lohit Hindi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28867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Demonstrator : “GOLD”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5013176"/>
            <a:ext cx="8715436" cy="1635094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Fibre input from the backplane (MTP-CPI connectors)</a:t>
            </a:r>
          </a:p>
          <a:p>
            <a:r>
              <a:rPr lang="en-GB" dirty="0" smtClean="0"/>
              <a:t>10Gb/s 12-channel industry standard o/e converters on mezzanine</a:t>
            </a:r>
          </a:p>
          <a:p>
            <a:r>
              <a:rPr lang="en-GB" dirty="0" smtClean="0"/>
              <a:t>High performance FPGAs (XC6VLX240T) with multiple 6.4Gb/s transceivers</a:t>
            </a:r>
          </a:p>
          <a:p>
            <a:r>
              <a:rPr lang="en-GB" dirty="0" smtClean="0"/>
              <a:t>Real-time output via opto links on the front panel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15586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1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GOLD test results and plans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/>
              <a:t>Characterization of Optical Links</a:t>
            </a:r>
          </a:p>
          <a:p>
            <a:pPr marL="0" indent="0">
              <a:buNone/>
            </a:pPr>
            <a:r>
              <a:rPr lang="en-GB" sz="1600" dirty="0"/>
              <a:t>● “MGT/AVAGO” settings</a:t>
            </a:r>
          </a:p>
          <a:p>
            <a:pPr marL="0" indent="0">
              <a:buNone/>
            </a:pPr>
            <a:r>
              <a:rPr lang="en-GB" sz="1600" dirty="0"/>
              <a:t>Bit Error Rate (BER) &lt; 10</a:t>
            </a:r>
            <a:r>
              <a:rPr lang="en-GB" sz="1600" baseline="30000" dirty="0"/>
              <a:t>-16</a:t>
            </a:r>
            <a:r>
              <a:rPr lang="en-GB" sz="1600" dirty="0"/>
              <a:t> @6.4GBits/s / 12 channels</a:t>
            </a:r>
          </a:p>
          <a:p>
            <a:pPr marL="0" indent="0">
              <a:buNone/>
            </a:pPr>
            <a:r>
              <a:rPr lang="en-GB" sz="1600" dirty="0"/>
              <a:t>(conditions on GOLD are tougher, mezzanine connectors and long traces)</a:t>
            </a:r>
            <a:endParaRPr lang="en-GB" sz="16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03586"/>
            <a:ext cx="8123684" cy="438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583" y="1991258"/>
            <a:ext cx="3073545" cy="2171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446" y="4161856"/>
            <a:ext cx="3191817" cy="2393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274194"/>
            <a:ext cx="3118775" cy="2275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843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GOLD test results and plans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785794"/>
            <a:ext cx="8856984" cy="5715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/>
              <a:t>Current Algorithm Implementation Efforts</a:t>
            </a:r>
          </a:p>
          <a:p>
            <a:pPr marL="0" indent="0">
              <a:buNone/>
            </a:pPr>
            <a:r>
              <a:rPr lang="en-GB" sz="1800" dirty="0"/>
              <a:t>● Implementation of </a:t>
            </a:r>
            <a:r>
              <a:rPr lang="en-GB" sz="1800" dirty="0" err="1"/>
              <a:t>dphi</a:t>
            </a:r>
            <a:r>
              <a:rPr lang="en-GB" sz="1800" dirty="0"/>
              <a:t> Leading Jet Algorithm exists for simulation </a:t>
            </a:r>
            <a:r>
              <a:rPr lang="en-GB" sz="1800" dirty="0" smtClean="0"/>
              <a:t>and hardware </a:t>
            </a:r>
            <a:r>
              <a:rPr lang="en-GB" sz="1800" dirty="0"/>
              <a:t>in the GOLD</a:t>
            </a:r>
          </a:p>
          <a:p>
            <a:pPr marL="0" indent="0">
              <a:buNone/>
            </a:pPr>
            <a:r>
              <a:rPr lang="en-GB" sz="1800" dirty="0"/>
              <a:t>● First estimate of logic usage: about 10% of (small) </a:t>
            </a:r>
            <a:r>
              <a:rPr lang="en-GB" sz="1800" dirty="0" smtClean="0"/>
              <a:t>XC6VLX240T</a:t>
            </a:r>
          </a:p>
          <a:p>
            <a:pPr marL="0" indent="0">
              <a:buNone/>
            </a:pPr>
            <a:endParaRPr lang="en-GB" sz="800" dirty="0"/>
          </a:p>
          <a:p>
            <a:pPr marL="0" indent="0">
              <a:buNone/>
            </a:pPr>
            <a:r>
              <a:rPr lang="en-GB" sz="1800" dirty="0"/>
              <a:t>● Implement toy data source for </a:t>
            </a:r>
            <a:r>
              <a:rPr lang="en-GB" sz="1800" dirty="0" err="1"/>
              <a:t>dphi</a:t>
            </a:r>
            <a:r>
              <a:rPr lang="en-GB" sz="1800" dirty="0"/>
              <a:t> alg.</a:t>
            </a:r>
          </a:p>
          <a:p>
            <a:pPr marL="0" indent="0">
              <a:buNone/>
            </a:pPr>
            <a:r>
              <a:rPr lang="en-GB" sz="1800" dirty="0"/>
              <a:t> </a:t>
            </a:r>
            <a:r>
              <a:rPr lang="en-GB" sz="1800" dirty="0" smtClean="0"/>
              <a:t>    Determine </a:t>
            </a:r>
            <a:r>
              <a:rPr lang="en-GB" sz="1800" dirty="0"/>
              <a:t>Latency</a:t>
            </a:r>
          </a:p>
          <a:p>
            <a:pPr marL="0" indent="0">
              <a:buNone/>
            </a:pPr>
            <a:r>
              <a:rPr lang="en-GB" sz="1800" dirty="0" smtClean="0"/>
              <a:t>     Logic </a:t>
            </a:r>
            <a:r>
              <a:rPr lang="en-GB" sz="1800" dirty="0"/>
              <a:t>Usage</a:t>
            </a:r>
          </a:p>
          <a:p>
            <a:pPr marL="0" indent="0">
              <a:buNone/>
            </a:pPr>
            <a:r>
              <a:rPr lang="en-GB" sz="1800" dirty="0" smtClean="0"/>
              <a:t>     PMA </a:t>
            </a:r>
            <a:r>
              <a:rPr lang="en-GB" sz="1800" dirty="0"/>
              <a:t>loop back test</a:t>
            </a:r>
          </a:p>
          <a:p>
            <a:pPr marL="0" indent="0">
              <a:buNone/>
            </a:pPr>
            <a:r>
              <a:rPr lang="en-GB" sz="1800" dirty="0"/>
              <a:t>● Prepare existing FW for Virtex-7 as far as possible (L1Topo)</a:t>
            </a:r>
          </a:p>
          <a:p>
            <a:pPr marL="0" indent="0">
              <a:buNone/>
            </a:pPr>
            <a:r>
              <a:rPr lang="en-GB" sz="1800" dirty="0"/>
              <a:t>● We continue to use GOLD while prototype is being built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49080"/>
            <a:ext cx="723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124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L1Topo prototype - post review</a:t>
            </a:r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Uli Schäfer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3D35-BD20-4004-8DB1-FBDB51E0F407}" type="slidenum">
              <a:rPr lang="en-GB" smtClean="0"/>
              <a:pPr/>
              <a:t>9</a:t>
            </a:fld>
            <a:endParaRPr lang="en-GB" dirty="0"/>
          </a:p>
        </p:txBody>
      </p:sp>
      <p:grpSp>
        <p:nvGrpSpPr>
          <p:cNvPr id="39" name="Gruppieren 38"/>
          <p:cNvGrpSpPr/>
          <p:nvPr/>
        </p:nvGrpSpPr>
        <p:grpSpPr>
          <a:xfrm>
            <a:off x="3491880" y="2096420"/>
            <a:ext cx="5540008" cy="4010547"/>
            <a:chOff x="583309" y="1323982"/>
            <a:chExt cx="7704266" cy="5076000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>
              <a:lum/>
              <a:alphaModFix/>
            </a:blip>
            <a:srcRect/>
            <a:stretch>
              <a:fillRect/>
            </a:stretch>
          </p:blipFill>
          <p:spPr>
            <a:xfrm>
              <a:off x="1439338" y="1323982"/>
              <a:ext cx="5706862" cy="5076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Gerade Verbindung 6"/>
            <p:cNvSpPr/>
            <p:nvPr/>
          </p:nvSpPr>
          <p:spPr>
            <a:xfrm>
              <a:off x="4064495" y="2027036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8" name="Gerade Verbindung 7"/>
            <p:cNvSpPr/>
            <p:nvPr/>
          </p:nvSpPr>
          <p:spPr>
            <a:xfrm flipH="1">
              <a:off x="3635909" y="2027036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9" name="Gerade Verbindung 8"/>
            <p:cNvSpPr/>
            <p:nvPr/>
          </p:nvSpPr>
          <p:spPr>
            <a:xfrm flipH="1">
              <a:off x="3322603" y="2027036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0" name="Gerade Verbindung 9"/>
            <p:cNvSpPr/>
            <p:nvPr/>
          </p:nvSpPr>
          <p:spPr>
            <a:xfrm flipH="1">
              <a:off x="2866054" y="2027036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1" name="Gerade Verbindung 10"/>
            <p:cNvSpPr/>
            <p:nvPr/>
          </p:nvSpPr>
          <p:spPr>
            <a:xfrm>
              <a:off x="4064495" y="2027036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2" name="Gerade Verbindung 11"/>
            <p:cNvSpPr/>
            <p:nvPr/>
          </p:nvSpPr>
          <p:spPr>
            <a:xfrm>
              <a:off x="4065066" y="2027036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3" name="Gerade Verbindung 12"/>
            <p:cNvSpPr/>
            <p:nvPr/>
          </p:nvSpPr>
          <p:spPr>
            <a:xfrm>
              <a:off x="4093029" y="2027036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4" name="Gerade Verbindung 13"/>
            <p:cNvSpPr/>
            <p:nvPr/>
          </p:nvSpPr>
          <p:spPr>
            <a:xfrm>
              <a:off x="4121564" y="2027036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5" name="Gerade Verbindung 14"/>
            <p:cNvSpPr/>
            <p:nvPr/>
          </p:nvSpPr>
          <p:spPr>
            <a:xfrm flipV="1">
              <a:off x="4064495" y="3983990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6" name="Gerade Verbindung 15"/>
            <p:cNvSpPr/>
            <p:nvPr/>
          </p:nvSpPr>
          <p:spPr>
            <a:xfrm flipH="1" flipV="1">
              <a:off x="3635909" y="3983990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7" name="Gerade Verbindung 16"/>
            <p:cNvSpPr/>
            <p:nvPr/>
          </p:nvSpPr>
          <p:spPr>
            <a:xfrm flipH="1" flipV="1">
              <a:off x="3322603" y="3983990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8" name="Gerade Verbindung 17"/>
            <p:cNvSpPr/>
            <p:nvPr/>
          </p:nvSpPr>
          <p:spPr>
            <a:xfrm flipH="1" flipV="1">
              <a:off x="2866054" y="3983990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19" name="Gerade Verbindung 18"/>
            <p:cNvSpPr/>
            <p:nvPr/>
          </p:nvSpPr>
          <p:spPr>
            <a:xfrm flipV="1">
              <a:off x="4064495" y="3983990"/>
              <a:ext cx="0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0" name="Gerade Verbindung 19"/>
            <p:cNvSpPr/>
            <p:nvPr/>
          </p:nvSpPr>
          <p:spPr>
            <a:xfrm flipV="1">
              <a:off x="4065066" y="3983990"/>
              <a:ext cx="428015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1" name="Gerade Verbindung 20"/>
            <p:cNvSpPr/>
            <p:nvPr/>
          </p:nvSpPr>
          <p:spPr>
            <a:xfrm flipV="1">
              <a:off x="4093029" y="3983990"/>
              <a:ext cx="713358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2" name="Gerade Verbindung 21"/>
            <p:cNvSpPr/>
            <p:nvPr/>
          </p:nvSpPr>
          <p:spPr>
            <a:xfrm flipV="1">
              <a:off x="4121564" y="3983990"/>
              <a:ext cx="1141372" cy="72479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3" name="Gerade Verbindung 22"/>
            <p:cNvSpPr/>
            <p:nvPr/>
          </p:nvSpPr>
          <p:spPr>
            <a:xfrm>
              <a:off x="2466574" y="2993433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4" name="Gerade Verbindung 23"/>
            <p:cNvSpPr/>
            <p:nvPr/>
          </p:nvSpPr>
          <p:spPr>
            <a:xfrm>
              <a:off x="2466574" y="3355832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5" name="Gerade Verbindung 24"/>
            <p:cNvSpPr/>
            <p:nvPr/>
          </p:nvSpPr>
          <p:spPr>
            <a:xfrm>
              <a:off x="2466574" y="3718230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6" name="Gerade Verbindung 25"/>
            <p:cNvSpPr/>
            <p:nvPr/>
          </p:nvSpPr>
          <p:spPr>
            <a:xfrm flipH="1">
              <a:off x="5405607" y="2993433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7" name="Gerade Verbindung 26"/>
            <p:cNvSpPr/>
            <p:nvPr/>
          </p:nvSpPr>
          <p:spPr>
            <a:xfrm flipH="1">
              <a:off x="5405607" y="3355832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8" name="Gerade Verbindung 27"/>
            <p:cNvSpPr/>
            <p:nvPr/>
          </p:nvSpPr>
          <p:spPr>
            <a:xfrm flipH="1">
              <a:off x="5405607" y="3718230"/>
              <a:ext cx="42801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90000" tIns="45000" rIns="90000" bIns="45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29" name="Gerade Verbindung 28"/>
            <p:cNvSpPr/>
            <p:nvPr/>
          </p:nvSpPr>
          <p:spPr>
            <a:xfrm>
              <a:off x="2438039" y="2027036"/>
              <a:ext cx="4565490" cy="0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0" name="Gerade Verbindung 29"/>
            <p:cNvSpPr/>
            <p:nvPr/>
          </p:nvSpPr>
          <p:spPr>
            <a:xfrm flipV="1">
              <a:off x="5833621" y="2027036"/>
              <a:ext cx="0" cy="1691195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1" name="Gerade Verbindung 30"/>
            <p:cNvSpPr/>
            <p:nvPr/>
          </p:nvSpPr>
          <p:spPr>
            <a:xfrm flipV="1">
              <a:off x="2438039" y="2027036"/>
              <a:ext cx="28534" cy="2657592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2" name="Gerade Verbindung 31"/>
            <p:cNvSpPr/>
            <p:nvPr/>
          </p:nvSpPr>
          <p:spPr>
            <a:xfrm flipH="1">
              <a:off x="2438039" y="4684627"/>
              <a:ext cx="1712059" cy="0"/>
            </a:xfrm>
            <a:prstGeom prst="line">
              <a:avLst/>
            </a:prstGeom>
            <a:noFill/>
            <a:ln w="108000">
              <a:solidFill>
                <a:srgbClr val="000000"/>
              </a:solidFill>
              <a:prstDash val="solid"/>
            </a:ln>
          </p:spPr>
          <p:txBody>
            <a:bodyPr vert="horz" lIns="144000" tIns="99000" rIns="144000" bIns="99000" anchor="ctr" anchorCtr="1" compatLnSpc="0"/>
            <a:lstStyle/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GB" sz="1800" b="0" i="0" u="none" strike="noStrike" kern="1200">
                <a:ln>
                  <a:noFill/>
                </a:ln>
                <a:latin typeface="Liberation Sans" pitchFamily="18"/>
                <a:ea typeface="WenQuanYi Micro Hei" pitchFamily="2"/>
                <a:cs typeface="Lohit Hindi" pitchFamily="2"/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7003530" y="1637206"/>
              <a:ext cx="1284045" cy="911378"/>
            </a:xfrm>
            <a:prstGeom prst="rect">
              <a:avLst/>
            </a:prstGeom>
            <a:noFill/>
            <a:ln w="36000">
              <a:solidFill>
                <a:srgbClr val="000000"/>
              </a:solidFill>
              <a:prstDash val="solid"/>
            </a:ln>
          </p:spPr>
          <p:txBody>
            <a:bodyPr lIns="18000" tIns="18000" rIns="18000" bIns="18000" anchor="ctr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buNone/>
                <a:tabLst/>
              </a:pPr>
              <a:r>
                <a:rPr lang="en-GB" sz="2100" b="0" i="1" u="none" strike="noStrike" kern="1200" dirty="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From CMX</a:t>
              </a: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583309" y="3019525"/>
              <a:ext cx="1055770" cy="1061103"/>
            </a:xfrm>
            <a:prstGeom prst="rect">
              <a:avLst/>
            </a:prstGeom>
            <a:noFill/>
            <a:ln w="36000">
              <a:solidFill>
                <a:srgbClr val="000000"/>
              </a:solidFill>
              <a:prstDash val="solid"/>
            </a:ln>
          </p:spPr>
          <p:txBody>
            <a:bodyPr lIns="18000" tIns="18000" rIns="18000" bIns="18000" anchor="ctr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algn="ctr" rtl="0" hangingPunct="0">
                <a:buNone/>
                <a:tabLst/>
              </a:pPr>
              <a:r>
                <a:rPr lang="en-GB" sz="2100" b="0" i="1" u="none" strike="noStrike" kern="1200">
                  <a:ln>
                    <a:noFill/>
                  </a:ln>
                  <a:latin typeface="Liberation Sans" pitchFamily="18"/>
                  <a:ea typeface="WenQuanYi Micro Hei" pitchFamily="2"/>
                  <a:cs typeface="Lohit Hindi" pitchFamily="2"/>
                </a:rPr>
                <a:t>To CTP</a:t>
              </a:r>
            </a:p>
          </p:txBody>
        </p:sp>
      </p:grpSp>
      <p:sp>
        <p:nvSpPr>
          <p:cNvPr id="40" name="Inhaltsplatzhalter 2"/>
          <p:cNvSpPr>
            <a:spLocks noGrp="1"/>
          </p:cNvSpPr>
          <p:nvPr>
            <p:ph idx="1"/>
          </p:nvPr>
        </p:nvSpPr>
        <p:spPr>
          <a:xfrm>
            <a:off x="-1" y="836712"/>
            <a:ext cx="4120854" cy="56641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Design goal : </a:t>
            </a:r>
          </a:p>
          <a:p>
            <a:pPr marL="0" indent="0">
              <a:buNone/>
            </a:pPr>
            <a:r>
              <a:rPr lang="en-GB" dirty="0" smtClean="0"/>
              <a:t>Keep compact for signal integrity, use largest available FPGAs  (processing power, input bandwidth)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ym typeface="Wingdings" pitchFamily="2" charset="2"/>
              </a:rPr>
              <a:t> require: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2 processor FPGAs </a:t>
            </a:r>
            <a:br>
              <a:rPr lang="en-GB" dirty="0" smtClean="0"/>
            </a:br>
            <a:r>
              <a:rPr lang="en-GB" dirty="0" smtClean="0"/>
              <a:t>A, B: </a:t>
            </a:r>
            <a:r>
              <a:rPr lang="en-GB" dirty="0"/>
              <a:t>XC7V690T </a:t>
            </a:r>
            <a:r>
              <a:rPr lang="en-GB" dirty="0" smtClean="0"/>
              <a:t>(XC7V485T initially)  </a:t>
            </a:r>
          </a:p>
          <a:p>
            <a:r>
              <a:rPr lang="en-GB" dirty="0" smtClean="0"/>
              <a:t>High-density mid-</a:t>
            </a:r>
            <a:br>
              <a:rPr lang="en-GB" dirty="0" smtClean="0"/>
            </a:br>
            <a:r>
              <a:rPr lang="en-GB" dirty="0" smtClean="0"/>
              <a:t>board o/e converters </a:t>
            </a:r>
            <a:br>
              <a:rPr lang="en-GB" dirty="0" smtClean="0"/>
            </a:br>
            <a:r>
              <a:rPr lang="en-GB" dirty="0" smtClean="0"/>
              <a:t>(</a:t>
            </a:r>
            <a:r>
              <a:rPr lang="en-GB" dirty="0" err="1" smtClean="0"/>
              <a:t>miniPOD</a:t>
            </a:r>
            <a:r>
              <a:rPr lang="en-GB" dirty="0" smtClean="0"/>
              <a:t>) </a:t>
            </a:r>
          </a:p>
          <a:p>
            <a:r>
              <a:rPr lang="en-GB" dirty="0" smtClean="0"/>
              <a:t>High density fibre plant</a:t>
            </a:r>
          </a:p>
          <a:p>
            <a:r>
              <a:rPr lang="en-GB" dirty="0" smtClean="0"/>
              <a:t>Module control</a:t>
            </a:r>
          </a:p>
          <a:p>
            <a:pPr lvl="1"/>
            <a:r>
              <a:rPr lang="en-GB" dirty="0" err="1" smtClean="0"/>
              <a:t>Kintex</a:t>
            </a:r>
            <a:r>
              <a:rPr lang="en-GB" dirty="0" smtClean="0"/>
              <a:t> FPGA (C)</a:t>
            </a:r>
          </a:p>
          <a:p>
            <a:pPr lvl="1"/>
            <a:r>
              <a:rPr lang="en-GB" dirty="0" err="1" smtClean="0"/>
              <a:t>Zynq</a:t>
            </a:r>
            <a:r>
              <a:rPr lang="en-GB" dirty="0" smtClean="0"/>
              <a:t> on mezzanine</a:t>
            </a:r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cxnSp>
        <p:nvCxnSpPr>
          <p:cNvPr id="41" name="Gerade Verbindung mit Pfeil 40"/>
          <p:cNvCxnSpPr/>
          <p:nvPr/>
        </p:nvCxnSpPr>
        <p:spPr>
          <a:xfrm flipV="1">
            <a:off x="3491880" y="4770756"/>
            <a:ext cx="1224136" cy="386436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3059832" y="3415453"/>
            <a:ext cx="2381309" cy="286332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 flipV="1">
            <a:off x="2483768" y="5337212"/>
            <a:ext cx="2977892" cy="252028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/>
          <p:nvPr/>
        </p:nvCxnSpPr>
        <p:spPr>
          <a:xfrm flipV="1">
            <a:off x="3059832" y="4198094"/>
            <a:ext cx="2002585" cy="286329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Inhaltsplatzhalter 2"/>
          <p:cNvSpPr txBox="1">
            <a:spLocks/>
          </p:cNvSpPr>
          <p:nvPr/>
        </p:nvSpPr>
        <p:spPr>
          <a:xfrm>
            <a:off x="4716016" y="1317677"/>
            <a:ext cx="4150020" cy="324111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rgbClr val="0F01B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 smtClean="0"/>
              <a:t>Form factor : </a:t>
            </a:r>
            <a:r>
              <a:rPr lang="en-GB" dirty="0" err="1" smtClean="0"/>
              <a:t>advancedTCA</a:t>
            </a:r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 smtClean="0"/>
          </a:p>
          <a:p>
            <a:endParaRPr lang="en-GB" dirty="0" smtClean="0"/>
          </a:p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3" name="Rechteck 2"/>
          <p:cNvSpPr/>
          <p:nvPr/>
        </p:nvSpPr>
        <p:spPr>
          <a:xfrm>
            <a:off x="5543734" y="4941168"/>
            <a:ext cx="1313187" cy="86409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573073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</Words>
  <Application>Microsoft Office PowerPoint</Application>
  <PresentationFormat>Bildschirmpräsentation (4:3)</PresentationFormat>
  <Paragraphs>192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Topology System</vt:lpstr>
      <vt:lpstr>Topology 2013/14 (RTDP)</vt:lpstr>
      <vt:lpstr>Topology Processor</vt:lpstr>
      <vt:lpstr>Topo processor features</vt:lpstr>
      <vt:lpstr>Topology Processor Schedule</vt:lpstr>
      <vt:lpstr>Functional Demonstrator : “GOLD”</vt:lpstr>
      <vt:lpstr>GOLD test results and plans</vt:lpstr>
      <vt:lpstr>GOLD test results and plans</vt:lpstr>
      <vt:lpstr>L1Topo prototype - post review</vt:lpstr>
      <vt:lpstr>Post review : some system level aspects</vt:lpstr>
      <vt:lpstr>Hardware status - floor plan, so far…</vt:lpstr>
      <vt:lpstr>… and in 3-d</vt:lpstr>
      <vt:lpstr>Options and Effort</vt:lpstr>
      <vt:lpstr>Summary</vt:lpstr>
    </vt:vector>
  </TitlesOfParts>
  <Company>Johannes Gutenberg-Universität Mainz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uschaefe</dc:creator>
  <cp:lastModifiedBy>Schäfer, Dr. Ulrich</cp:lastModifiedBy>
  <cp:revision>751</cp:revision>
  <cp:lastPrinted>2011-04-05T13:18:26Z</cp:lastPrinted>
  <dcterms:created xsi:type="dcterms:W3CDTF">2009-12-08T11:59:40Z</dcterms:created>
  <dcterms:modified xsi:type="dcterms:W3CDTF">2012-07-09T06:41:24Z</dcterms:modified>
</cp:coreProperties>
</file>