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9" r:id="rId3"/>
    <p:sldId id="300" r:id="rId4"/>
    <p:sldId id="329" r:id="rId5"/>
    <p:sldId id="316" r:id="rId6"/>
    <p:sldId id="317" r:id="rId7"/>
    <p:sldId id="346" r:id="rId8"/>
    <p:sldId id="293" r:id="rId9"/>
    <p:sldId id="330" r:id="rId10"/>
    <p:sldId id="333" r:id="rId11"/>
    <p:sldId id="303" r:id="rId12"/>
    <p:sldId id="349" r:id="rId13"/>
    <p:sldId id="336" r:id="rId14"/>
    <p:sldId id="351" r:id="rId15"/>
    <p:sldId id="343" r:id="rId16"/>
    <p:sldId id="340" r:id="rId17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BF"/>
    <a:srgbClr val="FF9999"/>
    <a:srgbClr val="0AFC44"/>
    <a:srgbClr val="0CB428"/>
    <a:srgbClr val="0EDC30"/>
    <a:srgbClr val="D703DC"/>
    <a:srgbClr val="48C489"/>
    <a:srgbClr val="BC03C1"/>
    <a:srgbClr val="4A7EB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13" autoAdjust="0"/>
  </p:normalViewPr>
  <p:slideViewPr>
    <p:cSldViewPr>
      <p:cViewPr varScale="1">
        <p:scale>
          <a:sx n="60" d="100"/>
          <a:sy n="60" d="100"/>
        </p:scale>
        <p:origin x="-7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12/10/2012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12.10.2012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9163" y="754063"/>
            <a:ext cx="4967287" cy="3727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61" y="4721008"/>
            <a:ext cx="5444175" cy="438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L1Topo </a:t>
            </a:r>
            <a:r>
              <a:rPr lang="en-US" dirty="0"/>
              <a:t>S</a:t>
            </a:r>
            <a:r>
              <a:rPr lang="en-US" dirty="0" smtClean="0"/>
              <a:t>tatus &amp; Plans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 fontScale="92500"/>
          </a:bodyPr>
          <a:lstStyle/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B.Bauß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V.Büscher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W.Ji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S.Krause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S.Maldaner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S.Moritz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U.Schäfer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A.Reiß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E.Simioni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S.Tapprogge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V.Wenzel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Module control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2492896"/>
            <a:ext cx="8715436" cy="40079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Almost done 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Now </a:t>
            </a:r>
            <a:r>
              <a:rPr lang="en-GB" dirty="0"/>
              <a:t>digging </a:t>
            </a:r>
            <a:r>
              <a:rPr lang="en-GB" dirty="0" smtClean="0"/>
              <a:t>at </a:t>
            </a:r>
            <a:r>
              <a:rPr lang="en-GB" dirty="0"/>
              <a:t>hardware access </a:t>
            </a:r>
          </a:p>
          <a:p>
            <a:r>
              <a:rPr lang="en-GB" dirty="0"/>
              <a:t>Out of the box there is a GPIO interface implemented in the fabric, allowing for some lights to be flashed from Linux command line</a:t>
            </a:r>
          </a:p>
          <a:p>
            <a:r>
              <a:rPr lang="en-GB" dirty="0"/>
              <a:t>Build L1Topo specific hardware interface (VME-like register model ?) in firmware </a:t>
            </a:r>
          </a:p>
          <a:p>
            <a:r>
              <a:rPr lang="en-GB" dirty="0"/>
              <a:t>Attach the interface to the ARM core and write support software</a:t>
            </a: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dirty="0">
                <a:sym typeface="Wingdings" pitchFamily="2" charset="2"/>
              </a:rPr>
              <a:t> need to get </a:t>
            </a:r>
            <a:r>
              <a:rPr lang="en-GB" dirty="0"/>
              <a:t>used to Xilinx EDK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36712"/>
            <a:ext cx="5845522" cy="14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3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Functional Demonstrator : “GOLD”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3209608"/>
            <a:ext cx="8715436" cy="34386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Try out technologies and schemes for L1Topo </a:t>
            </a:r>
          </a:p>
          <a:p>
            <a:r>
              <a:rPr lang="en-GB" dirty="0" smtClean="0"/>
              <a:t>Fibre input from the backplane (MTP-CPI connectors)</a:t>
            </a:r>
          </a:p>
          <a:p>
            <a:r>
              <a:rPr lang="en-GB" dirty="0" smtClean="0"/>
              <a:t>Up to 10Gb/s o/e data paths via industry standard converters on mezzanine</a:t>
            </a:r>
          </a:p>
          <a:p>
            <a:r>
              <a:rPr lang="en-GB" dirty="0" smtClean="0"/>
              <a:t>Using mid range FPGAs (XC6VLX240T) up to 6.4Gb/s, </a:t>
            </a:r>
            <a:br>
              <a:rPr lang="en-GB" dirty="0" smtClean="0"/>
            </a:br>
            <a:r>
              <a:rPr lang="en-GB" dirty="0" smtClean="0"/>
              <a:t>24 channels per device</a:t>
            </a:r>
          </a:p>
          <a:p>
            <a:r>
              <a:rPr lang="en-GB" dirty="0" smtClean="0"/>
              <a:t>Typical sort/d</a:t>
            </a:r>
            <a:r>
              <a:rPr lang="el-GR" dirty="0" smtClean="0"/>
              <a:t>φ</a:t>
            </a:r>
            <a:r>
              <a:rPr lang="en-GB" dirty="0" smtClean="0"/>
              <a:t> algorithm (successfully implemented) takes </a:t>
            </a:r>
            <a:br>
              <a:rPr lang="en-GB" dirty="0" smtClean="0"/>
            </a:br>
            <a:r>
              <a:rPr lang="en-GB" dirty="0" smtClean="0"/>
              <a:t>~ 13% logic resources</a:t>
            </a:r>
          </a:p>
          <a:p>
            <a:r>
              <a:rPr lang="en-GB" dirty="0" smtClean="0"/>
              <a:t>Real-time output via opto links on the front panel (currently used as data source for latency measurements etc.)</a:t>
            </a:r>
          </a:p>
          <a:p>
            <a:r>
              <a:rPr lang="en-GB" dirty="0" smtClean="0"/>
              <a:t>Will continue to be used as source/sink for L1Topo tests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25841"/>
            <a:ext cx="4824536" cy="23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8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60212" y="3339337"/>
            <a:ext cx="4146873" cy="311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0357" y="3654491"/>
            <a:ext cx="4146873" cy="2795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Recent GOLD results (Virtex-6)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5"/>
            <a:ext cx="8715436" cy="2715214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Jitter analysis on cleaned TTC clock (σ = 2.9 </a:t>
            </a:r>
            <a:r>
              <a:rPr lang="en-GB" dirty="0" err="1">
                <a:solidFill>
                  <a:schemeClr val="tx1"/>
                </a:solidFill>
              </a:rPr>
              <a:t>ps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r>
              <a:rPr lang="en-GB" dirty="0">
                <a:solidFill>
                  <a:schemeClr val="tx1"/>
                </a:solidFill>
              </a:rPr>
              <a:t> Signal integrity:  sampled in several positions along the chain</a:t>
            </a:r>
          </a:p>
          <a:p>
            <a:r>
              <a:rPr lang="en-GB" dirty="0">
                <a:solidFill>
                  <a:schemeClr val="tx1"/>
                </a:solidFill>
              </a:rPr>
              <a:t> MGT and o/e converters settings optimization</a:t>
            </a:r>
          </a:p>
          <a:p>
            <a:r>
              <a:rPr lang="en-GB" dirty="0">
                <a:solidFill>
                  <a:schemeClr val="tx1"/>
                </a:solidFill>
              </a:rPr>
              <a:t> Bit Error Rate (BER) &lt; 10</a:t>
            </a:r>
            <a:r>
              <a:rPr lang="en-GB" baseline="30000" dirty="0">
                <a:solidFill>
                  <a:schemeClr val="tx1"/>
                </a:solidFill>
              </a:rPr>
              <a:t>-16 </a:t>
            </a:r>
            <a:r>
              <a:rPr lang="en-GB" dirty="0">
                <a:solidFill>
                  <a:schemeClr val="tx1"/>
                </a:solidFill>
              </a:rPr>
              <a:t> at 6.4 </a:t>
            </a:r>
            <a:r>
              <a:rPr lang="en-GB" dirty="0" err="1">
                <a:solidFill>
                  <a:schemeClr val="tx1"/>
                </a:solidFill>
              </a:rPr>
              <a:t>Gbps</a:t>
            </a:r>
            <a:r>
              <a:rPr lang="en-GB" dirty="0">
                <a:solidFill>
                  <a:schemeClr val="tx1"/>
                </a:solidFill>
              </a:rPr>
              <a:t> / 12 channels</a:t>
            </a:r>
          </a:p>
          <a:p>
            <a:r>
              <a:rPr lang="en-GB" dirty="0">
                <a:solidFill>
                  <a:schemeClr val="tx1"/>
                </a:solidFill>
              </a:rPr>
              <a:t> Eye widths above 60 </a:t>
            </a:r>
            <a:r>
              <a:rPr lang="en-GB" dirty="0" err="1">
                <a:solidFill>
                  <a:schemeClr val="tx1"/>
                </a:solidFill>
              </a:rPr>
              <a:t>ps</a:t>
            </a:r>
            <a:r>
              <a:rPr lang="en-GB" dirty="0">
                <a:solidFill>
                  <a:schemeClr val="tx1"/>
                </a:solidFill>
              </a:rPr>
              <a:t> (out of 156 </a:t>
            </a:r>
            <a:r>
              <a:rPr lang="en-GB" dirty="0" err="1">
                <a:solidFill>
                  <a:schemeClr val="tx1"/>
                </a:solidFill>
              </a:rPr>
              <a:t>ps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r>
              <a:rPr lang="en-GB" dirty="0">
                <a:solidFill>
                  <a:schemeClr val="tx1"/>
                </a:solidFill>
              </a:rPr>
              <a:t> Crosstalk among channels measured in some cases but with negligible effect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5521980" y="6526810"/>
            <a:ext cx="3317760" cy="2328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lnSpc>
                <a:spcPct val="150000"/>
              </a:lnSpc>
              <a:buNone/>
            </a:pPr>
            <a:r>
              <a:rPr lang="en-US" sz="1500" b="1" dirty="0">
                <a:solidFill>
                  <a:srgbClr val="FF0000"/>
                </a:solidFill>
                <a:latin typeface="Liberation Sans" pitchFamily="18"/>
                <a:ea typeface="DejaVu Sans" pitchFamily="2"/>
                <a:cs typeface="DejaVu Sans" pitchFamily="2"/>
              </a:rPr>
              <a:t>Sampled after fan-out chip</a:t>
            </a:r>
          </a:p>
        </p:txBody>
      </p:sp>
    </p:spTree>
    <p:extLst>
      <p:ext uri="{BB962C8B-B14F-4D97-AF65-F5344CB8AC3E}">
        <p14:creationId xmlns:p14="http://schemas.microsoft.com/office/powerpoint/2010/main" val="146754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solidFill>
                  <a:schemeClr val="tx1"/>
                </a:solidFill>
              </a:rPr>
              <a:t>GOLD </a:t>
            </a:r>
            <a:r>
              <a:rPr lang="en-US" dirty="0" smtClean="0">
                <a:solidFill>
                  <a:schemeClr val="tx1"/>
                </a:solidFill>
              </a:rPr>
              <a:t>latency </a:t>
            </a:r>
            <a:r>
              <a:rPr lang="en-US" dirty="0">
                <a:solidFill>
                  <a:schemeClr val="tx1"/>
                </a:solidFill>
              </a:rPr>
              <a:t>(Virtex-6)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55776" y="764704"/>
            <a:ext cx="6289375" cy="26041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99868" y="2996952"/>
            <a:ext cx="8715436" cy="35073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Latency measured along 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real-time path in various points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at </a:t>
            </a:r>
            <a:r>
              <a:rPr lang="en-US" dirty="0">
                <a:solidFill>
                  <a:schemeClr val="tx1"/>
                </a:solidFill>
              </a:rPr>
              <a:t>6.4 </a:t>
            </a:r>
            <a:r>
              <a:rPr lang="en-US" dirty="0" err="1" smtClean="0">
                <a:solidFill>
                  <a:schemeClr val="tx1"/>
                </a:solidFill>
              </a:rPr>
              <a:t>Gbs</a:t>
            </a:r>
            <a:r>
              <a:rPr lang="en-US" dirty="0" smtClean="0">
                <a:solidFill>
                  <a:schemeClr val="tx1"/>
                </a:solidFill>
              </a:rPr>
              <a:t>, 16 </a:t>
            </a:r>
            <a:r>
              <a:rPr lang="en-US" dirty="0">
                <a:solidFill>
                  <a:schemeClr val="tx1"/>
                </a:solidFill>
              </a:rPr>
              <a:t>bit data </a:t>
            </a:r>
            <a:r>
              <a:rPr lang="en-US" dirty="0" smtClean="0">
                <a:solidFill>
                  <a:schemeClr val="tx1"/>
                </a:solidFill>
              </a:rPr>
              <a:t>width,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8b/10b encoding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Far End PMA loopback: 34 ns latency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Electrical (LVDS) output</a:t>
            </a:r>
            <a:r>
              <a:rPr lang="en-US" dirty="0">
                <a:solidFill>
                  <a:schemeClr val="tx1"/>
                </a:solidFill>
              </a:rPr>
              <a:t>: 63 ns latency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Far </a:t>
            </a:r>
            <a:r>
              <a:rPr lang="en-US" dirty="0">
                <a:solidFill>
                  <a:schemeClr val="tx1"/>
                </a:solidFill>
              </a:rPr>
              <a:t>End PCS loopback: 78 ns latency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Parallel </a:t>
            </a:r>
            <a:r>
              <a:rPr lang="en-US" dirty="0">
                <a:solidFill>
                  <a:schemeClr val="tx1"/>
                </a:solidFill>
              </a:rPr>
              <a:t>loopback in fabric: 86 ns </a:t>
            </a:r>
            <a:r>
              <a:rPr lang="en-US" dirty="0" smtClean="0">
                <a:solidFill>
                  <a:schemeClr val="tx1"/>
                </a:solidFill>
              </a:rPr>
              <a:t>latency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Firmware mod for latency measurement including algorithm, and electrical out towards CTP under way (Volker almost got there…)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firmware / tests…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81155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Some CPLD f/w for o/e converters, jitter cleaners, </a:t>
            </a:r>
            <a:r>
              <a:rPr lang="en-GB" dirty="0" err="1"/>
              <a:t>TTCRx</a:t>
            </a:r>
            <a:r>
              <a:rPr lang="en-GB" dirty="0"/>
              <a:t> control exists for GOLD, being adapted for L1Topo</a:t>
            </a:r>
          </a:p>
          <a:p>
            <a:r>
              <a:rPr lang="en-GB" dirty="0"/>
              <a:t>For </a:t>
            </a:r>
            <a:r>
              <a:rPr lang="en-GB" dirty="0" smtClean="0"/>
              <a:t>initial Virtex-7 tests</a:t>
            </a:r>
            <a:r>
              <a:rPr lang="en-GB" dirty="0"/>
              <a:t>, </a:t>
            </a:r>
            <a:r>
              <a:rPr lang="en-GB" dirty="0" smtClean="0"/>
              <a:t>VC707 </a:t>
            </a:r>
            <a:r>
              <a:rPr lang="en-GB" dirty="0" err="1"/>
              <a:t>eval</a:t>
            </a:r>
            <a:r>
              <a:rPr lang="en-GB" dirty="0"/>
              <a:t> board will be used (via </a:t>
            </a:r>
            <a:r>
              <a:rPr lang="en-GB" dirty="0" smtClean="0"/>
              <a:t>SFP) and </a:t>
            </a:r>
            <a:r>
              <a:rPr lang="en-GB" dirty="0"/>
              <a:t>some firmware needs to be developed </a:t>
            </a:r>
            <a:r>
              <a:rPr lang="en-GB" dirty="0" smtClean="0"/>
              <a:t>to </a:t>
            </a:r>
            <a:r>
              <a:rPr lang="en-GB" dirty="0"/>
              <a:t>that </a:t>
            </a:r>
            <a:r>
              <a:rPr lang="en-GB" dirty="0" smtClean="0"/>
              <a:t>end</a:t>
            </a:r>
          </a:p>
          <a:p>
            <a:r>
              <a:rPr lang="en-GB" dirty="0" smtClean="0"/>
              <a:t>Initial loopback test (single channel) already successful (half day, 0 errors)</a:t>
            </a:r>
          </a:p>
          <a:p>
            <a:r>
              <a:rPr lang="en-GB" dirty="0" smtClean="0"/>
              <a:t>BER </a:t>
            </a:r>
            <a:r>
              <a:rPr lang="en-GB" dirty="0"/>
              <a:t>cores worked out of the box but there are bugs on the </a:t>
            </a:r>
            <a:r>
              <a:rPr lang="en-GB" dirty="0" err="1"/>
              <a:t>ChipScope</a:t>
            </a:r>
            <a:r>
              <a:rPr lang="en-GB" dirty="0"/>
              <a:t> a</a:t>
            </a:r>
            <a:r>
              <a:rPr lang="en-GB" dirty="0" smtClean="0"/>
              <a:t>nalyser </a:t>
            </a:r>
            <a:r>
              <a:rPr lang="en-GB" dirty="0"/>
              <a:t>which prevent to run automatic parameters scans</a:t>
            </a:r>
          </a:p>
          <a:p>
            <a:r>
              <a:rPr lang="en-GB" dirty="0"/>
              <a:t>Since GOLD will continue to be used as source/sink module, </a:t>
            </a:r>
            <a:r>
              <a:rPr lang="en-GB" dirty="0" smtClean="0"/>
              <a:t>some </a:t>
            </a:r>
            <a:r>
              <a:rPr lang="en-GB" dirty="0"/>
              <a:t>further f/w will be required for </a:t>
            </a:r>
            <a:r>
              <a:rPr lang="en-GB" dirty="0" smtClean="0"/>
              <a:t>V6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Algorithms</a:t>
            </a:r>
          </a:p>
          <a:p>
            <a:r>
              <a:rPr lang="en-GB" dirty="0" err="1"/>
              <a:t>Weina</a:t>
            </a:r>
            <a:r>
              <a:rPr lang="en-GB" dirty="0"/>
              <a:t> updating </a:t>
            </a:r>
            <a:r>
              <a:rPr lang="en-GB" dirty="0" err="1"/>
              <a:t>dφ</a:t>
            </a:r>
            <a:r>
              <a:rPr lang="en-GB" dirty="0"/>
              <a:t> algorithm to most recent data format</a:t>
            </a:r>
          </a:p>
          <a:p>
            <a:r>
              <a:rPr lang="en-GB" dirty="0" smtClean="0"/>
              <a:t>Stephan </a:t>
            </a:r>
            <a:r>
              <a:rPr lang="en-GB" dirty="0"/>
              <a:t>M. joined group and will work on algorithms</a:t>
            </a:r>
          </a:p>
          <a:p>
            <a:r>
              <a:rPr lang="en-GB" dirty="0"/>
              <a:t>Initially on highly parallel sort with largish number of output objects ?</a:t>
            </a:r>
          </a:p>
          <a:p>
            <a:r>
              <a:rPr lang="en-GB" dirty="0"/>
              <a:t>Expand </a:t>
            </a:r>
            <a:r>
              <a:rPr lang="en-GB" dirty="0" err="1"/>
              <a:t>dφ</a:t>
            </a:r>
            <a:r>
              <a:rPr lang="en-GB" dirty="0"/>
              <a:t> algorithm to clusters …</a:t>
            </a:r>
          </a:p>
          <a:p>
            <a:r>
              <a:rPr lang="en-GB" dirty="0" smtClean="0"/>
              <a:t>Obviously </a:t>
            </a:r>
            <a:r>
              <a:rPr lang="en-GB" dirty="0"/>
              <a:t>need to move </a:t>
            </a:r>
            <a:r>
              <a:rPr lang="en-GB" dirty="0" smtClean="0"/>
              <a:t>further code onto </a:t>
            </a:r>
            <a:r>
              <a:rPr lang="en-GB" dirty="0"/>
              <a:t>Virtex-7 </a:t>
            </a:r>
            <a:r>
              <a:rPr lang="en-GB" dirty="0" smtClean="0"/>
              <a:t>asap (in particular for latency tests)</a:t>
            </a:r>
          </a:p>
          <a:p>
            <a:pPr marL="0" indent="0">
              <a:buNone/>
            </a:pPr>
            <a:r>
              <a:rPr lang="en-GB" sz="1000" dirty="0" smtClean="0"/>
              <a:t> </a:t>
            </a:r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ry to move on to </a:t>
            </a:r>
            <a:r>
              <a:rPr lang="en-GB" dirty="0" err="1" smtClean="0"/>
              <a:t>Vivado</a:t>
            </a:r>
            <a:r>
              <a:rPr lang="en-GB" dirty="0" smtClean="0"/>
              <a:t> as soon as it gets stable, and as more effort goes into V7 firmware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51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: Milestones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Specifications </a:t>
            </a:r>
            <a:r>
              <a:rPr lang="en-GB" dirty="0" smtClean="0"/>
              <a:t>for prototype under way:</a:t>
            </a:r>
          </a:p>
          <a:p>
            <a:r>
              <a:rPr lang="en-GB" dirty="0" smtClean="0"/>
              <a:t>30.05.2012 PDR</a:t>
            </a:r>
          </a:p>
          <a:p>
            <a:r>
              <a:rPr lang="en-GB" dirty="0" smtClean="0"/>
              <a:t>End November prototype layout finished</a:t>
            </a:r>
          </a:p>
          <a:p>
            <a:r>
              <a:rPr lang="en-GB" dirty="0" smtClean="0"/>
              <a:t>End November follow-up to PDR</a:t>
            </a:r>
          </a:p>
          <a:p>
            <a:r>
              <a:rPr lang="en-GB" dirty="0" smtClean="0"/>
              <a:t>20.02.2013 production/assembly completed</a:t>
            </a:r>
          </a:p>
          <a:p>
            <a:pPr marL="0" indent="0">
              <a:buNone/>
            </a:pPr>
            <a:r>
              <a:rPr lang="en-GB" dirty="0" smtClean="0"/>
              <a:t>Start preparations for final module production in parallel with prototype module tests. Make prototype module available for </a:t>
            </a:r>
            <a:r>
              <a:rPr lang="en-GB" dirty="0"/>
              <a:t>initial </a:t>
            </a:r>
            <a:r>
              <a:rPr lang="en-GB" dirty="0" smtClean="0"/>
              <a:t>tests / commissioning @ P1</a:t>
            </a:r>
          </a:p>
          <a:p>
            <a:r>
              <a:rPr lang="en-GB" dirty="0" smtClean="0"/>
              <a:t>06/2013 </a:t>
            </a:r>
            <a:r>
              <a:rPr lang="en-GB" dirty="0"/>
              <a:t>prototype </a:t>
            </a:r>
            <a:r>
              <a:rPr lang="en-GB" dirty="0" smtClean="0"/>
              <a:t>tests finished</a:t>
            </a:r>
          </a:p>
          <a:p>
            <a:r>
              <a:rPr lang="en-GB" dirty="0" smtClean="0"/>
              <a:t>06/2013 </a:t>
            </a:r>
            <a:r>
              <a:rPr lang="en-GB" dirty="0" smtClean="0"/>
              <a:t>PRR</a:t>
            </a:r>
          </a:p>
          <a:p>
            <a:r>
              <a:rPr lang="en-GB" dirty="0" smtClean="0"/>
              <a:t>09/2013 </a:t>
            </a:r>
            <a:r>
              <a:rPr lang="en-GB" dirty="0" smtClean="0"/>
              <a:t>production finished</a:t>
            </a:r>
          </a:p>
          <a:p>
            <a:r>
              <a:rPr lang="en-GB" dirty="0" smtClean="0"/>
              <a:t>12/2013 </a:t>
            </a:r>
            <a:r>
              <a:rPr lang="en-GB" dirty="0" smtClean="0"/>
              <a:t>start commissioning at P1</a:t>
            </a:r>
          </a:p>
          <a:p>
            <a:r>
              <a:rPr lang="en-GB" dirty="0" smtClean="0"/>
              <a:t>08/2014 </a:t>
            </a:r>
            <a:r>
              <a:rPr lang="en-GB" dirty="0"/>
              <a:t>commissioning finished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6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L1Topo functional demonstrator (GOLD):</a:t>
            </a:r>
          </a:p>
          <a:p>
            <a:r>
              <a:rPr lang="en-GB" dirty="0" smtClean="0"/>
              <a:t>High-speed o/e data paths successfully tested</a:t>
            </a:r>
          </a:p>
          <a:p>
            <a:r>
              <a:rPr lang="en-GB" dirty="0" smtClean="0"/>
              <a:t>MGT Parameters tuned at 6.4 Gb/s for large bit-error  free windows</a:t>
            </a:r>
          </a:p>
          <a:p>
            <a:r>
              <a:rPr lang="en-GB" dirty="0" smtClean="0"/>
              <a:t>Latency measurements taken, activity on-going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L1Topo Prototype:</a:t>
            </a:r>
          </a:p>
          <a:p>
            <a:r>
              <a:rPr lang="en-GB" dirty="0" smtClean="0"/>
              <a:t>Design ready, reviewed, schematic capture almost finished</a:t>
            </a:r>
          </a:p>
          <a:p>
            <a:r>
              <a:rPr lang="en-GB" dirty="0" smtClean="0"/>
              <a:t>Modifications due to review incorporated </a:t>
            </a:r>
          </a:p>
          <a:p>
            <a:r>
              <a:rPr lang="en-GB" dirty="0" smtClean="0"/>
              <a:t>Layout well advanced</a:t>
            </a:r>
          </a:p>
          <a:p>
            <a:r>
              <a:rPr lang="en-GB" dirty="0"/>
              <a:t>Some not yet finalised circuitry to go onto mezzanine module</a:t>
            </a:r>
          </a:p>
          <a:p>
            <a:r>
              <a:rPr lang="en-GB" dirty="0" smtClean="0"/>
              <a:t>PDR follow-up in November</a:t>
            </a:r>
          </a:p>
          <a:p>
            <a:r>
              <a:rPr lang="en-GB" dirty="0" smtClean="0"/>
              <a:t>Considerable effort going into s/w, f/w, system-level integration</a:t>
            </a:r>
          </a:p>
          <a:p>
            <a:r>
              <a:rPr lang="en-GB" dirty="0" smtClean="0"/>
              <a:t>On </a:t>
            </a:r>
            <a:r>
              <a:rPr lang="en-GB" dirty="0"/>
              <a:t>schedule for installation during shutdown </a:t>
            </a:r>
            <a:r>
              <a:rPr lang="en-GB" dirty="0" smtClean="0"/>
              <a:t>13/14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89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2013/14 (RTDP)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5170793" y="1959198"/>
            <a:ext cx="1096" cy="9322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AutoShape 3"/>
          <p:cNvSpPr>
            <a:spLocks noChangeArrowheads="1"/>
          </p:cNvSpPr>
          <p:nvPr/>
        </p:nvSpPr>
        <p:spPr bwMode="auto">
          <a:xfrm>
            <a:off x="4216612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" name="AutoShape 4"/>
          <p:cNvSpPr>
            <a:spLocks noChangeArrowheads="1"/>
          </p:cNvSpPr>
          <p:nvPr/>
        </p:nvSpPr>
        <p:spPr bwMode="auto">
          <a:xfrm>
            <a:off x="4490802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" name="AutoShape 5"/>
          <p:cNvSpPr>
            <a:spLocks noChangeArrowheads="1"/>
          </p:cNvSpPr>
          <p:nvPr/>
        </p:nvSpPr>
        <p:spPr bwMode="auto">
          <a:xfrm>
            <a:off x="4789120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AutoShape 6"/>
          <p:cNvSpPr>
            <a:spLocks noChangeArrowheads="1"/>
          </p:cNvSpPr>
          <p:nvPr/>
        </p:nvSpPr>
        <p:spPr bwMode="auto">
          <a:xfrm>
            <a:off x="5062213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39616" y="4180913"/>
            <a:ext cx="1302950" cy="252454"/>
          </a:xfrm>
          <a:prstGeom prst="rect">
            <a:avLst/>
          </a:prstGeom>
          <a:noFill/>
          <a:ln w="1905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Topo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19317" y="6240501"/>
            <a:ext cx="923471" cy="25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r>
              <a:rPr lang="en-US" b="1" dirty="0" err="1" smtClean="0"/>
              <a:t>Muons</a:t>
            </a:r>
            <a:endParaRPr lang="en-US" b="1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39347" y="1949666"/>
            <a:ext cx="1659548" cy="66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Legacy</a:t>
            </a:r>
            <a:b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electrical links</a:t>
            </a:r>
          </a:p>
          <a:p>
            <a:pPr algn="ctr"/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827628" y="3179781"/>
            <a:ext cx="1941263" cy="51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Cluster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>
            <a:off x="1696261" y="1289846"/>
            <a:ext cx="8203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517733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>
            <a:off x="2517733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1696261" y="1264369"/>
            <a:ext cx="106934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>
            <a:off x="2766697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>
            <a:off x="3039790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18"/>
          <p:cNvSpPr>
            <a:spLocks noChangeShapeType="1"/>
          </p:cNvSpPr>
          <p:nvPr/>
        </p:nvSpPr>
        <p:spPr bwMode="auto">
          <a:xfrm>
            <a:off x="2766697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19"/>
          <p:cNvSpPr>
            <a:spLocks noChangeShapeType="1"/>
          </p:cNvSpPr>
          <p:nvPr/>
        </p:nvSpPr>
        <p:spPr bwMode="auto">
          <a:xfrm>
            <a:off x="3039790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Line 20"/>
          <p:cNvSpPr>
            <a:spLocks noChangeShapeType="1"/>
          </p:cNvSpPr>
          <p:nvPr/>
        </p:nvSpPr>
        <p:spPr bwMode="auto">
          <a:xfrm>
            <a:off x="1696261" y="1237734"/>
            <a:ext cx="134243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2766697" y="1264369"/>
            <a:ext cx="0" cy="254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Line 22"/>
          <p:cNvSpPr>
            <a:spLocks noChangeShapeType="1"/>
          </p:cNvSpPr>
          <p:nvPr/>
        </p:nvSpPr>
        <p:spPr bwMode="auto">
          <a:xfrm>
            <a:off x="3039790" y="1237734"/>
            <a:ext cx="0" cy="509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6" name="Group 23"/>
          <p:cNvGrpSpPr>
            <a:grpSpLocks/>
          </p:cNvGrpSpPr>
          <p:nvPr/>
        </p:nvGrpSpPr>
        <p:grpSpPr bwMode="auto">
          <a:xfrm>
            <a:off x="1830065" y="1726430"/>
            <a:ext cx="1665976" cy="1400081"/>
            <a:chOff x="237" y="492"/>
            <a:chExt cx="1519" cy="1209"/>
          </a:xfrm>
        </p:grpSpPr>
        <p:sp>
          <p:nvSpPr>
            <p:cNvPr id="88" name="AutoShape 24"/>
            <p:cNvSpPr>
              <a:spLocks noChangeArrowheads="1"/>
            </p:cNvSpPr>
            <p:nvPr/>
          </p:nvSpPr>
          <p:spPr bwMode="auto">
            <a:xfrm>
              <a:off x="237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" name="AutoShape 25"/>
            <p:cNvSpPr>
              <a:spLocks noChangeArrowheads="1"/>
            </p:cNvSpPr>
            <p:nvPr/>
          </p:nvSpPr>
          <p:spPr bwMode="auto">
            <a:xfrm>
              <a:off x="486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" name="AutoShape 26"/>
            <p:cNvSpPr>
              <a:spLocks noChangeArrowheads="1"/>
            </p:cNvSpPr>
            <p:nvPr/>
          </p:nvSpPr>
          <p:spPr bwMode="auto">
            <a:xfrm>
              <a:off x="759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AutoShape 27"/>
            <p:cNvSpPr>
              <a:spLocks noChangeArrowheads="1"/>
            </p:cNvSpPr>
            <p:nvPr/>
          </p:nvSpPr>
          <p:spPr bwMode="auto">
            <a:xfrm>
              <a:off x="1008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7" name="Text Box 28"/>
          <p:cNvSpPr txBox="1">
            <a:spLocks noChangeArrowheads="1"/>
          </p:cNvSpPr>
          <p:nvPr/>
        </p:nvSpPr>
        <p:spPr bwMode="auto">
          <a:xfrm>
            <a:off x="2923534" y="2329774"/>
            <a:ext cx="474896" cy="2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>
                <a:solidFill>
                  <a:schemeClr val="bg1"/>
                </a:solidFill>
                <a:ea typeface="AR PL UMing HK" charset="0"/>
                <a:cs typeface="AR PL UMing HK" charset="0"/>
              </a:rPr>
              <a:t>CMX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188829" y="4087690"/>
            <a:ext cx="481477" cy="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CTP</a:t>
            </a:r>
            <a:b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Core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64407" y="6120066"/>
            <a:ext cx="1925908" cy="32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Jet/Energy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54" name="Line 32"/>
          <p:cNvSpPr>
            <a:spLocks noChangeShapeType="1"/>
          </p:cNvSpPr>
          <p:nvPr/>
        </p:nvSpPr>
        <p:spPr bwMode="auto">
          <a:xfrm>
            <a:off x="1696261" y="4283402"/>
            <a:ext cx="8203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>
            <a:off x="2517733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2517733" y="4424684"/>
            <a:ext cx="0" cy="4574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Line 35"/>
          <p:cNvSpPr>
            <a:spLocks noChangeShapeType="1"/>
          </p:cNvSpPr>
          <p:nvPr/>
        </p:nvSpPr>
        <p:spPr bwMode="auto">
          <a:xfrm>
            <a:off x="1696261" y="4257925"/>
            <a:ext cx="107263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36"/>
          <p:cNvSpPr>
            <a:spLocks noChangeShapeType="1"/>
          </p:cNvSpPr>
          <p:nvPr/>
        </p:nvSpPr>
        <p:spPr bwMode="auto">
          <a:xfrm>
            <a:off x="2766698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Line 37"/>
          <p:cNvSpPr>
            <a:spLocks noChangeShapeType="1"/>
          </p:cNvSpPr>
          <p:nvPr/>
        </p:nvSpPr>
        <p:spPr bwMode="auto">
          <a:xfrm>
            <a:off x="3039790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>
            <a:off x="2766698" y="4424684"/>
            <a:ext cx="0" cy="4574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auto">
          <a:xfrm>
            <a:off x="3039790" y="4358675"/>
            <a:ext cx="0" cy="52459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40"/>
          <p:cNvSpPr>
            <a:spLocks noChangeShapeType="1"/>
          </p:cNvSpPr>
          <p:nvPr/>
        </p:nvSpPr>
        <p:spPr bwMode="auto">
          <a:xfrm>
            <a:off x="1696261" y="4231290"/>
            <a:ext cx="134243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41"/>
          <p:cNvSpPr>
            <a:spLocks noChangeShapeType="1"/>
          </p:cNvSpPr>
          <p:nvPr/>
        </p:nvSpPr>
        <p:spPr bwMode="auto">
          <a:xfrm>
            <a:off x="2766698" y="4257925"/>
            <a:ext cx="0" cy="254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42"/>
          <p:cNvSpPr>
            <a:spLocks noChangeShapeType="1"/>
          </p:cNvSpPr>
          <p:nvPr/>
        </p:nvSpPr>
        <p:spPr bwMode="auto">
          <a:xfrm>
            <a:off x="3039790" y="4231290"/>
            <a:ext cx="0" cy="509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5" name="Group 43"/>
          <p:cNvGrpSpPr>
            <a:grpSpLocks/>
          </p:cNvGrpSpPr>
          <p:nvPr/>
        </p:nvGrpSpPr>
        <p:grpSpPr bwMode="auto">
          <a:xfrm>
            <a:off x="1830066" y="4719986"/>
            <a:ext cx="1665976" cy="1400080"/>
            <a:chOff x="237" y="3077"/>
            <a:chExt cx="1519" cy="1209"/>
          </a:xfrm>
        </p:grpSpPr>
        <p:sp>
          <p:nvSpPr>
            <p:cNvPr id="70" name="AutoShape 44"/>
            <p:cNvSpPr>
              <a:spLocks noChangeArrowheads="1"/>
            </p:cNvSpPr>
            <p:nvPr/>
          </p:nvSpPr>
          <p:spPr bwMode="auto">
            <a:xfrm>
              <a:off x="237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" name="AutoShape 45"/>
            <p:cNvSpPr>
              <a:spLocks noChangeArrowheads="1"/>
            </p:cNvSpPr>
            <p:nvPr/>
          </p:nvSpPr>
          <p:spPr bwMode="auto">
            <a:xfrm>
              <a:off x="486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" name="AutoShape 46"/>
            <p:cNvSpPr>
              <a:spLocks noChangeArrowheads="1"/>
            </p:cNvSpPr>
            <p:nvPr/>
          </p:nvSpPr>
          <p:spPr bwMode="auto">
            <a:xfrm>
              <a:off x="759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" name="AutoShape 47"/>
            <p:cNvSpPr>
              <a:spLocks noChangeArrowheads="1"/>
            </p:cNvSpPr>
            <p:nvPr/>
          </p:nvSpPr>
          <p:spPr bwMode="auto">
            <a:xfrm>
              <a:off x="1008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2923534" y="5294378"/>
            <a:ext cx="474896" cy="25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>
                <a:solidFill>
                  <a:schemeClr val="bg1"/>
                </a:solidFill>
                <a:ea typeface="AR PL UMing HK" charset="0"/>
                <a:cs typeface="AR PL UMing HK" charset="0"/>
              </a:rPr>
              <a:t>CMX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467892" y="3841027"/>
            <a:ext cx="2022422" cy="3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From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PPr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/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nMCMs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749394" y="1570672"/>
            <a:ext cx="1917134" cy="31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6.4Gb/s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fibre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bundles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5880481" y="4621550"/>
            <a:ext cx="1245918" cy="31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Fibre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&amp; 32 electrical LVDS links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15" name="Line 51"/>
          <p:cNvSpPr>
            <a:spLocks noChangeShapeType="1"/>
          </p:cNvSpPr>
          <p:nvPr/>
        </p:nvSpPr>
        <p:spPr bwMode="auto">
          <a:xfrm>
            <a:off x="7951076" y="2835840"/>
            <a:ext cx="1097" cy="40068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AutoShape 55"/>
          <p:cNvSpPr>
            <a:spLocks noChangeArrowheads="1"/>
          </p:cNvSpPr>
          <p:nvPr/>
        </p:nvSpPr>
        <p:spPr bwMode="auto">
          <a:xfrm>
            <a:off x="4216612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>
            <a:off x="4490802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CC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utoShape 57"/>
          <p:cNvSpPr>
            <a:spLocks noChangeArrowheads="1"/>
          </p:cNvSpPr>
          <p:nvPr/>
        </p:nvSpPr>
        <p:spPr bwMode="auto">
          <a:xfrm>
            <a:off x="4789120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59"/>
          <p:cNvSpPr>
            <a:spLocks noChangeShapeType="1"/>
          </p:cNvSpPr>
          <p:nvPr/>
        </p:nvSpPr>
        <p:spPr bwMode="auto">
          <a:xfrm>
            <a:off x="4644349" y="3624471"/>
            <a:ext cx="0" cy="10289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>
            <a:off x="4918538" y="3624470"/>
            <a:ext cx="1096" cy="1028927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Oval 61"/>
          <p:cNvSpPr>
            <a:spLocks noChangeArrowheads="1"/>
          </p:cNvSpPr>
          <p:nvPr/>
        </p:nvSpPr>
        <p:spPr bwMode="auto">
          <a:xfrm>
            <a:off x="4854926" y="3624471"/>
            <a:ext cx="126127" cy="133175"/>
          </a:xfrm>
          <a:prstGeom prst="ellipse">
            <a:avLst/>
          </a:prstGeom>
          <a:solidFill>
            <a:srgbClr val="80808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62"/>
          <p:cNvSpPr>
            <a:spLocks noChangeArrowheads="1"/>
          </p:cNvSpPr>
          <p:nvPr/>
        </p:nvSpPr>
        <p:spPr bwMode="auto">
          <a:xfrm>
            <a:off x="4581833" y="3624471"/>
            <a:ext cx="126128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2833599" y="5758753"/>
            <a:ext cx="1097" cy="73420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>
            <a:off x="2833599" y="6492956"/>
            <a:ext cx="947600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65"/>
          <p:cNvSpPr>
            <a:spLocks noChangeShapeType="1"/>
          </p:cNvSpPr>
          <p:nvPr/>
        </p:nvSpPr>
        <p:spPr bwMode="auto">
          <a:xfrm flipV="1">
            <a:off x="3781199" y="2088900"/>
            <a:ext cx="1097" cy="440521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66"/>
          <p:cNvSpPr>
            <a:spLocks noChangeShapeType="1"/>
          </p:cNvSpPr>
          <p:nvPr/>
        </p:nvSpPr>
        <p:spPr bwMode="auto">
          <a:xfrm>
            <a:off x="3781199" y="2090057"/>
            <a:ext cx="695345" cy="11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67"/>
          <p:cNvSpPr>
            <a:spLocks noChangeShapeType="1"/>
          </p:cNvSpPr>
          <p:nvPr/>
        </p:nvSpPr>
        <p:spPr bwMode="auto">
          <a:xfrm>
            <a:off x="4412932" y="2090057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68"/>
          <p:cNvSpPr>
            <a:spLocks noChangeShapeType="1"/>
          </p:cNvSpPr>
          <p:nvPr/>
        </p:nvSpPr>
        <p:spPr bwMode="auto">
          <a:xfrm>
            <a:off x="2833599" y="2757093"/>
            <a:ext cx="1097" cy="9333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2833599" y="3691638"/>
            <a:ext cx="821473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70"/>
          <p:cNvSpPr>
            <a:spLocks noChangeShapeType="1"/>
          </p:cNvSpPr>
          <p:nvPr/>
        </p:nvSpPr>
        <p:spPr bwMode="auto">
          <a:xfrm>
            <a:off x="3655072" y="1956882"/>
            <a:ext cx="1096" cy="173475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71"/>
          <p:cNvSpPr>
            <a:spLocks noChangeShapeType="1"/>
          </p:cNvSpPr>
          <p:nvPr/>
        </p:nvSpPr>
        <p:spPr bwMode="auto">
          <a:xfrm>
            <a:off x="3655072" y="1956882"/>
            <a:ext cx="821472" cy="2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72"/>
          <p:cNvSpPr>
            <a:spLocks noChangeShapeType="1"/>
          </p:cNvSpPr>
          <p:nvPr/>
        </p:nvSpPr>
        <p:spPr bwMode="auto">
          <a:xfrm>
            <a:off x="4412932" y="1958040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73"/>
          <p:cNvSpPr>
            <a:spLocks noChangeShapeType="1"/>
          </p:cNvSpPr>
          <p:nvPr/>
        </p:nvSpPr>
        <p:spPr bwMode="auto">
          <a:xfrm>
            <a:off x="4349320" y="5825920"/>
            <a:ext cx="1097" cy="6670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74"/>
          <p:cNvSpPr>
            <a:spLocks noChangeShapeType="1"/>
          </p:cNvSpPr>
          <p:nvPr/>
        </p:nvSpPr>
        <p:spPr bwMode="auto">
          <a:xfrm flipH="1">
            <a:off x="3906229" y="6492956"/>
            <a:ext cx="444188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75"/>
          <p:cNvSpPr>
            <a:spLocks noChangeShapeType="1"/>
          </p:cNvSpPr>
          <p:nvPr/>
        </p:nvSpPr>
        <p:spPr bwMode="auto">
          <a:xfrm flipV="1">
            <a:off x="3907326" y="2223233"/>
            <a:ext cx="1096" cy="42708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76"/>
          <p:cNvSpPr>
            <a:spLocks noChangeShapeType="1"/>
          </p:cNvSpPr>
          <p:nvPr/>
        </p:nvSpPr>
        <p:spPr bwMode="auto">
          <a:xfrm flipV="1">
            <a:off x="3907326" y="2220917"/>
            <a:ext cx="568121" cy="46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77"/>
          <p:cNvSpPr>
            <a:spLocks noChangeShapeType="1"/>
          </p:cNvSpPr>
          <p:nvPr/>
        </p:nvSpPr>
        <p:spPr bwMode="auto">
          <a:xfrm>
            <a:off x="4412932" y="2223233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Oval 78"/>
          <p:cNvSpPr>
            <a:spLocks noChangeArrowheads="1"/>
          </p:cNvSpPr>
          <p:nvPr/>
        </p:nvSpPr>
        <p:spPr bwMode="auto">
          <a:xfrm>
            <a:off x="4283514" y="5751805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Oval 79"/>
          <p:cNvSpPr>
            <a:spLocks noChangeArrowheads="1"/>
          </p:cNvSpPr>
          <p:nvPr/>
        </p:nvSpPr>
        <p:spPr bwMode="auto">
          <a:xfrm>
            <a:off x="2765600" y="5751805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Oval 80"/>
          <p:cNvSpPr>
            <a:spLocks noChangeArrowheads="1"/>
          </p:cNvSpPr>
          <p:nvPr/>
        </p:nvSpPr>
        <p:spPr bwMode="auto">
          <a:xfrm>
            <a:off x="2765600" y="2731616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utoShape 82"/>
          <p:cNvSpPr>
            <a:spLocks noChangeArrowheads="1"/>
          </p:cNvSpPr>
          <p:nvPr/>
        </p:nvSpPr>
        <p:spPr bwMode="auto">
          <a:xfrm>
            <a:off x="6526387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utoShape 83"/>
          <p:cNvSpPr>
            <a:spLocks noChangeArrowheads="1"/>
          </p:cNvSpPr>
          <p:nvPr/>
        </p:nvSpPr>
        <p:spPr bwMode="auto">
          <a:xfrm>
            <a:off x="6824705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AutoShape 84"/>
          <p:cNvSpPr>
            <a:spLocks noChangeArrowheads="1"/>
          </p:cNvSpPr>
          <p:nvPr/>
        </p:nvSpPr>
        <p:spPr bwMode="auto">
          <a:xfrm>
            <a:off x="7098895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AutoShape 85"/>
          <p:cNvSpPr>
            <a:spLocks noChangeArrowheads="1"/>
          </p:cNvSpPr>
          <p:nvPr/>
        </p:nvSpPr>
        <p:spPr bwMode="auto">
          <a:xfrm>
            <a:off x="7371988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utoShape 86"/>
          <p:cNvSpPr>
            <a:spLocks noChangeArrowheads="1"/>
          </p:cNvSpPr>
          <p:nvPr/>
        </p:nvSpPr>
        <p:spPr bwMode="auto">
          <a:xfrm>
            <a:off x="7670306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Line 87"/>
          <p:cNvSpPr>
            <a:spLocks noChangeShapeType="1"/>
          </p:cNvSpPr>
          <p:nvPr/>
        </p:nvSpPr>
        <p:spPr bwMode="auto">
          <a:xfrm flipV="1">
            <a:off x="7255731" y="4291506"/>
            <a:ext cx="1097" cy="3549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Line 88"/>
          <p:cNvSpPr>
            <a:spLocks noChangeShapeType="1"/>
          </p:cNvSpPr>
          <p:nvPr/>
        </p:nvSpPr>
        <p:spPr bwMode="auto">
          <a:xfrm flipV="1">
            <a:off x="7255731" y="3728696"/>
            <a:ext cx="1097" cy="6693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8" name="AutoShape 56"/>
          <p:cNvSpPr>
            <a:spLocks noChangeArrowheads="1"/>
          </p:cNvSpPr>
          <p:nvPr/>
        </p:nvSpPr>
        <p:spPr bwMode="auto">
          <a:xfrm>
            <a:off x="4788914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CC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Oval 89"/>
          <p:cNvSpPr>
            <a:spLocks noChangeArrowheads="1"/>
          </p:cNvSpPr>
          <p:nvPr/>
        </p:nvSpPr>
        <p:spPr bwMode="auto">
          <a:xfrm>
            <a:off x="7193216" y="3624471"/>
            <a:ext cx="126127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 flipV="1">
            <a:off x="4644896" y="4653396"/>
            <a:ext cx="2610835" cy="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AutoShape 58"/>
          <p:cNvSpPr>
            <a:spLocks noChangeArrowheads="1"/>
          </p:cNvSpPr>
          <p:nvPr/>
        </p:nvSpPr>
        <p:spPr bwMode="auto">
          <a:xfrm>
            <a:off x="5062213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" name="Line 59"/>
          <p:cNvSpPr>
            <a:spLocks noChangeShapeType="1"/>
          </p:cNvSpPr>
          <p:nvPr/>
        </p:nvSpPr>
        <p:spPr bwMode="auto">
          <a:xfrm>
            <a:off x="4917989" y="3624471"/>
            <a:ext cx="0" cy="10289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" name="Oval 62"/>
          <p:cNvSpPr>
            <a:spLocks noChangeArrowheads="1"/>
          </p:cNvSpPr>
          <p:nvPr/>
        </p:nvSpPr>
        <p:spPr bwMode="auto">
          <a:xfrm>
            <a:off x="4856570" y="3626208"/>
            <a:ext cx="126128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" name="Line 77"/>
          <p:cNvSpPr>
            <a:spLocks noChangeShapeType="1"/>
          </p:cNvSpPr>
          <p:nvPr/>
        </p:nvSpPr>
        <p:spPr bwMode="auto">
          <a:xfrm>
            <a:off x="6197411" y="4299019"/>
            <a:ext cx="44879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Line 1"/>
          <p:cNvSpPr>
            <a:spLocks noChangeShapeType="1"/>
          </p:cNvSpPr>
          <p:nvPr/>
        </p:nvSpPr>
        <p:spPr bwMode="auto">
          <a:xfrm>
            <a:off x="6646208" y="3698654"/>
            <a:ext cx="0" cy="60036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" name="Line 1"/>
          <p:cNvSpPr>
            <a:spLocks noChangeShapeType="1"/>
          </p:cNvSpPr>
          <p:nvPr/>
        </p:nvSpPr>
        <p:spPr bwMode="auto">
          <a:xfrm>
            <a:off x="6197411" y="2610623"/>
            <a:ext cx="1096" cy="169651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" name="Line 37"/>
          <p:cNvSpPr>
            <a:spLocks noChangeShapeType="1"/>
          </p:cNvSpPr>
          <p:nvPr/>
        </p:nvSpPr>
        <p:spPr bwMode="auto">
          <a:xfrm>
            <a:off x="6197411" y="3820761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9" name="Oval 80"/>
          <p:cNvSpPr>
            <a:spLocks noChangeArrowheads="1"/>
          </p:cNvSpPr>
          <p:nvPr/>
        </p:nvSpPr>
        <p:spPr bwMode="auto">
          <a:xfrm>
            <a:off x="6588901" y="3632066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" name="Inhaltsplatzhalter 2"/>
          <p:cNvSpPr txBox="1">
            <a:spLocks/>
          </p:cNvSpPr>
          <p:nvPr/>
        </p:nvSpPr>
        <p:spPr>
          <a:xfrm>
            <a:off x="4455145" y="2253080"/>
            <a:ext cx="999788" cy="5024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160 /</a:t>
            </a:r>
            <a:endParaRPr lang="en-GB" sz="2000" dirty="0"/>
          </a:p>
        </p:txBody>
      </p:sp>
      <p:sp>
        <p:nvSpPr>
          <p:cNvPr id="105" name="Inhaltsplatzhalter 2"/>
          <p:cNvSpPr txBox="1">
            <a:spLocks/>
          </p:cNvSpPr>
          <p:nvPr/>
        </p:nvSpPr>
        <p:spPr>
          <a:xfrm>
            <a:off x="4081939" y="4182152"/>
            <a:ext cx="999788" cy="5024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12 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460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Processor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o provide a maximum of flexibility for applying topological trigger criteria:</a:t>
            </a:r>
          </a:p>
          <a:p>
            <a:pPr marL="342900" lvl="1" indent="-342900"/>
            <a:r>
              <a:rPr lang="en-GB" dirty="0" smtClean="0"/>
              <a:t>Maximise </a:t>
            </a:r>
            <a:r>
              <a:rPr lang="en-GB" dirty="0"/>
              <a:t>a</a:t>
            </a:r>
            <a:r>
              <a:rPr lang="en-GB" dirty="0" smtClean="0"/>
              <a:t>ggregate input bandwidth without compromising on on-board RTDP bandwidth</a:t>
            </a:r>
          </a:p>
          <a:p>
            <a:pPr marL="742950" lvl="2" indent="-342900"/>
            <a:r>
              <a:rPr lang="en-GB" dirty="0" smtClean="0"/>
              <a:t>Two high-end processors</a:t>
            </a:r>
          </a:p>
          <a:p>
            <a:pPr marL="742950" lvl="2" indent="-342900"/>
            <a:r>
              <a:rPr lang="en-GB" dirty="0" smtClean="0"/>
              <a:t>820 </a:t>
            </a:r>
            <a:r>
              <a:rPr lang="en-GB" dirty="0"/>
              <a:t>Gb/s </a:t>
            </a:r>
            <a:r>
              <a:rPr lang="en-GB" dirty="0" smtClean="0"/>
              <a:t>@ 6.4Gb/s (2014 baseline rate)</a:t>
            </a:r>
            <a:endParaRPr lang="en-GB" dirty="0"/>
          </a:p>
          <a:p>
            <a:pPr marL="742950" lvl="2" indent="-342900"/>
            <a:r>
              <a:rPr lang="en-GB" dirty="0" smtClean="0"/>
              <a:t>Jets, clusters, </a:t>
            </a:r>
            <a:r>
              <a:rPr lang="en-GB" dirty="0" err="1" smtClean="0"/>
              <a:t>Muons</a:t>
            </a:r>
            <a:r>
              <a:rPr lang="en-GB" dirty="0" smtClean="0"/>
              <a:t> into single module</a:t>
            </a:r>
            <a:endParaRPr lang="en-GB" dirty="0"/>
          </a:p>
          <a:p>
            <a:pPr marL="742950" lvl="2" indent="-342900"/>
            <a:r>
              <a:rPr lang="en-GB" dirty="0" smtClean="0"/>
              <a:t>Allow to correlate all trigger object types within full solid angle</a:t>
            </a:r>
          </a:p>
          <a:p>
            <a:r>
              <a:rPr lang="en-GB" dirty="0" smtClean="0"/>
              <a:t>Option to run separate algorithms on more than one topology module in parallel</a:t>
            </a:r>
          </a:p>
          <a:p>
            <a:r>
              <a:rPr lang="en-GB" dirty="0" smtClean="0"/>
              <a:t>High </a:t>
            </a:r>
            <a:r>
              <a:rPr lang="en-GB" dirty="0"/>
              <a:t>density 12-channel </a:t>
            </a:r>
            <a:r>
              <a:rPr lang="en-GB" dirty="0" err="1"/>
              <a:t>opto</a:t>
            </a:r>
            <a:r>
              <a:rPr lang="en-GB" dirty="0"/>
              <a:t> transceivers (</a:t>
            </a:r>
            <a:r>
              <a:rPr lang="en-GB" dirty="0" err="1"/>
              <a:t>miniPODs</a:t>
            </a:r>
            <a:r>
              <a:rPr lang="en-GB" dirty="0"/>
              <a:t>)</a:t>
            </a:r>
          </a:p>
          <a:p>
            <a:r>
              <a:rPr lang="en-GB" dirty="0"/>
              <a:t>Fibre bundles from L1Calo </a:t>
            </a:r>
            <a:r>
              <a:rPr lang="en-GB" dirty="0" err="1" smtClean="0"/>
              <a:t>CMXes</a:t>
            </a:r>
            <a:r>
              <a:rPr lang="en-GB" dirty="0" smtClean="0"/>
              <a:t> and </a:t>
            </a:r>
            <a:r>
              <a:rPr lang="en-GB" dirty="0" err="1" smtClean="0"/>
              <a:t>Muons</a:t>
            </a:r>
            <a:endParaRPr lang="en-GB" dirty="0"/>
          </a:p>
          <a:p>
            <a:r>
              <a:rPr lang="en-GB" dirty="0" smtClean="0"/>
              <a:t>Both fibre </a:t>
            </a:r>
            <a:r>
              <a:rPr lang="en-GB" dirty="0"/>
              <a:t>bundle and low latency LVDS into </a:t>
            </a:r>
            <a:r>
              <a:rPr lang="en-GB" dirty="0" err="1" smtClean="0"/>
              <a:t>CTPcore</a:t>
            </a:r>
            <a:endParaRPr lang="en-GB" dirty="0" smtClean="0"/>
          </a:p>
          <a:p>
            <a:r>
              <a:rPr lang="en-GB" dirty="0" smtClean="0"/>
              <a:t>Some critical circuitry on mezzanine, to allow for later mods</a:t>
            </a:r>
          </a:p>
          <a:p>
            <a:r>
              <a:rPr lang="en-GB" dirty="0" smtClean="0"/>
              <a:t>Make use of data duplication at source, if required</a:t>
            </a:r>
            <a:endParaRPr lang="en-GB" dirty="0"/>
          </a:p>
          <a:p>
            <a:endParaRPr lang="en-GB" dirty="0"/>
          </a:p>
          <a:p>
            <a:r>
              <a:rPr lang="en-GB" dirty="0"/>
              <a:t>Well prepared for phase 1: </a:t>
            </a:r>
          </a:p>
          <a:p>
            <a:pPr lvl="1"/>
            <a:r>
              <a:rPr lang="en-GB" dirty="0"/>
              <a:t>accept line rates above 6.4Gb/s from future processors (</a:t>
            </a:r>
            <a:r>
              <a:rPr lang="en-GB" dirty="0" err="1"/>
              <a:t>FEXes</a:t>
            </a:r>
            <a:r>
              <a:rPr lang="en-GB" dirty="0"/>
              <a:t>, </a:t>
            </a:r>
            <a:r>
              <a:rPr lang="en-GB" dirty="0" err="1"/>
              <a:t>muons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Employ zero suppression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71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5220072" y="1219292"/>
            <a:ext cx="3880768" cy="4081916"/>
            <a:chOff x="4107436" y="2096420"/>
            <a:chExt cx="4208980" cy="4010547"/>
          </a:xfrm>
        </p:grpSpPr>
        <p:grpSp>
          <p:nvGrpSpPr>
            <p:cNvPr id="7" name="Gruppieren 6"/>
            <p:cNvGrpSpPr/>
            <p:nvPr/>
          </p:nvGrpSpPr>
          <p:grpSpPr>
            <a:xfrm>
              <a:off x="4107436" y="2096420"/>
              <a:ext cx="4208980" cy="4010547"/>
              <a:chOff x="1439338" y="1323982"/>
              <a:chExt cx="5853259" cy="5076000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2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439338" y="1323982"/>
                <a:ext cx="5706861" cy="5076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Gerade Verbindung 9"/>
              <p:cNvSpPr/>
              <p:nvPr/>
            </p:nvSpPr>
            <p:spPr>
              <a:xfrm>
                <a:off x="4064495" y="2027036"/>
                <a:ext cx="0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1" name="Gerade Verbindung 10"/>
              <p:cNvSpPr/>
              <p:nvPr/>
            </p:nvSpPr>
            <p:spPr>
              <a:xfrm flipH="1">
                <a:off x="3635909" y="2027036"/>
                <a:ext cx="428015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2" name="Gerade Verbindung 11"/>
              <p:cNvSpPr/>
              <p:nvPr/>
            </p:nvSpPr>
            <p:spPr>
              <a:xfrm flipH="1">
                <a:off x="3322603" y="2027036"/>
                <a:ext cx="713358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3" name="Gerade Verbindung 12"/>
              <p:cNvSpPr/>
              <p:nvPr/>
            </p:nvSpPr>
            <p:spPr>
              <a:xfrm flipH="1">
                <a:off x="2866054" y="2027036"/>
                <a:ext cx="1141372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4" name="Gerade Verbindung 13"/>
              <p:cNvSpPr/>
              <p:nvPr/>
            </p:nvSpPr>
            <p:spPr>
              <a:xfrm>
                <a:off x="4064495" y="2027036"/>
                <a:ext cx="0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5" name="Gerade Verbindung 14"/>
              <p:cNvSpPr/>
              <p:nvPr/>
            </p:nvSpPr>
            <p:spPr>
              <a:xfrm>
                <a:off x="4065066" y="2027036"/>
                <a:ext cx="428015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6" name="Gerade Verbindung 15"/>
              <p:cNvSpPr/>
              <p:nvPr/>
            </p:nvSpPr>
            <p:spPr>
              <a:xfrm>
                <a:off x="4093029" y="2027036"/>
                <a:ext cx="713358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7" name="Gerade Verbindung 16"/>
              <p:cNvSpPr/>
              <p:nvPr/>
            </p:nvSpPr>
            <p:spPr>
              <a:xfrm>
                <a:off x="4121564" y="2027036"/>
                <a:ext cx="1141372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8" name="Gerade Verbindung 17"/>
              <p:cNvSpPr/>
              <p:nvPr/>
            </p:nvSpPr>
            <p:spPr>
              <a:xfrm flipV="1">
                <a:off x="4064495" y="3983990"/>
                <a:ext cx="0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9" name="Gerade Verbindung 18"/>
              <p:cNvSpPr/>
              <p:nvPr/>
            </p:nvSpPr>
            <p:spPr>
              <a:xfrm flipH="1" flipV="1">
                <a:off x="3635909" y="3983990"/>
                <a:ext cx="428015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0" name="Gerade Verbindung 19"/>
              <p:cNvSpPr/>
              <p:nvPr/>
            </p:nvSpPr>
            <p:spPr>
              <a:xfrm flipH="1" flipV="1">
                <a:off x="3322603" y="3983990"/>
                <a:ext cx="713358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1" name="Gerade Verbindung 20"/>
              <p:cNvSpPr/>
              <p:nvPr/>
            </p:nvSpPr>
            <p:spPr>
              <a:xfrm flipH="1" flipV="1">
                <a:off x="2866054" y="3983990"/>
                <a:ext cx="1141372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2" name="Gerade Verbindung 21"/>
              <p:cNvSpPr/>
              <p:nvPr/>
            </p:nvSpPr>
            <p:spPr>
              <a:xfrm flipV="1">
                <a:off x="4064495" y="3983990"/>
                <a:ext cx="0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3" name="Gerade Verbindung 22"/>
              <p:cNvSpPr/>
              <p:nvPr/>
            </p:nvSpPr>
            <p:spPr>
              <a:xfrm flipV="1">
                <a:off x="4065066" y="3983990"/>
                <a:ext cx="428015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4" name="Gerade Verbindung 23"/>
              <p:cNvSpPr/>
              <p:nvPr/>
            </p:nvSpPr>
            <p:spPr>
              <a:xfrm flipV="1">
                <a:off x="4093029" y="3983990"/>
                <a:ext cx="713358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5" name="Gerade Verbindung 24"/>
              <p:cNvSpPr/>
              <p:nvPr/>
            </p:nvSpPr>
            <p:spPr>
              <a:xfrm flipV="1">
                <a:off x="4121564" y="3983990"/>
                <a:ext cx="1141372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6" name="Gerade Verbindung 25"/>
              <p:cNvSpPr/>
              <p:nvPr/>
            </p:nvSpPr>
            <p:spPr>
              <a:xfrm>
                <a:off x="2466574" y="2993433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7" name="Gerade Verbindung 26"/>
              <p:cNvSpPr/>
              <p:nvPr/>
            </p:nvSpPr>
            <p:spPr>
              <a:xfrm>
                <a:off x="2466574" y="3355832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8" name="Gerade Verbindung 27"/>
              <p:cNvSpPr/>
              <p:nvPr/>
            </p:nvSpPr>
            <p:spPr>
              <a:xfrm>
                <a:off x="2466574" y="3718230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9" name="Gerade Verbindung 28"/>
              <p:cNvSpPr/>
              <p:nvPr/>
            </p:nvSpPr>
            <p:spPr>
              <a:xfrm flipH="1">
                <a:off x="5405607" y="2993433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0" name="Gerade Verbindung 29"/>
              <p:cNvSpPr/>
              <p:nvPr/>
            </p:nvSpPr>
            <p:spPr>
              <a:xfrm flipH="1">
                <a:off x="5405607" y="3355832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1" name="Gerade Verbindung 30"/>
              <p:cNvSpPr/>
              <p:nvPr/>
            </p:nvSpPr>
            <p:spPr>
              <a:xfrm flipH="1">
                <a:off x="5405607" y="3718230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2" name="Gerade Verbindung 31"/>
              <p:cNvSpPr/>
              <p:nvPr/>
            </p:nvSpPr>
            <p:spPr>
              <a:xfrm>
                <a:off x="2438039" y="2027036"/>
                <a:ext cx="4854558" cy="0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prstDash val="solid"/>
              </a:ln>
            </p:spPr>
            <p:txBody>
              <a:bodyPr vert="horz" lIns="144000" tIns="99000" rIns="144000" bIns="99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3" name="Gerade Verbindung 32"/>
              <p:cNvSpPr/>
              <p:nvPr/>
            </p:nvSpPr>
            <p:spPr>
              <a:xfrm flipV="1">
                <a:off x="5833621" y="2027036"/>
                <a:ext cx="0" cy="1691195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prstDash val="solid"/>
              </a:ln>
            </p:spPr>
            <p:txBody>
              <a:bodyPr vert="horz" lIns="144000" tIns="99000" rIns="144000" bIns="99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4" name="Gerade Verbindung 33"/>
              <p:cNvSpPr/>
              <p:nvPr/>
            </p:nvSpPr>
            <p:spPr>
              <a:xfrm flipV="1">
                <a:off x="2438038" y="2027034"/>
                <a:ext cx="28535" cy="2681753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prstDash val="solid"/>
              </a:ln>
            </p:spPr>
            <p:txBody>
              <a:bodyPr vert="horz" lIns="144000" tIns="99000" rIns="144000" bIns="99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5" name="Gerade Verbindung 34"/>
              <p:cNvSpPr/>
              <p:nvPr/>
            </p:nvSpPr>
            <p:spPr>
              <a:xfrm flipH="1">
                <a:off x="2438039" y="4684627"/>
                <a:ext cx="1712059" cy="0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prstDash val="solid"/>
              </a:ln>
            </p:spPr>
            <p:txBody>
              <a:bodyPr vert="horz" lIns="144000" tIns="99000" rIns="144000" bIns="99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</p:grpSp>
        <p:sp>
          <p:nvSpPr>
            <p:cNvPr id="8" name="Rechteck 7"/>
            <p:cNvSpPr/>
            <p:nvPr/>
          </p:nvSpPr>
          <p:spPr>
            <a:xfrm>
              <a:off x="5543734" y="4941168"/>
              <a:ext cx="1313187" cy="8640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Topo</a:t>
            </a:r>
            <a:r>
              <a:rPr lang="en-GB" dirty="0" smtClean="0"/>
              <a:t> processor details – post PDR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4933782" cy="571504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Real-time path:</a:t>
            </a:r>
          </a:p>
          <a:p>
            <a:pPr lvl="1"/>
            <a:r>
              <a:rPr lang="en-GB" dirty="0" smtClean="0"/>
              <a:t>14 fibre-optical 12-way inputs (</a:t>
            </a:r>
            <a:r>
              <a:rPr lang="en-GB" dirty="0" err="1" smtClean="0"/>
              <a:t>miniPOD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Via four 48-way backplane connectors </a:t>
            </a:r>
          </a:p>
          <a:p>
            <a:pPr lvl="1"/>
            <a:r>
              <a:rPr lang="en-GB" dirty="0" smtClean="0"/>
              <a:t>4-fold segmented reference clock tree, 3 </a:t>
            </a:r>
            <a:r>
              <a:rPr lang="en-GB" dirty="0" err="1" smtClean="0"/>
              <a:t>Xtal</a:t>
            </a:r>
            <a:r>
              <a:rPr lang="en-GB" dirty="0" smtClean="0"/>
              <a:t> clocks each, plus jitter-cleaned LHC bunch clock multiple</a:t>
            </a:r>
          </a:p>
          <a:p>
            <a:pPr lvl="1"/>
            <a:r>
              <a:rPr lang="en-GB" dirty="0" smtClean="0"/>
              <a:t>Two processors XC7V690T </a:t>
            </a:r>
            <a:br>
              <a:rPr lang="en-GB" dirty="0" smtClean="0"/>
            </a:br>
            <a:r>
              <a:rPr lang="en-GB" dirty="0" smtClean="0"/>
              <a:t>(prototype XC7V485T)</a:t>
            </a:r>
          </a:p>
          <a:p>
            <a:pPr lvl="1"/>
            <a:r>
              <a:rPr lang="en-GB" dirty="0" smtClean="0"/>
              <a:t>Interlinked by 238-way LVDS path</a:t>
            </a:r>
          </a:p>
          <a:p>
            <a:pPr lvl="1"/>
            <a:r>
              <a:rPr lang="en-GB" dirty="0" smtClean="0"/>
              <a:t>12-way (+) optical output to CTP</a:t>
            </a:r>
          </a:p>
          <a:p>
            <a:pPr lvl="1"/>
            <a:r>
              <a:rPr lang="en-GB" dirty="0" smtClean="0"/>
              <a:t>32-way electrical (LVDS) output to CTP via mezzanine</a:t>
            </a:r>
          </a:p>
          <a:p>
            <a:r>
              <a:rPr lang="en-GB" dirty="0" smtClean="0"/>
              <a:t>Full </a:t>
            </a:r>
            <a:r>
              <a:rPr lang="en-GB" b="1" dirty="0" smtClean="0"/>
              <a:t>ATCA</a:t>
            </a:r>
            <a:r>
              <a:rPr lang="en-GB" dirty="0" smtClean="0"/>
              <a:t> compliance / respective circuitry on mezzanine</a:t>
            </a:r>
          </a:p>
          <a:p>
            <a:r>
              <a:rPr lang="en-GB" dirty="0" smtClean="0"/>
              <a:t>Module control via </a:t>
            </a:r>
            <a:r>
              <a:rPr lang="en-GB" dirty="0" err="1" smtClean="0"/>
              <a:t>Kintex</a:t>
            </a:r>
            <a:r>
              <a:rPr lang="en-GB" dirty="0" smtClean="0"/>
              <a:t> and </a:t>
            </a:r>
            <a:r>
              <a:rPr lang="en-GB" dirty="0" err="1" smtClean="0"/>
              <a:t>Zynq</a:t>
            </a:r>
            <a:r>
              <a:rPr lang="en-GB" dirty="0" smtClean="0"/>
              <a:t> processors</a:t>
            </a:r>
          </a:p>
          <a:p>
            <a:pPr lvl="1"/>
            <a:r>
              <a:rPr lang="en-GB" dirty="0" smtClean="0"/>
              <a:t>Initially via </a:t>
            </a:r>
            <a:r>
              <a:rPr lang="en-GB" dirty="0" err="1" smtClean="0"/>
              <a:t>VMEbus</a:t>
            </a:r>
            <a:r>
              <a:rPr lang="en-GB" dirty="0" smtClean="0"/>
              <a:t> extension</a:t>
            </a:r>
          </a:p>
          <a:p>
            <a:pPr lvl="1"/>
            <a:r>
              <a:rPr lang="en-GB" dirty="0" smtClean="0"/>
              <a:t>Eventually via </a:t>
            </a:r>
            <a:r>
              <a:rPr lang="en-GB" dirty="0" err="1" smtClean="0"/>
              <a:t>Kintex</a:t>
            </a:r>
            <a:r>
              <a:rPr lang="en-GB" dirty="0" smtClean="0"/>
              <a:t> or </a:t>
            </a:r>
            <a:r>
              <a:rPr lang="en-GB" dirty="0" err="1" smtClean="0"/>
              <a:t>Zynq</a:t>
            </a:r>
            <a:r>
              <a:rPr lang="en-GB" dirty="0" smtClean="0"/>
              <a:t> processor (Ethernet / base interface)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29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908720"/>
            <a:ext cx="4788024" cy="499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floor plan, so far…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-1" y="836712"/>
            <a:ext cx="3851921" cy="56641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Processor </a:t>
            </a:r>
            <a:r>
              <a:rPr lang="en-GB" dirty="0"/>
              <a:t>FPGA configuration via </a:t>
            </a:r>
            <a:r>
              <a:rPr lang="en-GB" dirty="0" err="1"/>
              <a:t>SystemACE</a:t>
            </a:r>
            <a:r>
              <a:rPr lang="en-GB" dirty="0"/>
              <a:t> and through module controller</a:t>
            </a:r>
          </a:p>
          <a:p>
            <a:r>
              <a:rPr lang="en-GB" dirty="0"/>
              <a:t>Module controller configuration via SPI and SD-card</a:t>
            </a:r>
          </a:p>
          <a:p>
            <a:r>
              <a:rPr lang="en-GB" dirty="0"/>
              <a:t>DAQ and ROI interface</a:t>
            </a:r>
          </a:p>
          <a:p>
            <a:pPr lvl="1"/>
            <a:r>
              <a:rPr lang="en-GB" dirty="0"/>
              <a:t>Two SFPs, L1Calo style</a:t>
            </a:r>
          </a:p>
          <a:p>
            <a:pPr lvl="1"/>
            <a:r>
              <a:rPr lang="en-GB" dirty="0"/>
              <a:t>up to 12 </a:t>
            </a:r>
            <a:r>
              <a:rPr lang="en-GB" dirty="0" err="1"/>
              <a:t>opto</a:t>
            </a:r>
            <a:r>
              <a:rPr lang="en-GB" dirty="0"/>
              <a:t> fibres (</a:t>
            </a:r>
            <a:r>
              <a:rPr lang="en-GB" dirty="0" err="1"/>
              <a:t>miniPOD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Hardware to support both L1Calo style ROD interface, and embedded ROD / S-Link interface on these fibres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5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and in 3-d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5" y="980728"/>
            <a:ext cx="7665797" cy="529989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61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Implemented recommendations from PDR</a:t>
            </a:r>
          </a:p>
          <a:p>
            <a:r>
              <a:rPr lang="en-GB" dirty="0" smtClean="0"/>
              <a:t>Schematics near final</a:t>
            </a:r>
          </a:p>
          <a:p>
            <a:r>
              <a:rPr lang="en-GB" dirty="0" smtClean="0"/>
              <a:t>Layout done to ~60%</a:t>
            </a:r>
          </a:p>
          <a:p>
            <a:r>
              <a:rPr lang="en-GB" dirty="0" smtClean="0"/>
              <a:t>Bruno busy completing design</a:t>
            </a:r>
          </a:p>
          <a:p>
            <a:r>
              <a:rPr lang="en-GB" dirty="0" smtClean="0"/>
              <a:t>Some ATCA and module control specific circuitry moved to mezzanine, to be finalized later</a:t>
            </a:r>
          </a:p>
          <a:p>
            <a:r>
              <a:rPr lang="en-GB" dirty="0" smtClean="0"/>
              <a:t>Initial version of mezzanine design to be made as soon as L1Topo mainboard out for manufacture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Have follow-up to PDR end November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94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erade Verbindung 36"/>
          <p:cNvSpPr/>
          <p:nvPr/>
        </p:nvSpPr>
        <p:spPr>
          <a:xfrm flipH="1" flipV="1">
            <a:off x="5523358" y="3654307"/>
            <a:ext cx="1263" cy="196392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Processor Schedule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209798" y="1888476"/>
            <a:ext cx="3028591" cy="529953"/>
          </a:xfrm>
          <a:prstGeom prst="rect">
            <a:avLst/>
          </a:pr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21234" y="2415406"/>
            <a:ext cx="4680203" cy="524729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722962" y="2950585"/>
            <a:ext cx="3089164" cy="524729"/>
          </a:xfrm>
          <a:prstGeom prst="rect">
            <a:avLst/>
          </a:prstGeom>
          <a:solidFill>
            <a:srgbClr val="00FFFF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61261" y="3476689"/>
            <a:ext cx="3159210" cy="524729"/>
          </a:xfrm>
          <a:prstGeom prst="rect">
            <a:avLst/>
          </a:prstGeom>
          <a:solidFill>
            <a:srgbClr val="00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1" name="Gerade Verbindung 10"/>
          <p:cNvSpPr/>
          <p:nvPr/>
        </p:nvSpPr>
        <p:spPr>
          <a:xfrm>
            <a:off x="0" y="1715217"/>
            <a:ext cx="9144000" cy="0"/>
          </a:xfrm>
          <a:prstGeom prst="line">
            <a:avLst/>
          </a:prstGeom>
          <a:noFill/>
          <a:ln w="72000">
            <a:solidFill>
              <a:srgbClr val="000000"/>
            </a:solidFill>
            <a:prstDash val="solid"/>
            <a:tailEnd type="arrow"/>
          </a:ln>
        </p:spPr>
        <p:txBody>
          <a:bodyPr vert="horz" lIns="114295" tIns="73475" rIns="114295" bIns="73475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09797" y="1276567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45574" y="1276567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44107" y="1236140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>
                <a:latin typeface="Liberation Sans" pitchFamily="18"/>
                <a:ea typeface="WenQuanYi Micro Hei" pitchFamily="2"/>
                <a:cs typeface="Lohit Hindi" pitchFamily="2"/>
              </a:rPr>
              <a:t>2012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661261" y="1236140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>
                <a:latin typeface="Liberation Sans" pitchFamily="18"/>
                <a:ea typeface="WenQuanYi Micro Hei" pitchFamily="2"/>
                <a:cs typeface="Lohit Hindi" pitchFamily="2"/>
              </a:rPr>
              <a:t>2013</a:t>
            </a:r>
          </a:p>
        </p:txBody>
      </p:sp>
      <p:sp>
        <p:nvSpPr>
          <p:cNvPr id="16" name="Gerade Verbindung 15"/>
          <p:cNvSpPr/>
          <p:nvPr/>
        </p:nvSpPr>
        <p:spPr>
          <a:xfrm>
            <a:off x="512657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7" name="Gerade Verbindung 16"/>
          <p:cNvSpPr/>
          <p:nvPr/>
        </p:nvSpPr>
        <p:spPr>
          <a:xfrm>
            <a:off x="2329811" y="1220189"/>
            <a:ext cx="0" cy="5637812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8" name="Gerade Verbindung 17"/>
          <p:cNvSpPr/>
          <p:nvPr/>
        </p:nvSpPr>
        <p:spPr>
          <a:xfrm>
            <a:off x="4146966" y="1220189"/>
            <a:ext cx="0" cy="5637812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9" name="Gerade Verbindung 18"/>
          <p:cNvSpPr/>
          <p:nvPr/>
        </p:nvSpPr>
        <p:spPr>
          <a:xfrm>
            <a:off x="5964120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0" name="Gerade Verbindung 19"/>
          <p:cNvSpPr/>
          <p:nvPr/>
        </p:nvSpPr>
        <p:spPr>
          <a:xfrm>
            <a:off x="7781275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1" name="Gerade Verbindung 20"/>
          <p:cNvSpPr/>
          <p:nvPr/>
        </p:nvSpPr>
        <p:spPr>
          <a:xfrm>
            <a:off x="0" y="1220188"/>
            <a:ext cx="914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0132" y="1220189"/>
            <a:ext cx="1362867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2014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40084" y="1810647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>
                <a:latin typeface="Liberation Sans" pitchFamily="18"/>
                <a:ea typeface="WenQuanYi Micro Hei" pitchFamily="2"/>
                <a:cs typeface="Lohit Hindi" pitchFamily="2"/>
              </a:rPr>
              <a:t>Technology Demonstrator (BLT)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754379" y="2345827"/>
            <a:ext cx="3528309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 dirty="0">
                <a:latin typeface="Liberation Sans" pitchFamily="18"/>
                <a:ea typeface="WenQuanYi Micro Hei" pitchFamily="2"/>
                <a:cs typeface="Lohit Hindi" pitchFamily="2"/>
              </a:rPr>
              <a:t>Functional Demonstrator (GOLD)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197097" y="2871978"/>
            <a:ext cx="1665325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 dirty="0">
                <a:latin typeface="Liberation Sans" pitchFamily="18"/>
                <a:ea typeface="WenQuanYi Micro Hei" pitchFamily="2"/>
                <a:cs typeface="Lohit Hindi" pitchFamily="2"/>
              </a:rPr>
              <a:t>Prototype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343257" y="4984220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latin typeface="Liberation Sans" pitchFamily="18"/>
                <a:ea typeface="WenQuanYi Micro Hei" pitchFamily="2"/>
                <a:cs typeface="Lohit Hindi" pitchFamily="2"/>
              </a:rPr>
              <a:t>Installation</a:t>
            </a:r>
          </a:p>
        </p:txBody>
      </p:sp>
      <p:sp>
        <p:nvSpPr>
          <p:cNvPr id="27" name="Gerade Verbindung 26"/>
          <p:cNvSpPr/>
          <p:nvPr/>
        </p:nvSpPr>
        <p:spPr>
          <a:xfrm flipV="1">
            <a:off x="7198512" y="4001416"/>
            <a:ext cx="325816" cy="12277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118375" y="3584769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>
                <a:latin typeface="Liberation Sans" pitchFamily="18"/>
                <a:ea typeface="WenQuanYi Micro Hei" pitchFamily="2"/>
                <a:cs typeface="Lohit Hindi" pitchFamily="2"/>
              </a:rPr>
              <a:t>GOLD delivery</a:t>
            </a:r>
          </a:p>
        </p:txBody>
      </p:sp>
      <p:sp>
        <p:nvSpPr>
          <p:cNvPr id="29" name="Gerade Verbindung 28"/>
          <p:cNvSpPr/>
          <p:nvPr/>
        </p:nvSpPr>
        <p:spPr>
          <a:xfrm flipV="1">
            <a:off x="2814386" y="2865329"/>
            <a:ext cx="1060007" cy="9102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1" name="Gerade Verbindung 30"/>
          <p:cNvSpPr/>
          <p:nvPr/>
        </p:nvSpPr>
        <p:spPr>
          <a:xfrm flipV="1">
            <a:off x="5343257" y="3475313"/>
            <a:ext cx="519165" cy="84615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282688" y="5394735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latin typeface="Liberation Sans" pitchFamily="18"/>
                <a:ea typeface="WenQuanYi Micro Hei" pitchFamily="2"/>
                <a:cs typeface="Lohit Hindi" pitchFamily="2"/>
              </a:rPr>
              <a:t>Production Completed</a:t>
            </a:r>
          </a:p>
        </p:txBody>
      </p:sp>
      <p:sp>
        <p:nvSpPr>
          <p:cNvPr id="33" name="Gerade Verbindung 32"/>
          <p:cNvSpPr/>
          <p:nvPr/>
        </p:nvSpPr>
        <p:spPr>
          <a:xfrm flipV="1">
            <a:off x="6156175" y="4001415"/>
            <a:ext cx="928007" cy="161681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964120" y="3374933"/>
            <a:ext cx="224012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 dirty="0">
                <a:latin typeface="Liberation Sans" pitchFamily="18"/>
                <a:ea typeface="WenQuanYi Micro Hei" pitchFamily="2"/>
                <a:cs typeface="Lohit Hindi" pitchFamily="2"/>
              </a:rPr>
              <a:t>Production </a:t>
            </a:r>
            <a:r>
              <a:rPr lang="en-GB" sz="1600" b="1" i="1" dirty="0" smtClean="0">
                <a:latin typeface="Liberation Sans" pitchFamily="18"/>
                <a:ea typeface="WenQuanYi Micro Hei" pitchFamily="2"/>
                <a:cs typeface="Lohit Hindi" pitchFamily="2"/>
              </a:rPr>
              <a:t>module</a:t>
            </a:r>
            <a:endParaRPr lang="en-GB" sz="1600" b="1" i="1" dirty="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8676456" y="3294353"/>
            <a:ext cx="285970" cy="1018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Gerade Verbindung 35"/>
          <p:cNvSpPr/>
          <p:nvPr/>
        </p:nvSpPr>
        <p:spPr>
          <a:xfrm>
            <a:off x="5523358" y="1924776"/>
            <a:ext cx="0" cy="457351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042561" y="4103173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 smtClean="0">
                <a:latin typeface="Liberation Sans" pitchFamily="18"/>
                <a:ea typeface="WenQuanYi Micro Hei" pitchFamily="2"/>
                <a:cs typeface="Lohit Hindi" pitchFamily="2"/>
              </a:rPr>
              <a:t>Prototype production</a:t>
            </a:r>
            <a:endParaRPr lang="en-GB" sz="1600" dirty="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886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28" y="3284984"/>
            <a:ext cx="4014333" cy="321977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activities: module control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Sebastian working on  register model (s/w)</a:t>
            </a:r>
          </a:p>
          <a:p>
            <a:pPr marL="0" indent="0">
              <a:buNone/>
            </a:pPr>
            <a:r>
              <a:rPr lang="en-GB" dirty="0" smtClean="0"/>
              <a:t>Andreas </a:t>
            </a:r>
            <a:r>
              <a:rPr lang="en-GB" dirty="0" smtClean="0"/>
              <a:t>R. making </a:t>
            </a:r>
            <a:r>
              <a:rPr lang="en-GB" dirty="0" smtClean="0"/>
              <a:t>the fibre-optical VME  extension more robust (f/w)</a:t>
            </a:r>
          </a:p>
          <a:p>
            <a:pPr marL="0" indent="0">
              <a:buNone/>
            </a:pPr>
            <a:r>
              <a:rPr lang="en-GB" dirty="0" err="1" smtClean="0"/>
              <a:t>Sascha</a:t>
            </a:r>
            <a:r>
              <a:rPr lang="en-GB" dirty="0" smtClean="0"/>
              <a:t> </a:t>
            </a:r>
            <a:r>
              <a:rPr lang="en-GB" smtClean="0"/>
              <a:t>K. started </a:t>
            </a:r>
            <a:r>
              <a:rPr lang="en-GB" dirty="0" smtClean="0"/>
              <a:t>work on </a:t>
            </a:r>
            <a:r>
              <a:rPr lang="en-GB" dirty="0" err="1" smtClean="0"/>
              <a:t>Zynq</a:t>
            </a:r>
            <a:r>
              <a:rPr lang="en-GB" dirty="0" smtClean="0"/>
              <a:t> processor (FPGA fabric plus ARM processor)</a:t>
            </a:r>
          </a:p>
          <a:p>
            <a:r>
              <a:rPr lang="en-GB" dirty="0" smtClean="0"/>
              <a:t>Device </a:t>
            </a:r>
            <a:r>
              <a:rPr lang="en-GB" dirty="0"/>
              <a:t>chosen for L1Topo (Mars </a:t>
            </a:r>
            <a:r>
              <a:rPr lang="en-GB" dirty="0" smtClean="0"/>
              <a:t>ZX3) not yet available</a:t>
            </a:r>
            <a:endParaRPr lang="en-GB" dirty="0"/>
          </a:p>
          <a:p>
            <a:r>
              <a:rPr lang="en-GB" dirty="0" smtClean="0"/>
              <a:t>Currently using </a:t>
            </a:r>
            <a:r>
              <a:rPr lang="en-GB" dirty="0" err="1" smtClean="0"/>
              <a:t>Zedboard</a:t>
            </a:r>
            <a:r>
              <a:rPr lang="en-GB" dirty="0" smtClean="0"/>
              <a:t> to get acquainted to the processor and design environment</a:t>
            </a:r>
          </a:p>
          <a:p>
            <a:r>
              <a:rPr lang="en-GB" dirty="0" smtClean="0"/>
              <a:t>Got system up with supplied </a:t>
            </a:r>
            <a:br>
              <a:rPr lang="en-GB" dirty="0" smtClean="0"/>
            </a:br>
            <a:r>
              <a:rPr lang="en-GB" dirty="0" smtClean="0"/>
              <a:t>software (Linux) and firmware </a:t>
            </a:r>
            <a:br>
              <a:rPr lang="en-GB" dirty="0" smtClean="0"/>
            </a:br>
            <a:r>
              <a:rPr lang="en-GB" dirty="0" smtClean="0"/>
              <a:t>images</a:t>
            </a:r>
          </a:p>
          <a:p>
            <a:r>
              <a:rPr lang="en-GB" dirty="0" smtClean="0"/>
              <a:t>Got networking into usable state, </a:t>
            </a:r>
            <a:br>
              <a:rPr lang="en-GB" dirty="0" smtClean="0"/>
            </a:br>
            <a:r>
              <a:rPr lang="en-GB" dirty="0" smtClean="0"/>
              <a:t>wildly patching </a:t>
            </a:r>
            <a:r>
              <a:rPr lang="en-GB" dirty="0" err="1" smtClean="0"/>
              <a:t>initrd</a:t>
            </a:r>
            <a:r>
              <a:rPr lang="en-GB" dirty="0" smtClean="0"/>
              <a:t> image</a:t>
            </a:r>
          </a:p>
          <a:p>
            <a:r>
              <a:rPr lang="en-GB" dirty="0" smtClean="0"/>
              <a:t>Major software development effort </a:t>
            </a:r>
            <a:br>
              <a:rPr lang="en-GB" dirty="0" smtClean="0"/>
            </a:br>
            <a:r>
              <a:rPr lang="en-GB" dirty="0" smtClean="0"/>
              <a:t>using cross compiler tool chain </a:t>
            </a:r>
            <a:br>
              <a:rPr lang="en-GB" dirty="0" smtClean="0"/>
            </a:br>
            <a:r>
              <a:rPr lang="en-GB" dirty="0" smtClean="0"/>
              <a:t>on Ubuntu (see next slide…)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56652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Bildschirmpräsentation (4:3)</PresentationFormat>
  <Paragraphs>191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Larissa-Design</vt:lpstr>
      <vt:lpstr>L1Topo Status &amp; Plans</vt:lpstr>
      <vt:lpstr>Topology 2013/14 (RTDP)</vt:lpstr>
      <vt:lpstr>Topology Processor</vt:lpstr>
      <vt:lpstr>Topo processor details – post PDR</vt:lpstr>
      <vt:lpstr>floor plan, so far…</vt:lpstr>
      <vt:lpstr>… and in 3-d</vt:lpstr>
      <vt:lpstr>Hardware status</vt:lpstr>
      <vt:lpstr>Topology Processor Schedule</vt:lpstr>
      <vt:lpstr>Current activities: module control</vt:lpstr>
      <vt:lpstr>Module control</vt:lpstr>
      <vt:lpstr>Functional Demonstrator : “GOLD”</vt:lpstr>
      <vt:lpstr>Recent GOLD results (Virtex-6)</vt:lpstr>
      <vt:lpstr>GOLD latency (Virtex-6)</vt:lpstr>
      <vt:lpstr>Further firmware / tests…</vt:lpstr>
      <vt:lpstr>L1Topo : Milestones </vt:lpstr>
      <vt:lpstr>Summary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827</cp:revision>
  <cp:lastPrinted>2011-04-05T13:18:26Z</cp:lastPrinted>
  <dcterms:created xsi:type="dcterms:W3CDTF">2009-12-08T11:59:40Z</dcterms:created>
  <dcterms:modified xsi:type="dcterms:W3CDTF">2012-10-12T06:58:33Z</dcterms:modified>
</cp:coreProperties>
</file>