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8" r:id="rId3"/>
    <p:sldId id="299" r:id="rId4"/>
    <p:sldId id="300" r:id="rId5"/>
    <p:sldId id="329" r:id="rId6"/>
    <p:sldId id="316" r:id="rId7"/>
    <p:sldId id="317" r:id="rId8"/>
    <p:sldId id="293" r:id="rId9"/>
    <p:sldId id="330" r:id="rId10"/>
    <p:sldId id="333" r:id="rId11"/>
    <p:sldId id="303" r:id="rId12"/>
    <p:sldId id="335" r:id="rId13"/>
    <p:sldId id="336" r:id="rId14"/>
    <p:sldId id="338" r:id="rId15"/>
    <p:sldId id="339" r:id="rId16"/>
    <p:sldId id="340" r:id="rId17"/>
    <p:sldId id="341" r:id="rId18"/>
    <p:sldId id="342" r:id="rId19"/>
    <p:sldId id="343" r:id="rId20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AFC44"/>
    <a:srgbClr val="0CB428"/>
    <a:srgbClr val="0F01BF"/>
    <a:srgbClr val="0EDC30"/>
    <a:srgbClr val="D703DC"/>
    <a:srgbClr val="48C489"/>
    <a:srgbClr val="BC03C1"/>
    <a:srgbClr val="4A7EB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8" autoAdjust="0"/>
  </p:normalViewPr>
  <p:slideViewPr>
    <p:cSldViewPr>
      <p:cViewPr varScale="1">
        <p:scale>
          <a:sx n="74" d="100"/>
          <a:sy n="74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10/10/2012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10.10.2012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9163" y="754063"/>
            <a:ext cx="4967287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L1Topo </a:t>
            </a:r>
            <a:r>
              <a:rPr lang="en-US" dirty="0"/>
              <a:t>S</a:t>
            </a:r>
            <a:r>
              <a:rPr lang="en-US" dirty="0" smtClean="0"/>
              <a:t>tatus &amp; Plans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B.Bauß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V.Büscher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W.Ji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S.Krause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S.Moritz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U.Schäfer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A.Reiß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E.Simioni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S.Tapprogge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V.Wenzel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control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2492896"/>
            <a:ext cx="8715436" cy="40079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Almost done 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Now </a:t>
            </a:r>
            <a:r>
              <a:rPr lang="en-GB" dirty="0"/>
              <a:t>digging </a:t>
            </a:r>
            <a:r>
              <a:rPr lang="en-GB" dirty="0" smtClean="0"/>
              <a:t>at </a:t>
            </a:r>
            <a:r>
              <a:rPr lang="en-GB" dirty="0"/>
              <a:t>hardware access </a:t>
            </a:r>
          </a:p>
          <a:p>
            <a:r>
              <a:rPr lang="en-GB" dirty="0"/>
              <a:t>Out of the box there is a GPIO interface implemented in the fabric, allowing for some lights to be flashed from Linux command line</a:t>
            </a:r>
          </a:p>
          <a:p>
            <a:r>
              <a:rPr lang="en-GB" dirty="0"/>
              <a:t>Build L1Topo specific hardware interface (VME-like register model ?) in firmware </a:t>
            </a:r>
          </a:p>
          <a:p>
            <a:r>
              <a:rPr lang="en-GB" dirty="0"/>
              <a:t>Attach the interface to the ARM core and write support software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dirty="0">
                <a:sym typeface="Wingdings" pitchFamily="2" charset="2"/>
              </a:rPr>
              <a:t> need to get </a:t>
            </a:r>
            <a:r>
              <a:rPr lang="en-GB" dirty="0"/>
              <a:t>used to Xilinx EDK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845522" cy="14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3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Demonstrator : “GOLD”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717032"/>
            <a:ext cx="8715436" cy="29312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Try out technologies and schemes for L1Topo </a:t>
            </a:r>
          </a:p>
          <a:p>
            <a:r>
              <a:rPr lang="en-GB" dirty="0" smtClean="0"/>
              <a:t>Fibre input from the backplane (MTP-CPI connectors)</a:t>
            </a:r>
          </a:p>
          <a:p>
            <a:r>
              <a:rPr lang="en-GB" dirty="0" smtClean="0"/>
              <a:t>Up to 10Gb/s o/e data paths via industry standard converters on mezzanine</a:t>
            </a:r>
          </a:p>
          <a:p>
            <a:r>
              <a:rPr lang="en-GB" dirty="0" smtClean="0"/>
              <a:t>Using mid range FPGAs (XC6VLX240T) up to 6.4Gb/s, </a:t>
            </a:r>
            <a:br>
              <a:rPr lang="en-GB" dirty="0" smtClean="0"/>
            </a:br>
            <a:r>
              <a:rPr lang="en-GB" dirty="0" smtClean="0"/>
              <a:t>24 channels per device</a:t>
            </a:r>
          </a:p>
          <a:p>
            <a:r>
              <a:rPr lang="en-GB" dirty="0" smtClean="0"/>
              <a:t>Typical sort/d</a:t>
            </a:r>
            <a:r>
              <a:rPr lang="el-GR" dirty="0" smtClean="0"/>
              <a:t>φ</a:t>
            </a:r>
            <a:r>
              <a:rPr lang="en-GB" dirty="0" smtClean="0"/>
              <a:t> </a:t>
            </a:r>
            <a:r>
              <a:rPr lang="en-GB" dirty="0" err="1" smtClean="0"/>
              <a:t>algo</a:t>
            </a:r>
            <a:r>
              <a:rPr lang="en-GB" dirty="0" smtClean="0"/>
              <a:t> takes ~ </a:t>
            </a:r>
            <a:r>
              <a:rPr lang="en-GB" dirty="0" smtClean="0"/>
              <a:t>13% </a:t>
            </a:r>
            <a:r>
              <a:rPr lang="en-GB" dirty="0" smtClean="0"/>
              <a:t>logic resources</a:t>
            </a:r>
          </a:p>
          <a:p>
            <a:r>
              <a:rPr lang="en-GB" dirty="0" smtClean="0"/>
              <a:t>Real-time output via opto links on the front panel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25841"/>
            <a:ext cx="5328592" cy="26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89827" y="85565"/>
            <a:ext cx="8229090" cy="106303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Recent GOLD results </a:t>
            </a:r>
            <a:r>
              <a:rPr lang="en-US" dirty="0"/>
              <a:t>(Virtex-6)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284099" y="791316"/>
            <a:ext cx="8229090" cy="2473232"/>
          </a:xfrm>
        </p:spPr>
        <p:txBody>
          <a:bodyPr anchor="ctr">
            <a:normAutofit fontScale="92500" lnSpcReduction="2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Jitter analysis on cleaned TTC clock (</a:t>
            </a:r>
            <a:r>
              <a:rPr lang="en-US" sz="1600">
                <a:solidFill>
                  <a:srgbClr val="000000"/>
                </a:solidFill>
                <a:latin typeface="Segoe UI" pitchFamily="18"/>
                <a:cs typeface="Segoe UI" pitchFamily="2"/>
              </a:rPr>
              <a:t>σ</a:t>
            </a:r>
            <a:r>
              <a:rPr lang="en-US" sz="1600">
                <a:solidFill>
                  <a:srgbClr val="000000"/>
                </a:solidFill>
                <a:cs typeface="Segoe UI" pitchFamily="2"/>
              </a:rPr>
              <a:t> =</a:t>
            </a:r>
            <a:r>
              <a:rPr lang="en-US" sz="1600">
                <a:solidFill>
                  <a:srgbClr val="000000"/>
                </a:solidFill>
              </a:rPr>
              <a:t> 2.9 ps)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Signal integrity:  sampled in several positions along the chain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MGT and o/e converters settings optimization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Bit Error Rate (BER) &lt; 10</a:t>
            </a:r>
            <a:r>
              <a:rPr lang="en-US" sz="1600" baseline="30000">
                <a:solidFill>
                  <a:srgbClr val="000000"/>
                </a:solidFill>
              </a:rPr>
              <a:t>-16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  <a:latin typeface="Verdana" pitchFamily="18"/>
                <a:ea typeface="Verdana" pitchFamily="2"/>
              </a:rPr>
              <a:t> at 6.4 Gbps / 12 channels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Verdana" pitchFamily="18"/>
                <a:ea typeface="Verdana" pitchFamily="2"/>
              </a:rPr>
              <a:t> Eye widths above 60 ps (out of 156 ps)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Verdana" pitchFamily="18"/>
                <a:ea typeface="Verdana" pitchFamily="2"/>
              </a:rPr>
              <a:t> Crosstalk among channels measured in some cases but with negligible effect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357" y="3654491"/>
            <a:ext cx="4146873" cy="279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60212" y="3339337"/>
            <a:ext cx="4146873" cy="31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521980" y="6526810"/>
            <a:ext cx="3317760" cy="2328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lnSpc>
                <a:spcPct val="150000"/>
              </a:lnSpc>
              <a:buNone/>
            </a:pPr>
            <a:r>
              <a:rPr lang="en-US" sz="1500" b="1">
                <a:solidFill>
                  <a:srgbClr val="FF0000"/>
                </a:solidFill>
                <a:latin typeface="Liberation Sans" pitchFamily="18"/>
                <a:ea typeface="DejaVu Sans" pitchFamily="2"/>
                <a:cs typeface="DejaVu Sans" pitchFamily="2"/>
              </a:rPr>
              <a:t>Sampled after fan-out chip</a:t>
            </a:r>
          </a:p>
        </p:txBody>
      </p:sp>
    </p:spTree>
    <p:extLst>
      <p:ext uri="{BB962C8B-B14F-4D97-AF65-F5344CB8AC3E}">
        <p14:creationId xmlns:p14="http://schemas.microsoft.com/office/powerpoint/2010/main" val="9402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GOLD </a:t>
            </a:r>
            <a:r>
              <a:rPr lang="en-US" dirty="0" smtClean="0"/>
              <a:t>latency </a:t>
            </a:r>
            <a:r>
              <a:rPr lang="en-US" dirty="0"/>
              <a:t>(Virtex-6)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55776" y="764704"/>
            <a:ext cx="6289375" cy="26041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99868" y="2996952"/>
            <a:ext cx="8715436" cy="3507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Latency measured along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real-time path in various points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>
                <a:solidFill>
                  <a:schemeClr val="tx1"/>
                </a:solidFill>
              </a:rPr>
              <a:t>6.4 </a:t>
            </a:r>
            <a:r>
              <a:rPr lang="en-US" dirty="0" err="1" smtClean="0">
                <a:solidFill>
                  <a:schemeClr val="tx1"/>
                </a:solidFill>
              </a:rPr>
              <a:t>Gbs</a:t>
            </a:r>
            <a:r>
              <a:rPr lang="en-US" dirty="0" smtClean="0">
                <a:solidFill>
                  <a:schemeClr val="tx1"/>
                </a:solidFill>
              </a:rPr>
              <a:t>, 16 </a:t>
            </a:r>
            <a:r>
              <a:rPr lang="en-US" dirty="0">
                <a:solidFill>
                  <a:schemeClr val="tx1"/>
                </a:solidFill>
              </a:rPr>
              <a:t>bit data </a:t>
            </a:r>
            <a:r>
              <a:rPr lang="en-US" dirty="0" smtClean="0">
                <a:solidFill>
                  <a:schemeClr val="tx1"/>
                </a:solidFill>
              </a:rPr>
              <a:t>width, </a:t>
            </a:r>
            <a:r>
              <a:rPr lang="en-US" dirty="0">
                <a:solidFill>
                  <a:schemeClr val="tx1"/>
                </a:solidFill>
              </a:rPr>
              <a:t>and 8/10 bit </a:t>
            </a:r>
            <a:r>
              <a:rPr lang="en-US" dirty="0" smtClean="0">
                <a:solidFill>
                  <a:schemeClr val="tx1"/>
                </a:solidFill>
              </a:rPr>
              <a:t>encoding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Far End PMA loopback: 34 ns latency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(LVDS) output</a:t>
            </a:r>
            <a:r>
              <a:rPr lang="en-US" dirty="0">
                <a:solidFill>
                  <a:schemeClr val="tx1"/>
                </a:solidFill>
              </a:rPr>
              <a:t>: 63 ns latency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Far </a:t>
            </a:r>
            <a:r>
              <a:rPr lang="en-US" dirty="0">
                <a:solidFill>
                  <a:schemeClr val="tx1"/>
                </a:solidFill>
              </a:rPr>
              <a:t>End PCS loopback: 78 ns latency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Parallel </a:t>
            </a:r>
            <a:r>
              <a:rPr lang="en-US" dirty="0">
                <a:solidFill>
                  <a:schemeClr val="tx1"/>
                </a:solidFill>
              </a:rPr>
              <a:t>loopback in fabric: 86 ns </a:t>
            </a:r>
            <a:r>
              <a:rPr lang="en-US" dirty="0" smtClean="0">
                <a:solidFill>
                  <a:schemeClr val="tx1"/>
                </a:solidFill>
              </a:rPr>
              <a:t>latency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553469"/>
            <a:ext cx="8229090" cy="5847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GOLD TESTS (Virtex-7)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515"/>
            <a:ext cx="8229090" cy="452582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z="1600"/>
              <a:t>We are experiencing with Virtex7-VC707 evaluation board using the GOLD as a source</a:t>
            </a:r>
          </a:p>
          <a:p>
            <a:pPr lvl="0"/>
            <a:r>
              <a:rPr lang="en-US" sz="1600"/>
              <a:t>BER cores worked out of the box but there are bugs on the ChipScope Analizer which prevent to run automatic parameters scans</a:t>
            </a:r>
          </a:p>
          <a:p>
            <a:pPr lvl="0"/>
            <a:r>
              <a:rPr lang="en-US" sz="1600"/>
              <a:t>4 channels pulled to 10 Gbs with a not optimized setting and no errors measured in a short data acquisition of half day</a:t>
            </a:r>
          </a:p>
          <a:p>
            <a:pPr lvl="0"/>
            <a:r>
              <a:rPr lang="en-US" sz="1600"/>
              <a:t>Repeating the Latency measurement on Virtex-7</a:t>
            </a:r>
          </a:p>
          <a:p>
            <a:pPr lvl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907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553469"/>
            <a:ext cx="8229090" cy="5847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Service FW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515"/>
            <a:ext cx="8229090" cy="452582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z="1600"/>
              <a:t>CPLD FW for o/e converters, jitter cleaners, TTCRx</a:t>
            </a:r>
          </a:p>
          <a:p>
            <a:pPr lvl="0"/>
            <a:r>
              <a:rPr lang="en-US" sz="1600"/>
              <a:t>GOLD will used as a source/sink for testing purposes</a:t>
            </a:r>
          </a:p>
          <a:p>
            <a:pPr lvl="0"/>
            <a:r>
              <a:rPr lang="en-US" sz="1600"/>
              <a:t>Feed the VC-707 via SFP with defined data vectors (for V7 latency measurements)</a:t>
            </a:r>
          </a:p>
          <a:p>
            <a:pPr lvl="0"/>
            <a:r>
              <a:rPr lang="en-US" sz="1600"/>
              <a:t>Feed the sorting algorithm programmed in one input GOLD FPGA. Only 12 channels are feed due to HW limitations</a:t>
            </a:r>
          </a:p>
          <a:p>
            <a:pPr lvl="0"/>
            <a:r>
              <a:rPr lang="en-US" sz="1600"/>
              <a:t>In the future the GOLD will feed the TP prototype in a similar way</a:t>
            </a:r>
          </a:p>
          <a:p>
            <a:pPr lvl="0"/>
            <a:r>
              <a:rPr lang="en-US" sz="1600"/>
              <a:t>Improving the communication firmware among the VME extension (BLT module) to the GOLD via SFP fiber</a:t>
            </a:r>
          </a:p>
          <a:p>
            <a:pPr lvl="0">
              <a:buNone/>
            </a:pPr>
            <a:endParaRPr lang="en-US" sz="1600"/>
          </a:p>
          <a:p>
            <a:pPr lvl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837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L1Topo functional demonstrator (GOLD):</a:t>
            </a:r>
          </a:p>
          <a:p>
            <a:r>
              <a:rPr lang="en-GB" dirty="0" smtClean="0"/>
              <a:t>High-speed o/e data paths successfully tested</a:t>
            </a:r>
          </a:p>
          <a:p>
            <a:r>
              <a:rPr lang="en-GB" dirty="0" smtClean="0"/>
              <a:t>MGT Parameters tuned at 6.4 Gb/s for large bit-error  free windows</a:t>
            </a:r>
          </a:p>
          <a:p>
            <a:r>
              <a:rPr lang="en-GB" dirty="0" smtClean="0"/>
              <a:t>Latency measurements taken, activity on-going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L1Topo Prototype:</a:t>
            </a:r>
          </a:p>
          <a:p>
            <a:r>
              <a:rPr lang="en-GB" dirty="0" smtClean="0"/>
              <a:t>Design ready, reviewed, schematic capture almost finished</a:t>
            </a:r>
          </a:p>
          <a:p>
            <a:r>
              <a:rPr lang="en-GB" dirty="0" smtClean="0"/>
              <a:t>Modifications due to review incorporated </a:t>
            </a:r>
          </a:p>
          <a:p>
            <a:r>
              <a:rPr lang="en-GB" dirty="0" smtClean="0"/>
              <a:t>Layout well advanced</a:t>
            </a:r>
          </a:p>
          <a:p>
            <a:r>
              <a:rPr lang="en-GB" dirty="0"/>
              <a:t>Some not yet finalised circuitry to go onto mezzanine module</a:t>
            </a:r>
          </a:p>
          <a:p>
            <a:r>
              <a:rPr lang="en-GB" dirty="0" smtClean="0"/>
              <a:t>PDR follow-up in November</a:t>
            </a:r>
          </a:p>
          <a:p>
            <a:r>
              <a:rPr lang="en-GB" dirty="0" smtClean="0"/>
              <a:t>Considerable effort going into s/w, f/w, system-level integration</a:t>
            </a:r>
          </a:p>
          <a:p>
            <a:r>
              <a:rPr lang="en-GB" dirty="0" smtClean="0"/>
              <a:t>On </a:t>
            </a:r>
            <a:r>
              <a:rPr lang="en-GB" dirty="0"/>
              <a:t>schedule for installation during shutdown </a:t>
            </a:r>
            <a:r>
              <a:rPr lang="en-GB" dirty="0" smtClean="0"/>
              <a:t>13/14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89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Latency measurements done in several configurations at 6.4 </a:t>
            </a:r>
            <a:r>
              <a:rPr lang="en-US" dirty="0" err="1"/>
              <a:t>Gbs</a:t>
            </a:r>
            <a:endParaRPr lang="en-US" dirty="0"/>
          </a:p>
          <a:p>
            <a:r>
              <a:rPr lang="en-US" dirty="0"/>
              <a:t>(16 bit data width and 8/10 bit encoding)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Far </a:t>
            </a:r>
            <a:r>
              <a:rPr lang="en-US" dirty="0"/>
              <a:t>End PMA loopback: 34 ns latency</a:t>
            </a:r>
          </a:p>
          <a:p>
            <a:r>
              <a:rPr lang="en-US" dirty="0"/>
              <a:t> Electrical output: 63 ns latency</a:t>
            </a:r>
          </a:p>
          <a:p>
            <a:r>
              <a:rPr lang="en-US" dirty="0"/>
              <a:t> Far End PCS loopback: 78 ns latency</a:t>
            </a:r>
          </a:p>
          <a:p>
            <a:r>
              <a:rPr lang="en-US" dirty="0"/>
              <a:t> Parallel loopback in fabric: 86 ns latency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8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82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: </a:t>
            </a:r>
            <a:r>
              <a:rPr lang="en-GB" dirty="0" smtClean="0"/>
              <a:t>Milestones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Changes in red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Specifications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prototype under way:</a:t>
            </a:r>
          </a:p>
          <a:p>
            <a:r>
              <a:rPr lang="en-GB" dirty="0" smtClean="0"/>
              <a:t>30.05.2012 </a:t>
            </a:r>
            <a:r>
              <a:rPr lang="en-GB" dirty="0" smtClean="0"/>
              <a:t>PDR</a:t>
            </a:r>
            <a:endParaRPr lang="en-GB" dirty="0" smtClean="0"/>
          </a:p>
          <a:p>
            <a:r>
              <a:rPr lang="en-GB" dirty="0" smtClean="0"/>
              <a:t>29.09.2012 </a:t>
            </a:r>
            <a:r>
              <a:rPr lang="en-GB" dirty="0" smtClean="0">
                <a:solidFill>
                  <a:srgbClr val="FF0000"/>
                </a:solidFill>
              </a:rPr>
              <a:t>end </a:t>
            </a:r>
            <a:r>
              <a:rPr lang="en-GB" dirty="0" err="1" smtClean="0">
                <a:solidFill>
                  <a:srgbClr val="FF0000"/>
                </a:solidFill>
              </a:rPr>
              <a:t>november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prototype </a:t>
            </a:r>
            <a:r>
              <a:rPr lang="en-GB" dirty="0" smtClean="0"/>
              <a:t>layout </a:t>
            </a:r>
            <a:r>
              <a:rPr lang="en-GB" dirty="0" smtClean="0"/>
              <a:t>finished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End </a:t>
            </a:r>
            <a:r>
              <a:rPr lang="en-GB" dirty="0" err="1" smtClean="0">
                <a:solidFill>
                  <a:srgbClr val="FF0000"/>
                </a:solidFill>
              </a:rPr>
              <a:t>november</a:t>
            </a:r>
            <a:r>
              <a:rPr lang="en-GB" dirty="0" smtClean="0">
                <a:solidFill>
                  <a:srgbClr val="FF0000"/>
                </a:solidFill>
              </a:rPr>
              <a:t> follow-up to PDR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20</a:t>
            </a:r>
            <a:r>
              <a:rPr lang="en-GB" dirty="0" smtClean="0">
                <a:solidFill>
                  <a:srgbClr val="FF0000"/>
                </a:solidFill>
              </a:rPr>
              <a:t>.02.</a:t>
            </a:r>
            <a:r>
              <a:rPr lang="en-GB" dirty="0" smtClean="0"/>
              <a:t>2012 </a:t>
            </a:r>
            <a:r>
              <a:rPr lang="en-GB" dirty="0" smtClean="0"/>
              <a:t>production/assembly completed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 preparations for final module production in parallel with prototype module tests. Make prototype module available for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tests / commissioning @ P1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05</a:t>
            </a:r>
            <a:r>
              <a:rPr lang="en-GB" dirty="0" smtClean="0"/>
              <a:t>/2013 </a:t>
            </a:r>
            <a:r>
              <a:rPr lang="en-GB" dirty="0"/>
              <a:t>prototype </a:t>
            </a:r>
            <a:r>
              <a:rPr lang="en-GB" smtClean="0"/>
              <a:t>tests finished</a:t>
            </a:r>
          </a:p>
          <a:p>
            <a:r>
              <a:rPr lang="en-GB" smtClean="0"/>
              <a:t>05/2013 </a:t>
            </a:r>
            <a:r>
              <a:rPr lang="en-GB" dirty="0" smtClean="0"/>
              <a:t>PRR</a:t>
            </a:r>
          </a:p>
          <a:p>
            <a:r>
              <a:rPr lang="en-GB" dirty="0" smtClean="0"/>
              <a:t>08/2013 production finished</a:t>
            </a:r>
          </a:p>
          <a:p>
            <a:r>
              <a:rPr lang="en-GB" dirty="0" smtClean="0"/>
              <a:t>11/2013 start commissioning at P1</a:t>
            </a:r>
          </a:p>
          <a:p>
            <a:r>
              <a:rPr lang="en-GB" dirty="0"/>
              <a:t>07/2014 commissioning finished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6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Topo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r>
              <a:rPr lang="de-DE" dirty="0" err="1" smtClean="0"/>
              <a:t>Topo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, post-PDR</a:t>
            </a:r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Gold</a:t>
            </a:r>
          </a:p>
          <a:p>
            <a:pPr lvl="1"/>
            <a:r>
              <a:rPr lang="de-DE" dirty="0" err="1" smtClean="0"/>
              <a:t>Targeting</a:t>
            </a:r>
            <a:r>
              <a:rPr lang="de-DE" dirty="0" smtClean="0"/>
              <a:t> V7</a:t>
            </a:r>
          </a:p>
          <a:p>
            <a:pPr lvl="1"/>
            <a:r>
              <a:rPr lang="de-DE" dirty="0" err="1" smtClean="0"/>
              <a:t>Zynq</a:t>
            </a:r>
            <a:endParaRPr lang="de-DE" dirty="0" smtClean="0"/>
          </a:p>
          <a:p>
            <a:pPr lvl="1"/>
            <a:r>
              <a:rPr lang="de-DE" dirty="0" smtClean="0"/>
              <a:t>Service </a:t>
            </a:r>
            <a:r>
              <a:rPr lang="de-DE" dirty="0" err="1" smtClean="0"/>
              <a:t>firmware</a:t>
            </a:r>
            <a:endParaRPr lang="de-DE" dirty="0" smtClean="0"/>
          </a:p>
          <a:p>
            <a:pPr lvl="1"/>
            <a:r>
              <a:rPr lang="de-DE" dirty="0" err="1" smtClean="0"/>
              <a:t>Algorithmic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endParaRPr lang="de-DE" dirty="0" smtClean="0"/>
          </a:p>
          <a:p>
            <a:r>
              <a:rPr lang="de-DE" dirty="0" smtClean="0"/>
              <a:t>Hardware </a:t>
            </a:r>
            <a:r>
              <a:rPr lang="de-DE" dirty="0" err="1" smtClean="0"/>
              <a:t>status</a:t>
            </a:r>
            <a:endParaRPr lang="de-DE" dirty="0" smtClean="0"/>
          </a:p>
          <a:p>
            <a:r>
              <a:rPr lang="de-DE" dirty="0" smtClean="0"/>
              <a:t>Timeline</a:t>
            </a:r>
          </a:p>
          <a:p>
            <a:r>
              <a:rPr lang="de-DE" dirty="0" smtClean="0"/>
              <a:t>Summary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2013/14 (RTDP)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5170793" y="1959198"/>
            <a:ext cx="1096" cy="9322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421661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AutoShape 4"/>
          <p:cNvSpPr>
            <a:spLocks noChangeArrowheads="1"/>
          </p:cNvSpPr>
          <p:nvPr/>
        </p:nvSpPr>
        <p:spPr bwMode="auto">
          <a:xfrm>
            <a:off x="449080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AutoShape 5"/>
          <p:cNvSpPr>
            <a:spLocks noChangeArrowheads="1"/>
          </p:cNvSpPr>
          <p:nvPr/>
        </p:nvSpPr>
        <p:spPr bwMode="auto">
          <a:xfrm>
            <a:off x="4789120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AutoShape 6"/>
          <p:cNvSpPr>
            <a:spLocks noChangeArrowheads="1"/>
          </p:cNvSpPr>
          <p:nvPr/>
        </p:nvSpPr>
        <p:spPr bwMode="auto">
          <a:xfrm>
            <a:off x="5062213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39616" y="4180913"/>
            <a:ext cx="1302950" cy="25245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Topo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19317" y="6240501"/>
            <a:ext cx="923471" cy="2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r>
              <a:rPr lang="en-US" b="1" dirty="0" err="1" smtClean="0"/>
              <a:t>Muons</a:t>
            </a:r>
            <a:endParaRPr lang="en-US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39347" y="1949666"/>
            <a:ext cx="1659548" cy="66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Legacy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electrical links</a:t>
            </a:r>
          </a:p>
          <a:p>
            <a:pPr algn="ctr"/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27628" y="3179781"/>
            <a:ext cx="1941263" cy="5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Cluster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>
            <a:off x="1696261" y="1289846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517733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2517733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1696261" y="1264369"/>
            <a:ext cx="10693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2766697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3039790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2766697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3039790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1696261" y="1237734"/>
            <a:ext cx="134243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2766697" y="1264369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3039790" y="1237734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6" name="Group 23"/>
          <p:cNvGrpSpPr>
            <a:grpSpLocks/>
          </p:cNvGrpSpPr>
          <p:nvPr/>
        </p:nvGrpSpPr>
        <p:grpSpPr bwMode="auto">
          <a:xfrm>
            <a:off x="1830065" y="1726430"/>
            <a:ext cx="1665976" cy="1400081"/>
            <a:chOff x="237" y="492"/>
            <a:chExt cx="1519" cy="1209"/>
          </a:xfrm>
        </p:grpSpPr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237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86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759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1008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2923534" y="2329774"/>
            <a:ext cx="474896" cy="2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188829" y="4087690"/>
            <a:ext cx="481477" cy="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CTP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Core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4407" y="6120066"/>
            <a:ext cx="1925908" cy="32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Jet/Energy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1696261" y="4283402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2517733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2517733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1696261" y="4257925"/>
            <a:ext cx="107263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2766698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3039790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2766698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3039790" y="4358675"/>
            <a:ext cx="0" cy="5245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40"/>
          <p:cNvSpPr>
            <a:spLocks noChangeShapeType="1"/>
          </p:cNvSpPr>
          <p:nvPr/>
        </p:nvSpPr>
        <p:spPr bwMode="auto">
          <a:xfrm>
            <a:off x="1696261" y="4231290"/>
            <a:ext cx="134243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>
            <a:off x="2766698" y="4257925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3039790" y="4231290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5" name="Group 43"/>
          <p:cNvGrpSpPr>
            <a:grpSpLocks/>
          </p:cNvGrpSpPr>
          <p:nvPr/>
        </p:nvGrpSpPr>
        <p:grpSpPr bwMode="auto">
          <a:xfrm>
            <a:off x="1830066" y="4719986"/>
            <a:ext cx="1665976" cy="1400080"/>
            <a:chOff x="237" y="3077"/>
            <a:chExt cx="1519" cy="1209"/>
          </a:xfrm>
        </p:grpSpPr>
        <p:sp>
          <p:nvSpPr>
            <p:cNvPr id="70" name="AutoShape 44"/>
            <p:cNvSpPr>
              <a:spLocks noChangeArrowheads="1"/>
            </p:cNvSpPr>
            <p:nvPr/>
          </p:nvSpPr>
          <p:spPr bwMode="auto">
            <a:xfrm>
              <a:off x="237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AutoShape 45"/>
            <p:cNvSpPr>
              <a:spLocks noChangeArrowheads="1"/>
            </p:cNvSpPr>
            <p:nvPr/>
          </p:nvSpPr>
          <p:spPr bwMode="auto">
            <a:xfrm>
              <a:off x="486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AutoShape 46"/>
            <p:cNvSpPr>
              <a:spLocks noChangeArrowheads="1"/>
            </p:cNvSpPr>
            <p:nvPr/>
          </p:nvSpPr>
          <p:spPr bwMode="auto">
            <a:xfrm>
              <a:off x="759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AutoShape 47"/>
            <p:cNvSpPr>
              <a:spLocks noChangeArrowheads="1"/>
            </p:cNvSpPr>
            <p:nvPr/>
          </p:nvSpPr>
          <p:spPr bwMode="auto">
            <a:xfrm>
              <a:off x="1008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2923534" y="5294378"/>
            <a:ext cx="474896" cy="25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67892" y="3841027"/>
            <a:ext cx="2022422" cy="3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From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PPr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/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nMCMs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749394" y="1570672"/>
            <a:ext cx="1917134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6.4Gb/s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bundles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880481" y="4621550"/>
            <a:ext cx="1245918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&amp; 32 electrical LVDS links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7951076" y="2835840"/>
            <a:ext cx="1097" cy="40068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>
            <a:off x="421661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449080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>
            <a:off x="4789120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464434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4918538" y="3624470"/>
            <a:ext cx="1096" cy="1028927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Oval 61"/>
          <p:cNvSpPr>
            <a:spLocks noChangeArrowheads="1"/>
          </p:cNvSpPr>
          <p:nvPr/>
        </p:nvSpPr>
        <p:spPr bwMode="auto">
          <a:xfrm>
            <a:off x="4854926" y="3624471"/>
            <a:ext cx="126127" cy="133175"/>
          </a:xfrm>
          <a:prstGeom prst="ellipse">
            <a:avLst/>
          </a:prstGeom>
          <a:solidFill>
            <a:srgbClr val="80808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4581833" y="3624471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2833599" y="5758753"/>
            <a:ext cx="1097" cy="7342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2833599" y="6492956"/>
            <a:ext cx="947600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flipV="1">
            <a:off x="3781199" y="2088900"/>
            <a:ext cx="1097" cy="440521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3781199" y="2090057"/>
            <a:ext cx="695345" cy="11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67"/>
          <p:cNvSpPr>
            <a:spLocks noChangeShapeType="1"/>
          </p:cNvSpPr>
          <p:nvPr/>
        </p:nvSpPr>
        <p:spPr bwMode="auto">
          <a:xfrm>
            <a:off x="4412932" y="2090057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68"/>
          <p:cNvSpPr>
            <a:spLocks noChangeShapeType="1"/>
          </p:cNvSpPr>
          <p:nvPr/>
        </p:nvSpPr>
        <p:spPr bwMode="auto">
          <a:xfrm>
            <a:off x="2833599" y="2757093"/>
            <a:ext cx="1097" cy="933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2833599" y="3691638"/>
            <a:ext cx="821473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3655072" y="1956882"/>
            <a:ext cx="1096" cy="173475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3655072" y="1956882"/>
            <a:ext cx="821472" cy="2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4412932" y="1958040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4349320" y="5825920"/>
            <a:ext cx="1097" cy="6670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 flipH="1">
            <a:off x="3906229" y="6492956"/>
            <a:ext cx="444188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 flipV="1">
            <a:off x="3907326" y="2223233"/>
            <a:ext cx="1096" cy="42708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 flipV="1">
            <a:off x="3907326" y="2220917"/>
            <a:ext cx="568121" cy="46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>
            <a:off x="4412932" y="2223233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Oval 78"/>
          <p:cNvSpPr>
            <a:spLocks noChangeArrowheads="1"/>
          </p:cNvSpPr>
          <p:nvPr/>
        </p:nvSpPr>
        <p:spPr bwMode="auto">
          <a:xfrm>
            <a:off x="4283514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79"/>
          <p:cNvSpPr>
            <a:spLocks noChangeArrowheads="1"/>
          </p:cNvSpPr>
          <p:nvPr/>
        </p:nvSpPr>
        <p:spPr bwMode="auto">
          <a:xfrm>
            <a:off x="2765600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80"/>
          <p:cNvSpPr>
            <a:spLocks noChangeArrowheads="1"/>
          </p:cNvSpPr>
          <p:nvPr/>
        </p:nvSpPr>
        <p:spPr bwMode="auto">
          <a:xfrm>
            <a:off x="2765600" y="273161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>
            <a:off x="6526387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utoShape 83"/>
          <p:cNvSpPr>
            <a:spLocks noChangeArrowheads="1"/>
          </p:cNvSpPr>
          <p:nvPr/>
        </p:nvSpPr>
        <p:spPr bwMode="auto">
          <a:xfrm>
            <a:off x="682470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utoShape 84"/>
          <p:cNvSpPr>
            <a:spLocks noChangeArrowheads="1"/>
          </p:cNvSpPr>
          <p:nvPr/>
        </p:nvSpPr>
        <p:spPr bwMode="auto">
          <a:xfrm>
            <a:off x="709889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utoShape 85"/>
          <p:cNvSpPr>
            <a:spLocks noChangeArrowheads="1"/>
          </p:cNvSpPr>
          <p:nvPr/>
        </p:nvSpPr>
        <p:spPr bwMode="auto">
          <a:xfrm>
            <a:off x="7371988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utoShape 86"/>
          <p:cNvSpPr>
            <a:spLocks noChangeArrowheads="1"/>
          </p:cNvSpPr>
          <p:nvPr/>
        </p:nvSpPr>
        <p:spPr bwMode="auto">
          <a:xfrm>
            <a:off x="7670306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87"/>
          <p:cNvSpPr>
            <a:spLocks noChangeShapeType="1"/>
          </p:cNvSpPr>
          <p:nvPr/>
        </p:nvSpPr>
        <p:spPr bwMode="auto">
          <a:xfrm flipV="1">
            <a:off x="7255731" y="4291506"/>
            <a:ext cx="1097" cy="3549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88"/>
          <p:cNvSpPr>
            <a:spLocks noChangeShapeType="1"/>
          </p:cNvSpPr>
          <p:nvPr/>
        </p:nvSpPr>
        <p:spPr bwMode="auto">
          <a:xfrm flipV="1">
            <a:off x="7255731" y="3728696"/>
            <a:ext cx="1097" cy="6693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AutoShape 56"/>
          <p:cNvSpPr>
            <a:spLocks noChangeArrowheads="1"/>
          </p:cNvSpPr>
          <p:nvPr/>
        </p:nvSpPr>
        <p:spPr bwMode="auto">
          <a:xfrm>
            <a:off x="4788914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89"/>
          <p:cNvSpPr>
            <a:spLocks noChangeArrowheads="1"/>
          </p:cNvSpPr>
          <p:nvPr/>
        </p:nvSpPr>
        <p:spPr bwMode="auto">
          <a:xfrm>
            <a:off x="7193216" y="3624471"/>
            <a:ext cx="126127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4644896" y="4653396"/>
            <a:ext cx="2610835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AutoShape 58"/>
          <p:cNvSpPr>
            <a:spLocks noChangeArrowheads="1"/>
          </p:cNvSpPr>
          <p:nvPr/>
        </p:nvSpPr>
        <p:spPr bwMode="auto">
          <a:xfrm>
            <a:off x="5062213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>
            <a:off x="491798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Oval 62"/>
          <p:cNvSpPr>
            <a:spLocks noChangeArrowheads="1"/>
          </p:cNvSpPr>
          <p:nvPr/>
        </p:nvSpPr>
        <p:spPr bwMode="auto">
          <a:xfrm>
            <a:off x="4856570" y="3626208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77"/>
          <p:cNvSpPr>
            <a:spLocks noChangeShapeType="1"/>
          </p:cNvSpPr>
          <p:nvPr/>
        </p:nvSpPr>
        <p:spPr bwMode="auto">
          <a:xfrm>
            <a:off x="6197411" y="4299019"/>
            <a:ext cx="4487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1"/>
          <p:cNvSpPr>
            <a:spLocks noChangeShapeType="1"/>
          </p:cNvSpPr>
          <p:nvPr/>
        </p:nvSpPr>
        <p:spPr bwMode="auto">
          <a:xfrm>
            <a:off x="6646208" y="3698654"/>
            <a:ext cx="0" cy="60036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1"/>
          <p:cNvSpPr>
            <a:spLocks noChangeShapeType="1"/>
          </p:cNvSpPr>
          <p:nvPr/>
        </p:nvSpPr>
        <p:spPr bwMode="auto">
          <a:xfrm>
            <a:off x="6197411" y="2610623"/>
            <a:ext cx="1096" cy="169651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6197411" y="3820761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Oval 80"/>
          <p:cNvSpPr>
            <a:spLocks noChangeArrowheads="1"/>
          </p:cNvSpPr>
          <p:nvPr/>
        </p:nvSpPr>
        <p:spPr bwMode="auto">
          <a:xfrm>
            <a:off x="6588901" y="363206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Inhaltsplatzhalter 2"/>
          <p:cNvSpPr txBox="1">
            <a:spLocks/>
          </p:cNvSpPr>
          <p:nvPr/>
        </p:nvSpPr>
        <p:spPr>
          <a:xfrm>
            <a:off x="4455145" y="2253080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160 /</a:t>
            </a:r>
            <a:endParaRPr lang="en-GB" sz="2000" dirty="0"/>
          </a:p>
        </p:txBody>
      </p:sp>
      <p:sp>
        <p:nvSpPr>
          <p:cNvPr id="105" name="Inhaltsplatzhalter 2"/>
          <p:cNvSpPr txBox="1">
            <a:spLocks/>
          </p:cNvSpPr>
          <p:nvPr/>
        </p:nvSpPr>
        <p:spPr>
          <a:xfrm>
            <a:off x="4081939" y="4182152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12 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6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 provide a maximum of flexibility for applying topological trigger criteria:</a:t>
            </a:r>
          </a:p>
          <a:p>
            <a:pPr marL="342900" lvl="1" indent="-342900"/>
            <a:r>
              <a:rPr lang="en-GB" dirty="0" smtClean="0"/>
              <a:t>Maximise </a:t>
            </a:r>
            <a:r>
              <a:rPr lang="en-GB" dirty="0"/>
              <a:t>a</a:t>
            </a:r>
            <a:r>
              <a:rPr lang="en-GB" dirty="0" smtClean="0"/>
              <a:t>ggregate input bandwidth without compromising on on-board RTDP bandwidth</a:t>
            </a:r>
          </a:p>
          <a:p>
            <a:pPr marL="742950" lvl="2" indent="-342900"/>
            <a:r>
              <a:rPr lang="en-GB" dirty="0" smtClean="0"/>
              <a:t>Two high-end processors</a:t>
            </a:r>
          </a:p>
          <a:p>
            <a:pPr marL="742950" lvl="2" indent="-342900"/>
            <a:r>
              <a:rPr lang="en-GB" dirty="0" smtClean="0"/>
              <a:t>820 </a:t>
            </a:r>
            <a:r>
              <a:rPr lang="en-GB" dirty="0"/>
              <a:t>Gb/s </a:t>
            </a:r>
            <a:r>
              <a:rPr lang="en-GB" dirty="0" smtClean="0"/>
              <a:t>@ 6.4Gb/s (2014 baseline rate)</a:t>
            </a:r>
            <a:endParaRPr lang="en-GB" dirty="0"/>
          </a:p>
          <a:p>
            <a:pPr marL="742950" lvl="2" indent="-342900"/>
            <a:r>
              <a:rPr lang="en-GB" dirty="0" smtClean="0"/>
              <a:t>Jets, clusters, </a:t>
            </a:r>
            <a:r>
              <a:rPr lang="en-GB" dirty="0" err="1" smtClean="0"/>
              <a:t>Muons</a:t>
            </a:r>
            <a:r>
              <a:rPr lang="en-GB" dirty="0" smtClean="0"/>
              <a:t> into single module</a:t>
            </a:r>
            <a:endParaRPr lang="en-GB" dirty="0"/>
          </a:p>
          <a:p>
            <a:pPr marL="742950" lvl="2" indent="-342900"/>
            <a:r>
              <a:rPr lang="en-GB" dirty="0" smtClean="0"/>
              <a:t>Allow to correlate all trigger object types within full solid angle</a:t>
            </a:r>
          </a:p>
          <a:p>
            <a:r>
              <a:rPr lang="en-GB" dirty="0" smtClean="0"/>
              <a:t>Option to run separate algorithms on more than one topology module in parallel</a:t>
            </a:r>
          </a:p>
          <a:p>
            <a:r>
              <a:rPr lang="en-GB" dirty="0" smtClean="0"/>
              <a:t>High </a:t>
            </a:r>
            <a:r>
              <a:rPr lang="en-GB" dirty="0"/>
              <a:t>density 12-channel </a:t>
            </a:r>
            <a:r>
              <a:rPr lang="en-GB" dirty="0" err="1"/>
              <a:t>opto</a:t>
            </a:r>
            <a:r>
              <a:rPr lang="en-GB" dirty="0"/>
              <a:t> transceivers (</a:t>
            </a:r>
            <a:r>
              <a:rPr lang="en-GB" dirty="0" err="1"/>
              <a:t>miniPODs</a:t>
            </a:r>
            <a:r>
              <a:rPr lang="en-GB" dirty="0"/>
              <a:t>)</a:t>
            </a:r>
          </a:p>
          <a:p>
            <a:r>
              <a:rPr lang="en-GB" dirty="0"/>
              <a:t>Fibre bundles from L1Calo </a:t>
            </a:r>
            <a:r>
              <a:rPr lang="en-GB" dirty="0" err="1" smtClean="0"/>
              <a:t>CMXes</a:t>
            </a:r>
            <a:r>
              <a:rPr lang="en-GB" dirty="0" smtClean="0"/>
              <a:t> and </a:t>
            </a:r>
            <a:r>
              <a:rPr lang="en-GB" dirty="0" err="1" smtClean="0"/>
              <a:t>Muons</a:t>
            </a:r>
            <a:endParaRPr lang="en-GB" dirty="0"/>
          </a:p>
          <a:p>
            <a:r>
              <a:rPr lang="en-GB" dirty="0" smtClean="0"/>
              <a:t>Both fibre </a:t>
            </a:r>
            <a:r>
              <a:rPr lang="en-GB" dirty="0"/>
              <a:t>bundle and low latency LVDS into </a:t>
            </a:r>
            <a:r>
              <a:rPr lang="en-GB" dirty="0" err="1" smtClean="0"/>
              <a:t>CTPcore</a:t>
            </a:r>
            <a:endParaRPr lang="en-GB" dirty="0" smtClean="0"/>
          </a:p>
          <a:p>
            <a:r>
              <a:rPr lang="en-GB" dirty="0" smtClean="0"/>
              <a:t>Some critical circuitry on mezzanine, to allow for later mods</a:t>
            </a:r>
          </a:p>
          <a:p>
            <a:r>
              <a:rPr lang="en-GB" dirty="0" smtClean="0"/>
              <a:t>Make use of data duplication at source, if required</a:t>
            </a:r>
            <a:endParaRPr lang="en-GB" dirty="0"/>
          </a:p>
          <a:p>
            <a:endParaRPr lang="en-GB" dirty="0"/>
          </a:p>
          <a:p>
            <a:r>
              <a:rPr lang="en-GB" dirty="0"/>
              <a:t>Well prepared for phase 1: </a:t>
            </a:r>
          </a:p>
          <a:p>
            <a:pPr lvl="1"/>
            <a:r>
              <a:rPr lang="en-GB" dirty="0"/>
              <a:t>accept line rates above 6.4Gb/s from future processors (</a:t>
            </a:r>
            <a:r>
              <a:rPr lang="en-GB" dirty="0" err="1"/>
              <a:t>FEXes</a:t>
            </a:r>
            <a:r>
              <a:rPr lang="en-GB" dirty="0"/>
              <a:t>, </a:t>
            </a:r>
            <a:r>
              <a:rPr lang="en-GB" dirty="0" err="1"/>
              <a:t>muons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Employ zero suppression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1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220072" y="1219292"/>
            <a:ext cx="3880768" cy="4081916"/>
            <a:chOff x="4107436" y="2096420"/>
            <a:chExt cx="4208980" cy="4010547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107436" y="2096420"/>
              <a:ext cx="4208980" cy="4010547"/>
              <a:chOff x="1439338" y="1323982"/>
              <a:chExt cx="5853259" cy="5076000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439338" y="1323982"/>
                <a:ext cx="5706861" cy="507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Gerade Verbindung 9"/>
              <p:cNvSpPr/>
              <p:nvPr/>
            </p:nvSpPr>
            <p:spPr>
              <a:xfrm>
                <a:off x="4064495" y="2027036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1" name="Gerade Verbindung 10"/>
              <p:cNvSpPr/>
              <p:nvPr/>
            </p:nvSpPr>
            <p:spPr>
              <a:xfrm flipH="1">
                <a:off x="3635909" y="2027036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2" name="Gerade Verbindung 11"/>
              <p:cNvSpPr/>
              <p:nvPr/>
            </p:nvSpPr>
            <p:spPr>
              <a:xfrm flipH="1">
                <a:off x="3322603" y="2027036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3" name="Gerade Verbindung 12"/>
              <p:cNvSpPr/>
              <p:nvPr/>
            </p:nvSpPr>
            <p:spPr>
              <a:xfrm flipH="1">
                <a:off x="2866054" y="2027036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4" name="Gerade Verbindung 13"/>
              <p:cNvSpPr/>
              <p:nvPr/>
            </p:nvSpPr>
            <p:spPr>
              <a:xfrm>
                <a:off x="4064495" y="2027036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5" name="Gerade Verbindung 14"/>
              <p:cNvSpPr/>
              <p:nvPr/>
            </p:nvSpPr>
            <p:spPr>
              <a:xfrm>
                <a:off x="4065066" y="2027036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6" name="Gerade Verbindung 15"/>
              <p:cNvSpPr/>
              <p:nvPr/>
            </p:nvSpPr>
            <p:spPr>
              <a:xfrm>
                <a:off x="4093029" y="2027036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7" name="Gerade Verbindung 16"/>
              <p:cNvSpPr/>
              <p:nvPr/>
            </p:nvSpPr>
            <p:spPr>
              <a:xfrm>
                <a:off x="4121564" y="2027036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8" name="Gerade Verbindung 17"/>
              <p:cNvSpPr/>
              <p:nvPr/>
            </p:nvSpPr>
            <p:spPr>
              <a:xfrm flipV="1">
                <a:off x="4064495" y="3983990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9" name="Gerade Verbindung 18"/>
              <p:cNvSpPr/>
              <p:nvPr/>
            </p:nvSpPr>
            <p:spPr>
              <a:xfrm flipH="1" flipV="1">
                <a:off x="3635909" y="3983990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0" name="Gerade Verbindung 19"/>
              <p:cNvSpPr/>
              <p:nvPr/>
            </p:nvSpPr>
            <p:spPr>
              <a:xfrm flipH="1" flipV="1">
                <a:off x="3322603" y="3983990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1" name="Gerade Verbindung 20"/>
              <p:cNvSpPr/>
              <p:nvPr/>
            </p:nvSpPr>
            <p:spPr>
              <a:xfrm flipH="1" flipV="1">
                <a:off x="2866054" y="3983990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2" name="Gerade Verbindung 21"/>
              <p:cNvSpPr/>
              <p:nvPr/>
            </p:nvSpPr>
            <p:spPr>
              <a:xfrm flipV="1">
                <a:off x="4064495" y="3983990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3" name="Gerade Verbindung 22"/>
              <p:cNvSpPr/>
              <p:nvPr/>
            </p:nvSpPr>
            <p:spPr>
              <a:xfrm flipV="1">
                <a:off x="4065066" y="3983990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4" name="Gerade Verbindung 23"/>
              <p:cNvSpPr/>
              <p:nvPr/>
            </p:nvSpPr>
            <p:spPr>
              <a:xfrm flipV="1">
                <a:off x="4093029" y="3983990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5" name="Gerade Verbindung 24"/>
              <p:cNvSpPr/>
              <p:nvPr/>
            </p:nvSpPr>
            <p:spPr>
              <a:xfrm flipV="1">
                <a:off x="4121564" y="3983990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6" name="Gerade Verbindung 25"/>
              <p:cNvSpPr/>
              <p:nvPr/>
            </p:nvSpPr>
            <p:spPr>
              <a:xfrm>
                <a:off x="2466574" y="2993433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7" name="Gerade Verbindung 26"/>
              <p:cNvSpPr/>
              <p:nvPr/>
            </p:nvSpPr>
            <p:spPr>
              <a:xfrm>
                <a:off x="2466574" y="3355832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8" name="Gerade Verbindung 27"/>
              <p:cNvSpPr/>
              <p:nvPr/>
            </p:nvSpPr>
            <p:spPr>
              <a:xfrm>
                <a:off x="2466574" y="3718230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9" name="Gerade Verbindung 28"/>
              <p:cNvSpPr/>
              <p:nvPr/>
            </p:nvSpPr>
            <p:spPr>
              <a:xfrm flipH="1">
                <a:off x="5405607" y="2993433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0" name="Gerade Verbindung 29"/>
              <p:cNvSpPr/>
              <p:nvPr/>
            </p:nvSpPr>
            <p:spPr>
              <a:xfrm flipH="1">
                <a:off x="5405607" y="3355832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1" name="Gerade Verbindung 30"/>
              <p:cNvSpPr/>
              <p:nvPr/>
            </p:nvSpPr>
            <p:spPr>
              <a:xfrm flipH="1">
                <a:off x="5405607" y="3718230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2" name="Gerade Verbindung 31"/>
              <p:cNvSpPr/>
              <p:nvPr/>
            </p:nvSpPr>
            <p:spPr>
              <a:xfrm>
                <a:off x="2438039" y="2027036"/>
                <a:ext cx="4854558" cy="0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3" name="Gerade Verbindung 32"/>
              <p:cNvSpPr/>
              <p:nvPr/>
            </p:nvSpPr>
            <p:spPr>
              <a:xfrm flipV="1">
                <a:off x="5833621" y="2027036"/>
                <a:ext cx="0" cy="1691195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4" name="Gerade Verbindung 33"/>
              <p:cNvSpPr/>
              <p:nvPr/>
            </p:nvSpPr>
            <p:spPr>
              <a:xfrm flipV="1">
                <a:off x="2438038" y="2027034"/>
                <a:ext cx="28535" cy="2681753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5" name="Gerade Verbindung 34"/>
              <p:cNvSpPr/>
              <p:nvPr/>
            </p:nvSpPr>
            <p:spPr>
              <a:xfrm flipH="1">
                <a:off x="2438039" y="4684627"/>
                <a:ext cx="1712059" cy="0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5543734" y="4941168"/>
              <a:ext cx="1313187" cy="8640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Topo</a:t>
            </a:r>
            <a:r>
              <a:rPr lang="en-GB" dirty="0" smtClean="0"/>
              <a:t> processor details – post PDR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4933782" cy="571504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Real-time path:</a:t>
            </a:r>
          </a:p>
          <a:p>
            <a:pPr lvl="1"/>
            <a:r>
              <a:rPr lang="en-GB" dirty="0" smtClean="0"/>
              <a:t>14 fibre-optical 12-way inputs (</a:t>
            </a:r>
            <a:r>
              <a:rPr lang="en-GB" dirty="0" err="1" smtClean="0"/>
              <a:t>miniPOD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Via four 48-way backplane connectors </a:t>
            </a:r>
          </a:p>
          <a:p>
            <a:pPr lvl="1"/>
            <a:r>
              <a:rPr lang="en-GB" dirty="0" smtClean="0"/>
              <a:t>4-fold segmented reference clock tree, 3 </a:t>
            </a:r>
            <a:r>
              <a:rPr lang="en-GB" dirty="0" err="1" smtClean="0"/>
              <a:t>Xtal</a:t>
            </a:r>
            <a:r>
              <a:rPr lang="en-GB" dirty="0" smtClean="0"/>
              <a:t> clocks each, plus jitter-cleaned LHC bunch clock multiple</a:t>
            </a:r>
          </a:p>
          <a:p>
            <a:pPr lvl="1"/>
            <a:r>
              <a:rPr lang="en-GB" dirty="0" smtClean="0"/>
              <a:t>Two processors XC7V690T </a:t>
            </a:r>
            <a:br>
              <a:rPr lang="en-GB" dirty="0" smtClean="0"/>
            </a:br>
            <a:r>
              <a:rPr lang="en-GB" dirty="0" smtClean="0"/>
              <a:t>(prototype XC7V485T)</a:t>
            </a:r>
          </a:p>
          <a:p>
            <a:pPr lvl="1"/>
            <a:r>
              <a:rPr lang="en-GB" dirty="0" smtClean="0"/>
              <a:t>Interlinked by 238-way LVDS path</a:t>
            </a:r>
          </a:p>
          <a:p>
            <a:pPr lvl="1"/>
            <a:r>
              <a:rPr lang="en-GB" dirty="0" smtClean="0"/>
              <a:t>12-way (+) optical output to CTP</a:t>
            </a:r>
          </a:p>
          <a:p>
            <a:pPr lvl="1"/>
            <a:r>
              <a:rPr lang="en-GB" dirty="0" smtClean="0"/>
              <a:t>32-way electrical (LVDS) output to CTP via mezzanine</a:t>
            </a:r>
          </a:p>
          <a:p>
            <a:r>
              <a:rPr lang="en-GB" dirty="0" smtClean="0"/>
              <a:t>Full </a:t>
            </a:r>
            <a:r>
              <a:rPr lang="en-GB" b="1" dirty="0" smtClean="0"/>
              <a:t>ATCA</a:t>
            </a:r>
            <a:r>
              <a:rPr lang="en-GB" dirty="0" smtClean="0"/>
              <a:t> compliance / respective circuitry on mezzanine</a:t>
            </a:r>
          </a:p>
          <a:p>
            <a:r>
              <a:rPr lang="en-GB" dirty="0" smtClean="0"/>
              <a:t>Module control via </a:t>
            </a:r>
            <a:r>
              <a:rPr lang="en-GB" dirty="0" err="1" smtClean="0"/>
              <a:t>Kintex</a:t>
            </a:r>
            <a:r>
              <a:rPr lang="en-GB" dirty="0" smtClean="0"/>
              <a:t> and </a:t>
            </a:r>
            <a:r>
              <a:rPr lang="en-GB" dirty="0" err="1" smtClean="0"/>
              <a:t>Zynq</a:t>
            </a:r>
            <a:r>
              <a:rPr lang="en-GB" dirty="0" smtClean="0"/>
              <a:t> processors</a:t>
            </a:r>
          </a:p>
          <a:p>
            <a:pPr lvl="1"/>
            <a:r>
              <a:rPr lang="en-GB" dirty="0" smtClean="0"/>
              <a:t>Initially via </a:t>
            </a:r>
            <a:r>
              <a:rPr lang="en-GB" dirty="0" err="1" smtClean="0"/>
              <a:t>VMEbus</a:t>
            </a:r>
            <a:r>
              <a:rPr lang="en-GB" dirty="0" smtClean="0"/>
              <a:t> extension</a:t>
            </a:r>
          </a:p>
          <a:p>
            <a:pPr lvl="1"/>
            <a:r>
              <a:rPr lang="en-GB" dirty="0" smtClean="0"/>
              <a:t>Eventually via </a:t>
            </a:r>
            <a:r>
              <a:rPr lang="en-GB" dirty="0" err="1" smtClean="0"/>
              <a:t>Kintex</a:t>
            </a:r>
            <a:r>
              <a:rPr lang="en-GB" dirty="0" smtClean="0"/>
              <a:t> or </a:t>
            </a:r>
            <a:r>
              <a:rPr lang="en-GB" dirty="0" err="1" smtClean="0"/>
              <a:t>Zynq</a:t>
            </a:r>
            <a:r>
              <a:rPr lang="en-GB" dirty="0" smtClean="0"/>
              <a:t> processor (Ethernet / base interface)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2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908720"/>
            <a:ext cx="4788024" cy="49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plan, so far…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-1" y="836712"/>
            <a:ext cx="3851921" cy="56641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Processor </a:t>
            </a:r>
            <a:r>
              <a:rPr lang="en-GB" dirty="0"/>
              <a:t>FPGA configuration via </a:t>
            </a:r>
            <a:r>
              <a:rPr lang="en-GB" dirty="0" err="1"/>
              <a:t>SystemACE</a:t>
            </a:r>
            <a:r>
              <a:rPr lang="en-GB" dirty="0"/>
              <a:t> and through module controller</a:t>
            </a:r>
          </a:p>
          <a:p>
            <a:r>
              <a:rPr lang="en-GB" dirty="0"/>
              <a:t>Module controller configuration via SPI and SD-card</a:t>
            </a:r>
          </a:p>
          <a:p>
            <a:r>
              <a:rPr lang="en-GB" dirty="0"/>
              <a:t>DAQ and ROI interface</a:t>
            </a:r>
          </a:p>
          <a:p>
            <a:pPr lvl="1"/>
            <a:r>
              <a:rPr lang="en-GB" dirty="0"/>
              <a:t>Two SFPs, L1Calo style</a:t>
            </a:r>
          </a:p>
          <a:p>
            <a:pPr lvl="1"/>
            <a:r>
              <a:rPr lang="en-GB" dirty="0"/>
              <a:t>up to 12 </a:t>
            </a:r>
            <a:r>
              <a:rPr lang="en-GB" dirty="0" err="1"/>
              <a:t>opto</a:t>
            </a:r>
            <a:r>
              <a:rPr lang="en-GB" dirty="0"/>
              <a:t> fibres (</a:t>
            </a:r>
            <a:r>
              <a:rPr lang="en-GB" dirty="0" err="1"/>
              <a:t>miniPOD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Hardware to support both L1Calo style ROD interface, and embedded ROD / S-Link interface on these fibres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5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and in 3-d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5" y="980728"/>
            <a:ext cx="7665797" cy="529989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1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erade Verbindung 36"/>
          <p:cNvSpPr/>
          <p:nvPr/>
        </p:nvSpPr>
        <p:spPr>
          <a:xfrm flipH="1" flipV="1">
            <a:off x="5523358" y="3654307"/>
            <a:ext cx="1263" cy="196392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 Schedule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09798" y="1888476"/>
            <a:ext cx="3028591" cy="529953"/>
          </a:xfrm>
          <a:prstGeom prst="rect">
            <a:avLst/>
          </a:pr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1234" y="2415406"/>
            <a:ext cx="4680203" cy="524729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22962" y="2950585"/>
            <a:ext cx="3089164" cy="524729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61261" y="3476689"/>
            <a:ext cx="3159210" cy="524729"/>
          </a:xfrm>
          <a:prstGeom prst="rect">
            <a:avLst/>
          </a:prstGeom>
          <a:solidFill>
            <a:srgbClr val="00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0"/>
          <p:cNvSpPr/>
          <p:nvPr/>
        </p:nvSpPr>
        <p:spPr>
          <a:xfrm>
            <a:off x="0" y="1715217"/>
            <a:ext cx="9144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  <a:tailEnd type="arrow"/>
          </a:ln>
        </p:spPr>
        <p:txBody>
          <a:bodyPr vert="horz" lIns="114295" tIns="73475" rIns="114295" bIns="73475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9797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5574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44107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61261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2013</a:t>
            </a:r>
          </a:p>
        </p:txBody>
      </p:sp>
      <p:sp>
        <p:nvSpPr>
          <p:cNvPr id="16" name="Gerade Verbindung 15"/>
          <p:cNvSpPr/>
          <p:nvPr/>
        </p:nvSpPr>
        <p:spPr>
          <a:xfrm>
            <a:off x="512657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Gerade Verbindung 16"/>
          <p:cNvSpPr/>
          <p:nvPr/>
        </p:nvSpPr>
        <p:spPr>
          <a:xfrm>
            <a:off x="2329811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>
            <a:off x="4146966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5964120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7781275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0" y="1220188"/>
            <a:ext cx="9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0132" y="1220189"/>
            <a:ext cx="1362867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0084" y="181064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Technology Demonstrator (BLT)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54379" y="2345827"/>
            <a:ext cx="3528309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Functional Demonstrator (GOLD)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197097" y="2871978"/>
            <a:ext cx="1665325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Prototype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43257" y="49842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Installation</a:t>
            </a:r>
          </a:p>
        </p:txBody>
      </p:sp>
      <p:sp>
        <p:nvSpPr>
          <p:cNvPr id="27" name="Gerade Verbindung 26"/>
          <p:cNvSpPr/>
          <p:nvPr/>
        </p:nvSpPr>
        <p:spPr>
          <a:xfrm flipV="1">
            <a:off x="7198512" y="4001416"/>
            <a:ext cx="325816" cy="12277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18375" y="3584769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GOLD delivery</a:t>
            </a:r>
          </a:p>
        </p:txBody>
      </p:sp>
      <p:sp>
        <p:nvSpPr>
          <p:cNvPr id="29" name="Gerade Verbindung 28"/>
          <p:cNvSpPr/>
          <p:nvPr/>
        </p:nvSpPr>
        <p:spPr>
          <a:xfrm flipV="1">
            <a:off x="2814386" y="2865329"/>
            <a:ext cx="1060007" cy="9102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1" name="Gerade Verbindung 30"/>
          <p:cNvSpPr/>
          <p:nvPr/>
        </p:nvSpPr>
        <p:spPr>
          <a:xfrm flipV="1">
            <a:off x="5343257" y="3475313"/>
            <a:ext cx="519165" cy="84615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82688" y="5394735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Production Completed</a:t>
            </a:r>
          </a:p>
        </p:txBody>
      </p:sp>
      <p:sp>
        <p:nvSpPr>
          <p:cNvPr id="33" name="Gerade Verbindung 32"/>
          <p:cNvSpPr/>
          <p:nvPr/>
        </p:nvSpPr>
        <p:spPr>
          <a:xfrm flipV="1">
            <a:off x="6156175" y="4001415"/>
            <a:ext cx="928007" cy="161681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964120" y="3374933"/>
            <a:ext cx="224012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Production </a:t>
            </a:r>
            <a:r>
              <a:rPr lang="en-GB" sz="1600" b="1" i="1" dirty="0" smtClean="0">
                <a:latin typeface="Liberation Sans" pitchFamily="18"/>
                <a:ea typeface="WenQuanYi Micro Hei" pitchFamily="2"/>
                <a:cs typeface="Lohit Hindi" pitchFamily="2"/>
              </a:rPr>
              <a:t>module</a:t>
            </a:r>
            <a:endParaRPr lang="en-GB" sz="1600" b="1" i="1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676456" y="3294353"/>
            <a:ext cx="285970" cy="101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Gerade Verbindung 35"/>
          <p:cNvSpPr/>
          <p:nvPr/>
        </p:nvSpPr>
        <p:spPr>
          <a:xfrm>
            <a:off x="5523358" y="1924776"/>
            <a:ext cx="0" cy="457351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042561" y="410317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 smtClean="0">
                <a:latin typeface="Liberation Sans" pitchFamily="18"/>
                <a:ea typeface="WenQuanYi Micro Hei" pitchFamily="2"/>
                <a:cs typeface="Lohit Hindi" pitchFamily="2"/>
              </a:rPr>
              <a:t>Prototype production</a:t>
            </a:r>
            <a:endParaRPr lang="en-GB" sz="1600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8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8" y="3284984"/>
            <a:ext cx="4014333" cy="32197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activities: module control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Sebastian working on  register model (s/w)</a:t>
            </a:r>
          </a:p>
          <a:p>
            <a:pPr marL="0" indent="0">
              <a:buNone/>
            </a:pPr>
            <a:r>
              <a:rPr lang="en-GB" dirty="0" smtClean="0"/>
              <a:t>Andreas making the fibre-optical VME  extension more robust (f/w)</a:t>
            </a:r>
          </a:p>
          <a:p>
            <a:pPr marL="0" indent="0">
              <a:buNone/>
            </a:pPr>
            <a:r>
              <a:rPr lang="en-GB" dirty="0" err="1" smtClean="0"/>
              <a:t>Sascha</a:t>
            </a:r>
            <a:r>
              <a:rPr lang="en-GB" dirty="0" smtClean="0"/>
              <a:t> started work on </a:t>
            </a:r>
            <a:r>
              <a:rPr lang="en-GB" dirty="0" err="1" smtClean="0"/>
              <a:t>Zynq</a:t>
            </a:r>
            <a:r>
              <a:rPr lang="en-GB" dirty="0" smtClean="0"/>
              <a:t> processor (FPGA fabric plus ARM processor)</a:t>
            </a:r>
          </a:p>
          <a:p>
            <a:r>
              <a:rPr lang="en-GB" dirty="0" smtClean="0"/>
              <a:t>Device </a:t>
            </a:r>
            <a:r>
              <a:rPr lang="en-GB" dirty="0"/>
              <a:t>chosen for L1Topo (Mars </a:t>
            </a:r>
            <a:r>
              <a:rPr lang="en-GB" dirty="0" smtClean="0"/>
              <a:t>ZX3) not yet available</a:t>
            </a:r>
            <a:endParaRPr lang="en-GB" dirty="0"/>
          </a:p>
          <a:p>
            <a:r>
              <a:rPr lang="en-GB" dirty="0" smtClean="0"/>
              <a:t>Currently using </a:t>
            </a:r>
            <a:r>
              <a:rPr lang="en-GB" dirty="0" err="1" smtClean="0"/>
              <a:t>Zedboard</a:t>
            </a:r>
            <a:r>
              <a:rPr lang="en-GB" dirty="0" smtClean="0"/>
              <a:t> to get acquainted to the processor and design environment</a:t>
            </a:r>
          </a:p>
          <a:p>
            <a:r>
              <a:rPr lang="en-GB" dirty="0" smtClean="0"/>
              <a:t>Got system up with supplied </a:t>
            </a:r>
            <a:br>
              <a:rPr lang="en-GB" dirty="0" smtClean="0"/>
            </a:br>
            <a:r>
              <a:rPr lang="en-GB" dirty="0" smtClean="0"/>
              <a:t>software (Linux) and firmware </a:t>
            </a:r>
            <a:br>
              <a:rPr lang="en-GB" dirty="0" smtClean="0"/>
            </a:br>
            <a:r>
              <a:rPr lang="en-GB" dirty="0" smtClean="0"/>
              <a:t>images</a:t>
            </a:r>
          </a:p>
          <a:p>
            <a:r>
              <a:rPr lang="en-GB" dirty="0" smtClean="0"/>
              <a:t>Got networking into usable state, </a:t>
            </a:r>
            <a:br>
              <a:rPr lang="en-GB" dirty="0" smtClean="0"/>
            </a:br>
            <a:r>
              <a:rPr lang="en-GB" dirty="0" smtClean="0"/>
              <a:t>wildly patching </a:t>
            </a:r>
            <a:r>
              <a:rPr lang="en-GB" dirty="0" err="1" smtClean="0"/>
              <a:t>initrd</a:t>
            </a:r>
            <a:r>
              <a:rPr lang="en-GB" dirty="0" smtClean="0"/>
              <a:t> image</a:t>
            </a:r>
          </a:p>
          <a:p>
            <a:r>
              <a:rPr lang="en-GB" dirty="0" smtClean="0"/>
              <a:t>Major software development effort </a:t>
            </a:r>
            <a:br>
              <a:rPr lang="en-GB" dirty="0" smtClean="0"/>
            </a:br>
            <a:r>
              <a:rPr lang="en-GB" dirty="0" smtClean="0"/>
              <a:t>using cross compiler tool chain </a:t>
            </a:r>
            <a:br>
              <a:rPr lang="en-GB" dirty="0" smtClean="0"/>
            </a:br>
            <a:r>
              <a:rPr lang="en-GB" dirty="0" smtClean="0"/>
              <a:t>on Ubuntu (see next slide…)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5665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Bildschirmpräsentation (4:3)</PresentationFormat>
  <Paragraphs>201</Paragraphs>
  <Slides>19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L1Topo Status &amp; Plans</vt:lpstr>
      <vt:lpstr> </vt:lpstr>
      <vt:lpstr>Topology 2013/14 (RTDP)</vt:lpstr>
      <vt:lpstr>Topology Processor</vt:lpstr>
      <vt:lpstr>Topo processor details – post PDR</vt:lpstr>
      <vt:lpstr>floor plan, so far…</vt:lpstr>
      <vt:lpstr>… and in 3-d</vt:lpstr>
      <vt:lpstr>Topology Processor Schedule</vt:lpstr>
      <vt:lpstr>Current activities: module control</vt:lpstr>
      <vt:lpstr>Module control</vt:lpstr>
      <vt:lpstr>Functional Demonstrator : “GOLD”</vt:lpstr>
      <vt:lpstr>Recent GOLD results (Virtex-6)</vt:lpstr>
      <vt:lpstr>GOLD latency (Virtex-6)</vt:lpstr>
      <vt:lpstr>GOLD TESTS (Virtex-7)</vt:lpstr>
      <vt:lpstr>Service FW</vt:lpstr>
      <vt:lpstr>Summary</vt:lpstr>
      <vt:lpstr>PowerPoint-Präsentation</vt:lpstr>
      <vt:lpstr>PowerPoint-Präsentation</vt:lpstr>
      <vt:lpstr>L1Topo : Milestones 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795</cp:revision>
  <cp:lastPrinted>2011-04-05T13:18:26Z</cp:lastPrinted>
  <dcterms:created xsi:type="dcterms:W3CDTF">2009-12-08T11:59:40Z</dcterms:created>
  <dcterms:modified xsi:type="dcterms:W3CDTF">2012-10-10T19:42:25Z</dcterms:modified>
</cp:coreProperties>
</file>