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0080625" cy="7559675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960" y="18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6B8A82A5-E170-440C-B7D7-31BF8F636172}" type="slidenum">
              <a:t>‹Nr.›</a:t>
            </a:fld>
            <a:endParaRPr lang="en-US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5276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B4FE6774-3F0F-416D-B13D-5B9E39F49D45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6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959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31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397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553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79198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26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494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100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235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59967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23048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2000" cy="12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9" y="1768680"/>
            <a:ext cx="907200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en-US" sz="4400" b="0" i="0" u="none" strike="noStrike" kern="1200" spc="0">
          <a:ln>
            <a:noFill/>
          </a:ln>
          <a:latin typeface="Liberation Sans" pitchFamily="18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n-US" sz="3200" b="0" i="0" u="none" strike="noStrike" kern="1200" spc="0">
          <a:ln>
            <a:noFill/>
          </a:ln>
          <a:latin typeface="Liberation Sans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40000" y="94320"/>
            <a:ext cx="9072000" cy="1171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GOLD TESTS (Virtex-6)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4294967295"/>
          </p:nvPr>
        </p:nvSpPr>
        <p:spPr>
          <a:xfrm>
            <a:off x="313200" y="872280"/>
            <a:ext cx="9072000" cy="272628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>
              <a:lnSpc>
                <a:spcPct val="150000"/>
              </a:lnSpc>
              <a:spcAft>
                <a:spcPts val="0"/>
              </a:spcAft>
              <a:buNone/>
            </a:pPr>
            <a:endParaRPr lang="en-US" sz="1800">
              <a:solidFill>
                <a:srgbClr val="000000"/>
              </a:solidFill>
            </a:endParaRPr>
          </a:p>
          <a:p>
            <a:pPr marL="0" lvl="0" indent="0" algn="l">
              <a:lnSpc>
                <a:spcPct val="150000"/>
              </a:lnSpc>
              <a:spcAft>
                <a:spcPts val="0"/>
              </a:spcAft>
            </a:pPr>
            <a:r>
              <a:rPr lang="en-US" sz="1800">
                <a:solidFill>
                  <a:srgbClr val="000000"/>
                </a:solidFill>
              </a:rPr>
              <a:t> Jitter analysis on cleaned TTC clock (</a:t>
            </a:r>
            <a:r>
              <a:rPr lang="en-US" sz="1800">
                <a:solidFill>
                  <a:srgbClr val="000000"/>
                </a:solidFill>
                <a:latin typeface="Segoe UI" pitchFamily="18"/>
                <a:cs typeface="Segoe UI" pitchFamily="2"/>
              </a:rPr>
              <a:t>σ</a:t>
            </a:r>
            <a:r>
              <a:rPr lang="en-US" sz="1800">
                <a:solidFill>
                  <a:srgbClr val="000000"/>
                </a:solidFill>
                <a:cs typeface="Segoe UI" pitchFamily="2"/>
              </a:rPr>
              <a:t> =</a:t>
            </a:r>
            <a:r>
              <a:rPr lang="en-US" sz="1800">
                <a:solidFill>
                  <a:srgbClr val="000000"/>
                </a:solidFill>
              </a:rPr>
              <a:t> 2.9 ps)</a:t>
            </a:r>
          </a:p>
          <a:p>
            <a:pPr marL="0" lvl="0" indent="0" algn="l">
              <a:lnSpc>
                <a:spcPct val="150000"/>
              </a:lnSpc>
              <a:spcAft>
                <a:spcPts val="0"/>
              </a:spcAft>
            </a:pPr>
            <a:r>
              <a:rPr lang="en-US" sz="1800">
                <a:solidFill>
                  <a:srgbClr val="000000"/>
                </a:solidFill>
              </a:rPr>
              <a:t> Signal integrity:  sampled in several positions along the chain</a:t>
            </a:r>
          </a:p>
          <a:p>
            <a:pPr marL="0" lvl="0" indent="0" algn="l">
              <a:lnSpc>
                <a:spcPct val="150000"/>
              </a:lnSpc>
              <a:spcAft>
                <a:spcPts val="0"/>
              </a:spcAft>
            </a:pPr>
            <a:r>
              <a:rPr lang="en-US" sz="1800">
                <a:solidFill>
                  <a:srgbClr val="000000"/>
                </a:solidFill>
              </a:rPr>
              <a:t> MGT and o/e converters settings optimization</a:t>
            </a:r>
          </a:p>
          <a:p>
            <a:pPr marL="0" lvl="0" indent="0" algn="l">
              <a:lnSpc>
                <a:spcPct val="150000"/>
              </a:lnSpc>
              <a:spcAft>
                <a:spcPts val="0"/>
              </a:spcAft>
            </a:pPr>
            <a:r>
              <a:rPr lang="en-US" sz="1800">
                <a:solidFill>
                  <a:srgbClr val="000000"/>
                </a:solidFill>
              </a:rPr>
              <a:t> Bit Error Rate (BER) &lt; 10</a:t>
            </a:r>
            <a:r>
              <a:rPr lang="en-US" sz="1800" baseline="30000">
                <a:solidFill>
                  <a:srgbClr val="000000"/>
                </a:solidFill>
              </a:rPr>
              <a:t>-16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  <a:latin typeface="Verdana" pitchFamily="18"/>
                <a:ea typeface="Verdana" pitchFamily="2"/>
              </a:rPr>
              <a:t> at 6.4 Gbps / 12 channels</a:t>
            </a:r>
          </a:p>
          <a:p>
            <a:pPr marL="0" lvl="0" indent="0" algn="l">
              <a:lnSpc>
                <a:spcPct val="150000"/>
              </a:lnSpc>
              <a:spcAft>
                <a:spcPts val="0"/>
              </a:spcAft>
            </a:pPr>
            <a:r>
              <a:rPr lang="en-US" sz="1800">
                <a:solidFill>
                  <a:srgbClr val="000000"/>
                </a:solidFill>
                <a:latin typeface="Verdana" pitchFamily="18"/>
                <a:ea typeface="Verdana" pitchFamily="2"/>
              </a:rPr>
              <a:t> Eye widths above 60 ps (out of 156 ps)</a:t>
            </a:r>
          </a:p>
          <a:p>
            <a:pPr marL="0" lvl="0" indent="0" algn="l">
              <a:lnSpc>
                <a:spcPct val="150000"/>
              </a:lnSpc>
              <a:spcAft>
                <a:spcPts val="0"/>
              </a:spcAft>
            </a:pPr>
            <a:r>
              <a:rPr lang="en-US" sz="1800">
                <a:solidFill>
                  <a:srgbClr val="000000"/>
                </a:solidFill>
                <a:latin typeface="Verdana" pitchFamily="18"/>
                <a:ea typeface="Verdana" pitchFamily="2"/>
              </a:rPr>
              <a:t> Crosstalk among channels measured in some cases but with negligible effect</a:t>
            </a: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29560" y="4028400"/>
            <a:ext cx="4571640" cy="3081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137560" y="3681000"/>
            <a:ext cx="4571640" cy="34286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/>
          <p:cNvSpPr txBox="1"/>
          <p:nvPr/>
        </p:nvSpPr>
        <p:spPr>
          <a:xfrm>
            <a:off x="6087600" y="7194599"/>
            <a:ext cx="3657600" cy="256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l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600" b="1" i="0" u="none" strike="noStrike" kern="1200" spc="0">
                <a:ln>
                  <a:noFill/>
                </a:ln>
                <a:solidFill>
                  <a:srgbClr val="FF0000"/>
                </a:solidFill>
                <a:latin typeface="Liberation Sans" pitchFamily="18"/>
                <a:ea typeface="DejaVu Sans" pitchFamily="2"/>
                <a:cs typeface="DejaVu Sans" pitchFamily="2"/>
              </a:rPr>
              <a:t>Sampled after fan-out chip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/>
              <a:t>GOLD TESTS (Virtex-6)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idx="1"/>
          </p:nvPr>
        </p:nvSpPr>
        <p:spPr/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</a:rPr>
              <a:t>Latency measurements done in several configurations at 6.4 </a:t>
            </a:r>
            <a:r>
              <a:rPr lang="en-US" sz="1800" dirty="0" err="1">
                <a:solidFill>
                  <a:srgbClr val="000000"/>
                </a:solidFill>
              </a:rPr>
              <a:t>Gbs</a:t>
            </a:r>
            <a:endParaRPr lang="en-US" sz="1800" dirty="0">
              <a:solidFill>
                <a:srgbClr val="000000"/>
              </a:solidFill>
            </a:endParaRPr>
          </a:p>
          <a:p>
            <a:pPr marL="0" lvl="0" indent="0" algn="l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</a:rPr>
              <a:t>(16 bit data width and 8/10 bit encoding)</a:t>
            </a:r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84800" y="2388960"/>
            <a:ext cx="6933599" cy="28706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/>
          <p:cNvSpPr txBox="1"/>
          <p:nvPr/>
        </p:nvSpPr>
        <p:spPr>
          <a:xfrm>
            <a:off x="421200" y="4752000"/>
            <a:ext cx="7086600" cy="21164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en-US" sz="17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HNPIYY+CMSS10" pitchFamily="18"/>
                <a:ea typeface="HNPIYY+CMSS10" pitchFamily="2"/>
                <a:cs typeface="HNPIYY+CMSS10" pitchFamily="2"/>
              </a:rPr>
              <a:t> Far End PMA loopback: 34 ns </a:t>
            </a:r>
            <a:r>
              <a:rPr lang="en-US" sz="17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HNPIYY+CMSS10" pitchFamily="18"/>
                <a:ea typeface="HNPIYY+CMSS10" pitchFamily="2"/>
                <a:cs typeface="HNPIYY+CMSS10" pitchFamily="2"/>
              </a:rPr>
              <a:t>latency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en-US" sz="17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HNPIYY+CMSS10" pitchFamily="18"/>
                <a:ea typeface="HNPIYY+CMSS10" pitchFamily="2"/>
                <a:cs typeface="HNPIYY+CMSS10" pitchFamily="2"/>
              </a:rPr>
              <a:t> </a:t>
            </a:r>
            <a:r>
              <a:rPr lang="en-US" sz="17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HNPIYY+CMSS10" pitchFamily="18"/>
                <a:ea typeface="HNPIYY+CMSS10" pitchFamily="2"/>
                <a:cs typeface="HNPIYY+CMSS10" pitchFamily="2"/>
              </a:rPr>
              <a:t>Electrical output: 63 ns latency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en-US" sz="17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HNPIYY+CMSS10" pitchFamily="18"/>
                <a:ea typeface="HNPIYY+CMSS10" pitchFamily="2"/>
                <a:cs typeface="HNPIYY+CMSS10" pitchFamily="2"/>
              </a:rPr>
              <a:t> Far End PCS loopback: 78 ns latency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en-US" sz="17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HNPIYY+CMSS10" pitchFamily="18"/>
                <a:ea typeface="HNPIYY+CMSS10" pitchFamily="2"/>
                <a:cs typeface="HNPIYY+CMSS10" pitchFamily="2"/>
              </a:rPr>
              <a:t> Parallel loopback in fabric: 86 ns latency</a:t>
            </a:r>
          </a:p>
          <a:p>
            <a:pPr marL="0" marR="0" lvl="0" indent="0" rtl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en-US" sz="1700" b="0" i="0" u="none" strike="noStrike" kern="1200" dirty="0">
              <a:ln>
                <a:noFill/>
              </a:ln>
              <a:solidFill>
                <a:srgbClr val="000000"/>
              </a:solidFill>
              <a:latin typeface="HNPIYY+CMSS10" pitchFamily="18"/>
              <a:ea typeface="HNPIYY+CMSS10" pitchFamily="2"/>
              <a:cs typeface="HNPIYY+CMSS10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2000" cy="1262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GOLD TESTS (Virtex-6)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768680"/>
            <a:ext cx="9072000" cy="49888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9pPr>
          </a:lstStyle>
          <a:p>
            <a:pPr lvl="0"/>
            <a:r>
              <a:rPr lang="en-US" sz="1800"/>
              <a:t>GOLD is our test-bench for topological algorithms</a:t>
            </a:r>
          </a:p>
          <a:p>
            <a:pPr lvl="0"/>
            <a:r>
              <a:rPr lang="en-US" sz="1800"/>
              <a:t>Logic consumption: a medium size algorithm (sorting algorithm) absorb about 10% of the logic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2000" cy="1262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GOLD TESTS (Virtex-7)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768680"/>
            <a:ext cx="9072000" cy="49888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9pPr>
          </a:lstStyle>
          <a:p>
            <a:pPr lvl="0"/>
            <a:r>
              <a:rPr lang="en-US" sz="1800"/>
              <a:t>We are experiencing with Virtex7-VC707 evaluation board using the GOLD as a source</a:t>
            </a:r>
          </a:p>
          <a:p>
            <a:pPr lvl="0"/>
            <a:r>
              <a:rPr lang="en-US" sz="1800"/>
              <a:t>BER cores worked out of the box but there are bugs on the ChipScope Analizer which prevent to run automatic parameters scans</a:t>
            </a:r>
          </a:p>
          <a:p>
            <a:pPr lvl="0"/>
            <a:r>
              <a:rPr lang="en-US" sz="1800"/>
              <a:t>4 channels pulled to 10 Gbs with a not optimized setting and no errors measured in a short data acquisition of half day</a:t>
            </a:r>
          </a:p>
          <a:p>
            <a:pPr lvl="0"/>
            <a:r>
              <a:rPr lang="en-US" sz="1800"/>
              <a:t>Repeating the Latency measurement on Virtex-7</a:t>
            </a:r>
          </a:p>
          <a:p>
            <a:pPr lvl="0">
              <a:buNone/>
            </a:pPr>
            <a:endParaRPr lang="en-US"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2000" cy="1262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Service FW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503999" y="1768680"/>
            <a:ext cx="9072000" cy="49888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9pPr>
          </a:lstStyle>
          <a:p>
            <a:pPr lvl="0"/>
            <a:r>
              <a:rPr lang="en-US" sz="1800"/>
              <a:t>CPLD FW for o/e converters, jitter cleaners, TTCRx</a:t>
            </a:r>
          </a:p>
          <a:p>
            <a:pPr lvl="0"/>
            <a:r>
              <a:rPr lang="en-US" sz="1800"/>
              <a:t>GOLD will used as a source/sink for testing purposes</a:t>
            </a:r>
          </a:p>
          <a:p>
            <a:pPr lvl="0"/>
            <a:r>
              <a:rPr lang="en-US" sz="1800"/>
              <a:t>Feed the VC-707 via SFP with defined data vectors (for V7 latency measurements)</a:t>
            </a:r>
          </a:p>
          <a:p>
            <a:pPr lvl="0"/>
            <a:r>
              <a:rPr lang="en-US" sz="1800"/>
              <a:t>Feed the sorting algorithm programmed in one input GOLD FPGA. Only 12 channels are feed due to HW limitations</a:t>
            </a:r>
          </a:p>
          <a:p>
            <a:pPr lvl="0"/>
            <a:r>
              <a:rPr lang="en-US" sz="1800"/>
              <a:t>In the future the GOLD will feed the TP prototype in a similar way</a:t>
            </a:r>
          </a:p>
          <a:p>
            <a:pPr lvl="0"/>
            <a:r>
              <a:rPr lang="en-US" sz="1800"/>
              <a:t>Improving the communication firmware among the VME extension (BLT module) to the GOLD via SFP fiber</a:t>
            </a:r>
          </a:p>
          <a:p>
            <a:pPr lvl="0">
              <a:buNone/>
            </a:pPr>
            <a:endParaRPr lang="en-US" sz="1800"/>
          </a:p>
          <a:p>
            <a:pPr lvl="0">
              <a:buNone/>
            </a:pPr>
            <a:endParaRPr lang="en-US"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Bildschirmpräsentation (4:3)</PresentationFormat>
  <Paragraphs>31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Default</vt:lpstr>
      <vt:lpstr>GOLD TESTS (Virtex-6)</vt:lpstr>
      <vt:lpstr>GOLD TESTS (Virtex-6)</vt:lpstr>
      <vt:lpstr>GOLD TESTS (Virtex-6)</vt:lpstr>
      <vt:lpstr>GOLD TESTS (Virtex-7)</vt:lpstr>
      <vt:lpstr>Service FW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 TESTS (Virtex-6)</dc:title>
  <dc:creator>Schäfer, Dr. Ulrich</dc:creator>
  <cp:lastModifiedBy>Schäfer, Dr. Ulrich</cp:lastModifiedBy>
  <cp:revision>7</cp:revision>
  <dcterms:modified xsi:type="dcterms:W3CDTF">2012-10-09T15:57:19Z</dcterms:modified>
</cp:coreProperties>
</file>