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8" r:id="rId3"/>
    <p:sldId id="299" r:id="rId4"/>
    <p:sldId id="300" r:id="rId5"/>
    <p:sldId id="329" r:id="rId6"/>
    <p:sldId id="316" r:id="rId7"/>
    <p:sldId id="317" r:id="rId8"/>
    <p:sldId id="293" r:id="rId9"/>
    <p:sldId id="330" r:id="rId10"/>
    <p:sldId id="333" r:id="rId11"/>
    <p:sldId id="303" r:id="rId12"/>
    <p:sldId id="335" r:id="rId13"/>
    <p:sldId id="336" r:id="rId14"/>
    <p:sldId id="337" r:id="rId15"/>
    <p:sldId id="338" r:id="rId16"/>
    <p:sldId id="339" r:id="rId17"/>
    <p:sldId id="340" r:id="rId18"/>
  </p:sldIdLst>
  <p:sldSz cx="9144000" cy="6858000" type="screen4x3"/>
  <p:notesSz cx="6805613" cy="99393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AFC44"/>
    <a:srgbClr val="0CB428"/>
    <a:srgbClr val="0F01BF"/>
    <a:srgbClr val="0EDC30"/>
    <a:srgbClr val="D703DC"/>
    <a:srgbClr val="48C489"/>
    <a:srgbClr val="BC03C1"/>
    <a:srgbClr val="4A7EBB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99" autoAdjust="0"/>
    <p:restoredTop sz="94668" autoAdjust="0"/>
  </p:normalViewPr>
  <p:slideViewPr>
    <p:cSldViewPr>
      <p:cViewPr>
        <p:scale>
          <a:sx n="125" d="100"/>
          <a:sy n="125" d="100"/>
        </p:scale>
        <p:origin x="-122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346"/>
    </p:cViewPr>
  </p:sorter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0B418-4B07-4C12-B540-9B925B4011B6}" type="datetimeFigureOut">
              <a:rPr lang="en-GB" smtClean="0"/>
              <a:t>09/10/2012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08586-A3F3-4792-93EE-65BEF701A3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9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09.10.2012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61" y="4721008"/>
            <a:ext cx="5444175" cy="4383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00991" y="754549"/>
            <a:ext cx="4403632" cy="372725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61" y="4721008"/>
            <a:ext cx="5444175" cy="4383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61" y="4721008"/>
            <a:ext cx="5444175" cy="4383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61" y="4721008"/>
            <a:ext cx="5444175" cy="4383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61" y="4721008"/>
            <a:ext cx="5444175" cy="43834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 smtClean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L1Topo </a:t>
            </a:r>
            <a:r>
              <a:rPr lang="en-US" dirty="0"/>
              <a:t>S</a:t>
            </a:r>
            <a:r>
              <a:rPr lang="en-US" dirty="0" smtClean="0"/>
              <a:t>tatus &amp; Plans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>
            <a:normAutofit/>
          </a:bodyPr>
          <a:lstStyle/>
          <a:p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B.Bauß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V.Büscher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W.Ji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S.Krause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U.Schäfer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A.Reiß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E.Simioni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S.Tapprogge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V.Wenzel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Module control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2492896"/>
            <a:ext cx="8715436" cy="40079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dirty="0" smtClean="0"/>
              <a:t>Almost done !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Now </a:t>
            </a:r>
            <a:r>
              <a:rPr lang="en-GB" dirty="0"/>
              <a:t>digging </a:t>
            </a:r>
            <a:r>
              <a:rPr lang="en-GB" dirty="0" smtClean="0"/>
              <a:t>at </a:t>
            </a:r>
            <a:r>
              <a:rPr lang="en-GB" dirty="0"/>
              <a:t>hardware access </a:t>
            </a:r>
          </a:p>
          <a:p>
            <a:r>
              <a:rPr lang="en-GB" dirty="0"/>
              <a:t>Out of the box there is a GPIO interface implemented in the fabric, allowing for some lights to be flashed from Linux command line</a:t>
            </a:r>
          </a:p>
          <a:p>
            <a:r>
              <a:rPr lang="en-GB" dirty="0"/>
              <a:t>Build L1Topo specific hardware interface (VME-like register model ?) in firmware </a:t>
            </a:r>
          </a:p>
          <a:p>
            <a:r>
              <a:rPr lang="en-GB" dirty="0"/>
              <a:t>Attach the interface to the ARM core and write support software</a:t>
            </a: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GB" dirty="0">
                <a:sym typeface="Wingdings" pitchFamily="2" charset="2"/>
              </a:rPr>
              <a:t> need to get </a:t>
            </a:r>
            <a:r>
              <a:rPr lang="en-GB" dirty="0"/>
              <a:t>used to Xilinx EDK</a:t>
            </a: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836712"/>
            <a:ext cx="5845522" cy="14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33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Functional Demonstrator : “GOLD”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5013176"/>
            <a:ext cx="8715436" cy="1635094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Fibre input from the backplane (MTP-CPI connectors)</a:t>
            </a:r>
          </a:p>
          <a:p>
            <a:r>
              <a:rPr lang="en-GB" dirty="0" smtClean="0"/>
              <a:t>10Gb/s 12-channel industry standard o/e converters on mezzanine</a:t>
            </a:r>
          </a:p>
          <a:p>
            <a:r>
              <a:rPr lang="en-GB" dirty="0" smtClean="0"/>
              <a:t>High performance FPGAs (XC6VLX240T) with multiple 6.4Gb/s transceivers</a:t>
            </a:r>
          </a:p>
          <a:p>
            <a:r>
              <a:rPr lang="en-GB" dirty="0" smtClean="0"/>
              <a:t>Real-time output via opto links on the front panel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801558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81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489827" y="85565"/>
            <a:ext cx="8229090" cy="1063036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GOLD TESTS (Virtex-6)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4294967295"/>
          </p:nvPr>
        </p:nvSpPr>
        <p:spPr>
          <a:xfrm>
            <a:off x="284099" y="791316"/>
            <a:ext cx="8229090" cy="2473232"/>
          </a:xfrm>
        </p:spPr>
        <p:txBody>
          <a:bodyPr anchor="ctr">
            <a:normAutofit fontScale="92500" lnSpcReduction="2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160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</a:rPr>
              <a:t> Jitter analysis on cleaned TTC clock (</a:t>
            </a:r>
            <a:r>
              <a:rPr lang="en-US" sz="1600">
                <a:solidFill>
                  <a:srgbClr val="000000"/>
                </a:solidFill>
                <a:latin typeface="Segoe UI" pitchFamily="18"/>
                <a:cs typeface="Segoe UI" pitchFamily="2"/>
              </a:rPr>
              <a:t>σ</a:t>
            </a:r>
            <a:r>
              <a:rPr lang="en-US" sz="1600">
                <a:solidFill>
                  <a:srgbClr val="000000"/>
                </a:solidFill>
                <a:cs typeface="Segoe UI" pitchFamily="2"/>
              </a:rPr>
              <a:t> =</a:t>
            </a:r>
            <a:r>
              <a:rPr lang="en-US" sz="1600">
                <a:solidFill>
                  <a:srgbClr val="000000"/>
                </a:solidFill>
              </a:rPr>
              <a:t> 2.9 ps)</a:t>
            </a:r>
          </a:p>
          <a:p>
            <a:pPr marL="0" indent="0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</a:rPr>
              <a:t> Signal integrity:  sampled in several positions along the chain</a:t>
            </a:r>
          </a:p>
          <a:p>
            <a:pPr marL="0" indent="0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</a:rPr>
              <a:t> MGT and o/e converters settings optimization</a:t>
            </a:r>
          </a:p>
          <a:p>
            <a:pPr marL="0" indent="0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</a:rPr>
              <a:t> Bit Error Rate (BER) &lt; 10</a:t>
            </a:r>
            <a:r>
              <a:rPr lang="en-US" sz="1600" baseline="30000">
                <a:solidFill>
                  <a:srgbClr val="000000"/>
                </a:solidFill>
              </a:rPr>
              <a:t>-16</a:t>
            </a: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  <a:latin typeface="Verdana" pitchFamily="18"/>
                <a:ea typeface="Verdana" pitchFamily="2"/>
              </a:rPr>
              <a:t> at 6.4 Gbps / 12 channels</a:t>
            </a:r>
          </a:p>
          <a:p>
            <a:pPr marL="0" indent="0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  <a:latin typeface="Verdana" pitchFamily="18"/>
                <a:ea typeface="Verdana" pitchFamily="2"/>
              </a:rPr>
              <a:t> Eye widths above 60 ps (out of 156 ps)</a:t>
            </a:r>
          </a:p>
          <a:p>
            <a:pPr marL="0" indent="0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  <a:latin typeface="Verdana" pitchFamily="18"/>
                <a:ea typeface="Verdana" pitchFamily="2"/>
              </a:rPr>
              <a:t> Crosstalk among channels measured in some cases but with negligible effect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0357" y="3654491"/>
            <a:ext cx="4146873" cy="2795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60212" y="3339337"/>
            <a:ext cx="4146873" cy="31103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5521980" y="6526810"/>
            <a:ext cx="3317760" cy="2328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lnSpc>
                <a:spcPct val="150000"/>
              </a:lnSpc>
              <a:buNone/>
            </a:pPr>
            <a:r>
              <a:rPr lang="en-US" sz="1500" b="1">
                <a:solidFill>
                  <a:srgbClr val="FF0000"/>
                </a:solidFill>
                <a:latin typeface="Liberation Sans" pitchFamily="18"/>
                <a:ea typeface="DejaVu Sans" pitchFamily="2"/>
                <a:cs typeface="DejaVu Sans" pitchFamily="2"/>
              </a:rPr>
              <a:t>Sampled after fan-out chip</a:t>
            </a:r>
          </a:p>
        </p:txBody>
      </p:sp>
    </p:spTree>
    <p:extLst>
      <p:ext uri="{BB962C8B-B14F-4D97-AF65-F5344CB8AC3E}">
        <p14:creationId xmlns:p14="http://schemas.microsoft.com/office/powerpoint/2010/main" val="94025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GOLD TESTS (Virtex-6)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idx="1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000000"/>
                </a:solidFill>
              </a:rPr>
              <a:t>Latency measurements done in several configurations at 6.4 </a:t>
            </a:r>
            <a:r>
              <a:rPr lang="en-US" sz="1600" dirty="0" err="1">
                <a:solidFill>
                  <a:srgbClr val="000000"/>
                </a:solidFill>
              </a:rPr>
              <a:t>Gbs</a:t>
            </a: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000000"/>
                </a:solidFill>
              </a:rPr>
              <a:t>(16 bit data width and 8/10 bit encoding)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28260" y="2167221"/>
            <a:ext cx="6289375" cy="26041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382065" y="4310928"/>
            <a:ext cx="6428160" cy="1919996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compatLnSpc="0"/>
          <a:lstStyle/>
          <a:p>
            <a:pPr hangingPunct="0">
              <a:lnSpc>
                <a:spcPct val="150000"/>
              </a:lnSpc>
              <a:buSzPct val="45000"/>
              <a:buFont typeface="StarSymbol"/>
              <a:buChar char="●"/>
            </a:pPr>
            <a:r>
              <a:rPr lang="en-US" sz="1500" dirty="0">
                <a:solidFill>
                  <a:srgbClr val="000000"/>
                </a:solidFill>
                <a:latin typeface="HNPIYY+CMSS10" pitchFamily="18"/>
                <a:ea typeface="HNPIYY+CMSS10" pitchFamily="2"/>
                <a:cs typeface="HNPIYY+CMSS10" pitchFamily="2"/>
              </a:rPr>
              <a:t> Far End PMA loopback: 34 ns latency</a:t>
            </a:r>
          </a:p>
          <a:p>
            <a:pPr hangingPunct="0">
              <a:lnSpc>
                <a:spcPct val="150000"/>
              </a:lnSpc>
              <a:buSzPct val="45000"/>
              <a:buFont typeface="StarSymbol"/>
              <a:buChar char="●"/>
            </a:pPr>
            <a:r>
              <a:rPr lang="en-US" sz="1500" dirty="0">
                <a:solidFill>
                  <a:srgbClr val="000000"/>
                </a:solidFill>
                <a:latin typeface="HNPIYY+CMSS10" pitchFamily="18"/>
                <a:ea typeface="HNPIYY+CMSS10" pitchFamily="2"/>
                <a:cs typeface="HNPIYY+CMSS10" pitchFamily="2"/>
              </a:rPr>
              <a:t> Electrical output: 63 ns latency</a:t>
            </a:r>
          </a:p>
          <a:p>
            <a:pPr hangingPunct="0">
              <a:lnSpc>
                <a:spcPct val="150000"/>
              </a:lnSpc>
              <a:buSzPct val="45000"/>
              <a:buFont typeface="StarSymbol"/>
              <a:buChar char="●"/>
            </a:pPr>
            <a:r>
              <a:rPr lang="en-US" sz="1500" dirty="0">
                <a:solidFill>
                  <a:srgbClr val="000000"/>
                </a:solidFill>
                <a:latin typeface="HNPIYY+CMSS10" pitchFamily="18"/>
                <a:ea typeface="HNPIYY+CMSS10" pitchFamily="2"/>
                <a:cs typeface="HNPIYY+CMSS10" pitchFamily="2"/>
              </a:rPr>
              <a:t> Far End PCS loopback: 78 ns latency</a:t>
            </a:r>
          </a:p>
          <a:p>
            <a:pPr hangingPunct="0">
              <a:lnSpc>
                <a:spcPct val="150000"/>
              </a:lnSpc>
              <a:buSzPct val="45000"/>
              <a:buFont typeface="StarSymbol"/>
              <a:buChar char="●"/>
            </a:pPr>
            <a:r>
              <a:rPr lang="en-US" sz="1500" dirty="0">
                <a:solidFill>
                  <a:srgbClr val="000000"/>
                </a:solidFill>
                <a:latin typeface="HNPIYY+CMSS10" pitchFamily="18"/>
                <a:ea typeface="HNPIYY+CMSS10" pitchFamily="2"/>
                <a:cs typeface="HNPIYY+CMSS10" pitchFamily="2"/>
              </a:rPr>
              <a:t> Parallel loopback in fabric: 86 ns latency</a:t>
            </a:r>
          </a:p>
          <a:p>
            <a:pPr hangingPunct="0">
              <a:lnSpc>
                <a:spcPct val="150000"/>
              </a:lnSpc>
              <a:buSzPct val="45000"/>
              <a:buFont typeface="StarSymbol"/>
              <a:buChar char="●"/>
            </a:pPr>
            <a:endParaRPr lang="en-US" sz="1500" dirty="0">
              <a:solidFill>
                <a:srgbClr val="000000"/>
              </a:solidFill>
              <a:latin typeface="HNPIYY+CMSS10" pitchFamily="18"/>
              <a:ea typeface="HNPIYY+CMSS10" pitchFamily="2"/>
              <a:cs typeface="HNPIYY+CMSS1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8820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457171" y="553469"/>
            <a:ext cx="8229090" cy="584775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GOLD TESTS (Virtex-6)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457171" y="1604515"/>
            <a:ext cx="8229090" cy="4525821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sz="1600"/>
              <a:t>GOLD is our test-bench for topological algorithms</a:t>
            </a:r>
          </a:p>
          <a:p>
            <a:pPr lvl="0"/>
            <a:r>
              <a:rPr lang="en-US" sz="1600"/>
              <a:t>Logic consumption: a medium size algorithm (sorting algorithm) absorb about 10% of the logic</a:t>
            </a:r>
          </a:p>
        </p:txBody>
      </p:sp>
    </p:spTree>
    <p:extLst>
      <p:ext uri="{BB962C8B-B14F-4D97-AF65-F5344CB8AC3E}">
        <p14:creationId xmlns:p14="http://schemas.microsoft.com/office/powerpoint/2010/main" val="2931720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457171" y="553469"/>
            <a:ext cx="8229090" cy="584775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GOLD TESTS (Virtex-7)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457171" y="1604515"/>
            <a:ext cx="8229090" cy="4525821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sz="1600"/>
              <a:t>We are experiencing with Virtex7-VC707 evaluation board using the GOLD as a source</a:t>
            </a:r>
          </a:p>
          <a:p>
            <a:pPr lvl="0"/>
            <a:r>
              <a:rPr lang="en-US" sz="1600"/>
              <a:t>BER cores worked out of the box but there are bugs on the ChipScope Analizer which prevent to run automatic parameters scans</a:t>
            </a:r>
          </a:p>
          <a:p>
            <a:pPr lvl="0"/>
            <a:r>
              <a:rPr lang="en-US" sz="1600"/>
              <a:t>4 channels pulled to 10 Gbs with a not optimized setting and no errors measured in a short data acquisition of half day</a:t>
            </a:r>
          </a:p>
          <a:p>
            <a:pPr lvl="0"/>
            <a:r>
              <a:rPr lang="en-US" sz="1600"/>
              <a:t>Repeating the Latency measurement on Virtex-7</a:t>
            </a:r>
          </a:p>
          <a:p>
            <a:pPr lvl="0"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99078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457171" y="553469"/>
            <a:ext cx="8229090" cy="584775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Service FW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457171" y="1604515"/>
            <a:ext cx="8229090" cy="4525821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sz="1600"/>
              <a:t>CPLD FW for o/e converters, jitter cleaners, TTCRx</a:t>
            </a:r>
          </a:p>
          <a:p>
            <a:pPr lvl="0"/>
            <a:r>
              <a:rPr lang="en-US" sz="1600"/>
              <a:t>GOLD will used as a source/sink for testing purposes</a:t>
            </a:r>
          </a:p>
          <a:p>
            <a:pPr lvl="0"/>
            <a:r>
              <a:rPr lang="en-US" sz="1600"/>
              <a:t>Feed the VC-707 via SFP with defined data vectors (for V7 latency measurements)</a:t>
            </a:r>
          </a:p>
          <a:p>
            <a:pPr lvl="0"/>
            <a:r>
              <a:rPr lang="en-US" sz="1600"/>
              <a:t>Feed the sorting algorithm programmed in one input GOLD FPGA. Only 12 channels are feed due to HW limitations</a:t>
            </a:r>
          </a:p>
          <a:p>
            <a:pPr lvl="0"/>
            <a:r>
              <a:rPr lang="en-US" sz="1600"/>
              <a:t>In the future the GOLD will feed the TP prototype in a similar way</a:t>
            </a:r>
          </a:p>
          <a:p>
            <a:pPr lvl="0"/>
            <a:r>
              <a:rPr lang="en-US" sz="1600"/>
              <a:t>Improving the communication firmware among the VME extension (BLT module) to the GOLD via SFP fiber</a:t>
            </a:r>
          </a:p>
          <a:p>
            <a:pPr lvl="0">
              <a:buNone/>
            </a:pPr>
            <a:endParaRPr lang="en-US" sz="1600"/>
          </a:p>
          <a:p>
            <a:pPr lvl="0"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783776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L1Topo functional demonstrator (GOLD):</a:t>
            </a:r>
          </a:p>
          <a:p>
            <a:r>
              <a:rPr lang="en-GB" dirty="0" smtClean="0"/>
              <a:t>High-speed o/e data paths successfully tested</a:t>
            </a:r>
          </a:p>
          <a:p>
            <a:r>
              <a:rPr lang="en-GB" dirty="0" smtClean="0"/>
              <a:t>MGT Parameters tuned at </a:t>
            </a:r>
            <a:r>
              <a:rPr lang="en-GB" dirty="0" smtClean="0"/>
              <a:t>6.4 </a:t>
            </a:r>
            <a:r>
              <a:rPr lang="en-GB" dirty="0" smtClean="0"/>
              <a:t>Gb/s for large </a:t>
            </a:r>
            <a:r>
              <a:rPr lang="en-GB" dirty="0" smtClean="0"/>
              <a:t>bit-error  free windows</a:t>
            </a:r>
          </a:p>
          <a:p>
            <a:r>
              <a:rPr lang="en-GB" dirty="0" smtClean="0"/>
              <a:t>Latency measurements taken, activity on-going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L1Topo Prototype:</a:t>
            </a:r>
          </a:p>
          <a:p>
            <a:r>
              <a:rPr lang="en-GB" dirty="0" smtClean="0"/>
              <a:t>Design ready, reviewed, schematic capture </a:t>
            </a:r>
            <a:r>
              <a:rPr lang="en-GB" dirty="0" smtClean="0"/>
              <a:t>almost finished</a:t>
            </a:r>
          </a:p>
          <a:p>
            <a:r>
              <a:rPr lang="en-GB" dirty="0" smtClean="0"/>
              <a:t>Modifications due to review incorporated </a:t>
            </a:r>
            <a:endParaRPr lang="en-GB" dirty="0" smtClean="0"/>
          </a:p>
          <a:p>
            <a:r>
              <a:rPr lang="en-GB" dirty="0" smtClean="0"/>
              <a:t>Layout well advanced</a:t>
            </a:r>
          </a:p>
          <a:p>
            <a:r>
              <a:rPr lang="en-GB" dirty="0"/>
              <a:t>Some not yet finalised circuitry to go onto mezzanine module</a:t>
            </a:r>
          </a:p>
          <a:p>
            <a:r>
              <a:rPr lang="en-GB" dirty="0" smtClean="0"/>
              <a:t>PDR follow-up in November</a:t>
            </a:r>
            <a:endParaRPr lang="en-GB" dirty="0" smtClean="0"/>
          </a:p>
          <a:p>
            <a:r>
              <a:rPr lang="en-GB" dirty="0" smtClean="0"/>
              <a:t>Considerable effort going </a:t>
            </a:r>
            <a:r>
              <a:rPr lang="en-GB" dirty="0" smtClean="0"/>
              <a:t>into s/w, f/w, system-level integration</a:t>
            </a:r>
          </a:p>
          <a:p>
            <a:r>
              <a:rPr lang="en-GB" dirty="0" smtClean="0"/>
              <a:t>On </a:t>
            </a:r>
            <a:r>
              <a:rPr lang="en-GB" dirty="0"/>
              <a:t>schedule for installation during shutdown </a:t>
            </a:r>
            <a:r>
              <a:rPr lang="en-GB" dirty="0" smtClean="0"/>
              <a:t>13/14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89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Topo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r>
              <a:rPr lang="de-DE" dirty="0" err="1" smtClean="0"/>
              <a:t>Topo</a:t>
            </a:r>
            <a:r>
              <a:rPr lang="de-DE" dirty="0" smtClean="0"/>
              <a:t> </a:t>
            </a:r>
            <a:r>
              <a:rPr lang="de-DE" dirty="0" err="1" smtClean="0"/>
              <a:t>processor</a:t>
            </a:r>
            <a:r>
              <a:rPr lang="de-DE" dirty="0" smtClean="0"/>
              <a:t>, post-PDR</a:t>
            </a:r>
          </a:p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endParaRPr lang="de-DE" dirty="0" smtClean="0"/>
          </a:p>
          <a:p>
            <a:pPr lvl="1"/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Gold</a:t>
            </a:r>
          </a:p>
          <a:p>
            <a:pPr lvl="1"/>
            <a:r>
              <a:rPr lang="de-DE" dirty="0" err="1" smtClean="0"/>
              <a:t>Targeting</a:t>
            </a:r>
            <a:r>
              <a:rPr lang="de-DE" dirty="0" smtClean="0"/>
              <a:t> V7</a:t>
            </a:r>
          </a:p>
          <a:p>
            <a:pPr lvl="1"/>
            <a:r>
              <a:rPr lang="de-DE" dirty="0" err="1" smtClean="0"/>
              <a:t>Zynq</a:t>
            </a:r>
            <a:endParaRPr lang="de-DE" dirty="0" smtClean="0"/>
          </a:p>
          <a:p>
            <a:pPr lvl="1"/>
            <a:r>
              <a:rPr lang="de-DE" dirty="0" smtClean="0"/>
              <a:t>Service </a:t>
            </a:r>
            <a:r>
              <a:rPr lang="de-DE" dirty="0" err="1" smtClean="0"/>
              <a:t>firmware</a:t>
            </a:r>
            <a:endParaRPr lang="de-DE" dirty="0" smtClean="0"/>
          </a:p>
          <a:p>
            <a:pPr lvl="1"/>
            <a:r>
              <a:rPr lang="de-DE" dirty="0" err="1" smtClean="0"/>
              <a:t>Algorithmic</a:t>
            </a:r>
            <a:r>
              <a:rPr lang="de-DE" dirty="0" smtClean="0"/>
              <a:t> </a:t>
            </a:r>
            <a:r>
              <a:rPr lang="de-DE" dirty="0" err="1" smtClean="0"/>
              <a:t>firmware</a:t>
            </a:r>
            <a:endParaRPr lang="de-DE" dirty="0" smtClean="0"/>
          </a:p>
          <a:p>
            <a:r>
              <a:rPr lang="de-DE" dirty="0" smtClean="0"/>
              <a:t>Hardware </a:t>
            </a:r>
            <a:r>
              <a:rPr lang="de-DE" dirty="0" err="1" smtClean="0"/>
              <a:t>status</a:t>
            </a:r>
            <a:endParaRPr lang="de-DE" dirty="0" smtClean="0"/>
          </a:p>
          <a:p>
            <a:r>
              <a:rPr lang="de-DE" dirty="0" smtClean="0"/>
              <a:t>Timeline</a:t>
            </a:r>
          </a:p>
          <a:p>
            <a:r>
              <a:rPr lang="de-DE" dirty="0" smtClean="0"/>
              <a:t>Summary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56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Topology 2013/14 (RTDP)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Line 1"/>
          <p:cNvSpPr>
            <a:spLocks noChangeShapeType="1"/>
          </p:cNvSpPr>
          <p:nvPr/>
        </p:nvSpPr>
        <p:spPr bwMode="auto">
          <a:xfrm>
            <a:off x="5170793" y="1959198"/>
            <a:ext cx="1096" cy="93222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" name="AutoShape 3"/>
          <p:cNvSpPr>
            <a:spLocks noChangeArrowheads="1"/>
          </p:cNvSpPr>
          <p:nvPr/>
        </p:nvSpPr>
        <p:spPr bwMode="auto">
          <a:xfrm>
            <a:off x="4216612" y="4765148"/>
            <a:ext cx="820375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3" name="AutoShape 4"/>
          <p:cNvSpPr>
            <a:spLocks noChangeArrowheads="1"/>
          </p:cNvSpPr>
          <p:nvPr/>
        </p:nvSpPr>
        <p:spPr bwMode="auto">
          <a:xfrm>
            <a:off x="4490802" y="4765148"/>
            <a:ext cx="820375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4" name="AutoShape 5"/>
          <p:cNvSpPr>
            <a:spLocks noChangeArrowheads="1"/>
          </p:cNvSpPr>
          <p:nvPr/>
        </p:nvSpPr>
        <p:spPr bwMode="auto">
          <a:xfrm>
            <a:off x="4789120" y="4765148"/>
            <a:ext cx="820375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5" name="AutoShape 6"/>
          <p:cNvSpPr>
            <a:spLocks noChangeArrowheads="1"/>
          </p:cNvSpPr>
          <p:nvPr/>
        </p:nvSpPr>
        <p:spPr bwMode="auto">
          <a:xfrm>
            <a:off x="5062213" y="4765148"/>
            <a:ext cx="820375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939616" y="4180913"/>
            <a:ext cx="1302950" cy="252454"/>
          </a:xfrm>
          <a:prstGeom prst="rect">
            <a:avLst/>
          </a:prstGeom>
          <a:noFill/>
          <a:ln w="1905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err="1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Topo</a:t>
            </a:r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Processor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519317" y="6240501"/>
            <a:ext cx="923471" cy="25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r>
              <a:rPr lang="en-US" b="1" dirty="0" err="1" smtClean="0"/>
              <a:t>Muons</a:t>
            </a:r>
            <a:endParaRPr lang="en-US" b="1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439347" y="1949666"/>
            <a:ext cx="1659548" cy="66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Legacy</a:t>
            </a:r>
            <a:b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</a:br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electrical links</a:t>
            </a:r>
          </a:p>
          <a:p>
            <a:pPr algn="ctr"/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74" name="Text Box 11"/>
          <p:cNvSpPr txBox="1">
            <a:spLocks noChangeArrowheads="1"/>
          </p:cNvSpPr>
          <p:nvPr/>
        </p:nvSpPr>
        <p:spPr bwMode="auto">
          <a:xfrm>
            <a:off x="827628" y="3179781"/>
            <a:ext cx="1941263" cy="51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Cluster Processor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>
            <a:off x="1696261" y="1289846"/>
            <a:ext cx="8203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517733" y="1289846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>
            <a:off x="2517733" y="1423022"/>
            <a:ext cx="0" cy="46553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1696261" y="1264369"/>
            <a:ext cx="106934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>
            <a:off x="2766697" y="1289846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>
            <a:off x="3039790" y="1289846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" name="Line 18"/>
          <p:cNvSpPr>
            <a:spLocks noChangeShapeType="1"/>
          </p:cNvSpPr>
          <p:nvPr/>
        </p:nvSpPr>
        <p:spPr bwMode="auto">
          <a:xfrm>
            <a:off x="2766697" y="1423022"/>
            <a:ext cx="0" cy="46553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" name="Line 19"/>
          <p:cNvSpPr>
            <a:spLocks noChangeShapeType="1"/>
          </p:cNvSpPr>
          <p:nvPr/>
        </p:nvSpPr>
        <p:spPr bwMode="auto">
          <a:xfrm>
            <a:off x="3039790" y="1423022"/>
            <a:ext cx="0" cy="46553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" name="Line 20"/>
          <p:cNvSpPr>
            <a:spLocks noChangeShapeType="1"/>
          </p:cNvSpPr>
          <p:nvPr/>
        </p:nvSpPr>
        <p:spPr bwMode="auto">
          <a:xfrm>
            <a:off x="1696261" y="1237734"/>
            <a:ext cx="134243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" name="Line 21"/>
          <p:cNvSpPr>
            <a:spLocks noChangeShapeType="1"/>
          </p:cNvSpPr>
          <p:nvPr/>
        </p:nvSpPr>
        <p:spPr bwMode="auto">
          <a:xfrm>
            <a:off x="2766697" y="1264369"/>
            <a:ext cx="0" cy="2547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" name="Line 22"/>
          <p:cNvSpPr>
            <a:spLocks noChangeShapeType="1"/>
          </p:cNvSpPr>
          <p:nvPr/>
        </p:nvSpPr>
        <p:spPr bwMode="auto">
          <a:xfrm>
            <a:off x="3039790" y="1237734"/>
            <a:ext cx="0" cy="5095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6" name="Group 23"/>
          <p:cNvGrpSpPr>
            <a:grpSpLocks/>
          </p:cNvGrpSpPr>
          <p:nvPr/>
        </p:nvGrpSpPr>
        <p:grpSpPr bwMode="auto">
          <a:xfrm>
            <a:off x="1830065" y="1726430"/>
            <a:ext cx="1665976" cy="1400081"/>
            <a:chOff x="237" y="492"/>
            <a:chExt cx="1519" cy="1209"/>
          </a:xfrm>
        </p:grpSpPr>
        <p:sp>
          <p:nvSpPr>
            <p:cNvPr id="88" name="AutoShape 24"/>
            <p:cNvSpPr>
              <a:spLocks noChangeArrowheads="1"/>
            </p:cNvSpPr>
            <p:nvPr/>
          </p:nvSpPr>
          <p:spPr bwMode="auto">
            <a:xfrm>
              <a:off x="237" y="492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" name="AutoShape 25"/>
            <p:cNvSpPr>
              <a:spLocks noChangeArrowheads="1"/>
            </p:cNvSpPr>
            <p:nvPr/>
          </p:nvSpPr>
          <p:spPr bwMode="auto">
            <a:xfrm>
              <a:off x="486" y="492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0" name="AutoShape 26"/>
            <p:cNvSpPr>
              <a:spLocks noChangeArrowheads="1"/>
            </p:cNvSpPr>
            <p:nvPr/>
          </p:nvSpPr>
          <p:spPr bwMode="auto">
            <a:xfrm>
              <a:off x="759" y="492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1" name="AutoShape 27"/>
            <p:cNvSpPr>
              <a:spLocks noChangeArrowheads="1"/>
            </p:cNvSpPr>
            <p:nvPr/>
          </p:nvSpPr>
          <p:spPr bwMode="auto">
            <a:xfrm>
              <a:off x="1008" y="492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7" name="Text Box 28"/>
          <p:cNvSpPr txBox="1">
            <a:spLocks noChangeArrowheads="1"/>
          </p:cNvSpPr>
          <p:nvPr/>
        </p:nvSpPr>
        <p:spPr bwMode="auto">
          <a:xfrm>
            <a:off x="2923534" y="2329774"/>
            <a:ext cx="474896" cy="2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>
                <a:solidFill>
                  <a:schemeClr val="bg1"/>
                </a:solidFill>
                <a:ea typeface="AR PL UMing HK" charset="0"/>
                <a:cs typeface="AR PL UMing HK" charset="0"/>
              </a:rPr>
              <a:t>CMX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7188829" y="4087690"/>
            <a:ext cx="481477" cy="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CTP</a:t>
            </a:r>
            <a:b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</a:br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Core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564407" y="6120066"/>
            <a:ext cx="1925908" cy="32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Jet/Energy Processor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54" name="Line 32"/>
          <p:cNvSpPr>
            <a:spLocks noChangeShapeType="1"/>
          </p:cNvSpPr>
          <p:nvPr/>
        </p:nvSpPr>
        <p:spPr bwMode="auto">
          <a:xfrm>
            <a:off x="1696261" y="4283402"/>
            <a:ext cx="8203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" name="Line 33"/>
          <p:cNvSpPr>
            <a:spLocks noChangeShapeType="1"/>
          </p:cNvSpPr>
          <p:nvPr/>
        </p:nvSpPr>
        <p:spPr bwMode="auto">
          <a:xfrm>
            <a:off x="2517733" y="4283402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" name="Line 34"/>
          <p:cNvSpPr>
            <a:spLocks noChangeShapeType="1"/>
          </p:cNvSpPr>
          <p:nvPr/>
        </p:nvSpPr>
        <p:spPr bwMode="auto">
          <a:xfrm>
            <a:off x="2517733" y="4424684"/>
            <a:ext cx="0" cy="45742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" name="Line 35"/>
          <p:cNvSpPr>
            <a:spLocks noChangeShapeType="1"/>
          </p:cNvSpPr>
          <p:nvPr/>
        </p:nvSpPr>
        <p:spPr bwMode="auto">
          <a:xfrm>
            <a:off x="1696261" y="4257925"/>
            <a:ext cx="107263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" name="Line 36"/>
          <p:cNvSpPr>
            <a:spLocks noChangeShapeType="1"/>
          </p:cNvSpPr>
          <p:nvPr/>
        </p:nvSpPr>
        <p:spPr bwMode="auto">
          <a:xfrm>
            <a:off x="2766698" y="4283402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" name="Line 37"/>
          <p:cNvSpPr>
            <a:spLocks noChangeShapeType="1"/>
          </p:cNvSpPr>
          <p:nvPr/>
        </p:nvSpPr>
        <p:spPr bwMode="auto">
          <a:xfrm>
            <a:off x="3039790" y="4283402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" name="Line 38"/>
          <p:cNvSpPr>
            <a:spLocks noChangeShapeType="1"/>
          </p:cNvSpPr>
          <p:nvPr/>
        </p:nvSpPr>
        <p:spPr bwMode="auto">
          <a:xfrm>
            <a:off x="2766698" y="4424684"/>
            <a:ext cx="0" cy="45742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Line 39"/>
          <p:cNvSpPr>
            <a:spLocks noChangeShapeType="1"/>
          </p:cNvSpPr>
          <p:nvPr/>
        </p:nvSpPr>
        <p:spPr bwMode="auto">
          <a:xfrm>
            <a:off x="3039790" y="4358675"/>
            <a:ext cx="0" cy="52459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Line 40"/>
          <p:cNvSpPr>
            <a:spLocks noChangeShapeType="1"/>
          </p:cNvSpPr>
          <p:nvPr/>
        </p:nvSpPr>
        <p:spPr bwMode="auto">
          <a:xfrm>
            <a:off x="1696261" y="4231290"/>
            <a:ext cx="134243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" name="Line 41"/>
          <p:cNvSpPr>
            <a:spLocks noChangeShapeType="1"/>
          </p:cNvSpPr>
          <p:nvPr/>
        </p:nvSpPr>
        <p:spPr bwMode="auto">
          <a:xfrm>
            <a:off x="2766698" y="4257925"/>
            <a:ext cx="0" cy="2547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" name="Line 42"/>
          <p:cNvSpPr>
            <a:spLocks noChangeShapeType="1"/>
          </p:cNvSpPr>
          <p:nvPr/>
        </p:nvSpPr>
        <p:spPr bwMode="auto">
          <a:xfrm>
            <a:off x="3039790" y="4231290"/>
            <a:ext cx="0" cy="5095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5" name="Group 43"/>
          <p:cNvGrpSpPr>
            <a:grpSpLocks/>
          </p:cNvGrpSpPr>
          <p:nvPr/>
        </p:nvGrpSpPr>
        <p:grpSpPr bwMode="auto">
          <a:xfrm>
            <a:off x="1830066" y="4719986"/>
            <a:ext cx="1665976" cy="1400080"/>
            <a:chOff x="237" y="3077"/>
            <a:chExt cx="1519" cy="1209"/>
          </a:xfrm>
        </p:grpSpPr>
        <p:sp>
          <p:nvSpPr>
            <p:cNvPr id="70" name="AutoShape 44"/>
            <p:cNvSpPr>
              <a:spLocks noChangeArrowheads="1"/>
            </p:cNvSpPr>
            <p:nvPr/>
          </p:nvSpPr>
          <p:spPr bwMode="auto">
            <a:xfrm>
              <a:off x="237" y="3077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" name="AutoShape 45"/>
            <p:cNvSpPr>
              <a:spLocks noChangeArrowheads="1"/>
            </p:cNvSpPr>
            <p:nvPr/>
          </p:nvSpPr>
          <p:spPr bwMode="auto">
            <a:xfrm>
              <a:off x="486" y="3077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" name="AutoShape 46"/>
            <p:cNvSpPr>
              <a:spLocks noChangeArrowheads="1"/>
            </p:cNvSpPr>
            <p:nvPr/>
          </p:nvSpPr>
          <p:spPr bwMode="auto">
            <a:xfrm>
              <a:off x="759" y="3077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3" name="AutoShape 47"/>
            <p:cNvSpPr>
              <a:spLocks noChangeArrowheads="1"/>
            </p:cNvSpPr>
            <p:nvPr/>
          </p:nvSpPr>
          <p:spPr bwMode="auto">
            <a:xfrm>
              <a:off x="1008" y="3077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6" name="Text Box 48"/>
          <p:cNvSpPr txBox="1">
            <a:spLocks noChangeArrowheads="1"/>
          </p:cNvSpPr>
          <p:nvPr/>
        </p:nvSpPr>
        <p:spPr bwMode="auto">
          <a:xfrm>
            <a:off x="2923534" y="5294378"/>
            <a:ext cx="474896" cy="25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>
                <a:solidFill>
                  <a:schemeClr val="bg1"/>
                </a:solidFill>
                <a:ea typeface="AR PL UMing HK" charset="0"/>
                <a:cs typeface="AR PL UMing HK" charset="0"/>
              </a:rPr>
              <a:t>CMX</a:t>
            </a: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467892" y="3841027"/>
            <a:ext cx="2022422" cy="35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From </a:t>
            </a:r>
            <a:r>
              <a:rPr lang="en-US" b="1" dirty="0" err="1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PPr</a:t>
            </a:r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/ </a:t>
            </a:r>
            <a:r>
              <a:rPr lang="en-US" b="1" dirty="0" err="1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nMCMs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3749394" y="1570672"/>
            <a:ext cx="1917134" cy="31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6.4Gb/s </a:t>
            </a:r>
            <a:r>
              <a:rPr lang="en-US" b="1" dirty="0" err="1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fibre</a:t>
            </a:r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bundles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5880481" y="4621550"/>
            <a:ext cx="1245918" cy="31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err="1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Fibre</a:t>
            </a:r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&amp; 32 electrical LVDS links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15" name="Line 51"/>
          <p:cNvSpPr>
            <a:spLocks noChangeShapeType="1"/>
          </p:cNvSpPr>
          <p:nvPr/>
        </p:nvSpPr>
        <p:spPr bwMode="auto">
          <a:xfrm>
            <a:off x="7951076" y="2835840"/>
            <a:ext cx="1097" cy="400685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AutoShape 55"/>
          <p:cNvSpPr>
            <a:spLocks noChangeArrowheads="1"/>
          </p:cNvSpPr>
          <p:nvPr/>
        </p:nvSpPr>
        <p:spPr bwMode="auto">
          <a:xfrm>
            <a:off x="4216612" y="2762884"/>
            <a:ext cx="820375" cy="1400080"/>
          </a:xfrm>
          <a:prstGeom prst="cube">
            <a:avLst>
              <a:gd name="adj" fmla="val 6388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AutoShape 56"/>
          <p:cNvSpPr>
            <a:spLocks noChangeArrowheads="1"/>
          </p:cNvSpPr>
          <p:nvPr/>
        </p:nvSpPr>
        <p:spPr bwMode="auto">
          <a:xfrm>
            <a:off x="4490802" y="2762884"/>
            <a:ext cx="820375" cy="1400080"/>
          </a:xfrm>
          <a:prstGeom prst="cube">
            <a:avLst>
              <a:gd name="adj" fmla="val 63880"/>
            </a:avLst>
          </a:prstGeom>
          <a:solidFill>
            <a:srgbClr val="CC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" name="AutoShape 57"/>
          <p:cNvSpPr>
            <a:spLocks noChangeArrowheads="1"/>
          </p:cNvSpPr>
          <p:nvPr/>
        </p:nvSpPr>
        <p:spPr bwMode="auto">
          <a:xfrm>
            <a:off x="4789120" y="2762884"/>
            <a:ext cx="820375" cy="1400080"/>
          </a:xfrm>
          <a:prstGeom prst="cube">
            <a:avLst>
              <a:gd name="adj" fmla="val 63880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Line 59"/>
          <p:cNvSpPr>
            <a:spLocks noChangeShapeType="1"/>
          </p:cNvSpPr>
          <p:nvPr/>
        </p:nvSpPr>
        <p:spPr bwMode="auto">
          <a:xfrm>
            <a:off x="4644349" y="3624471"/>
            <a:ext cx="0" cy="102892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60"/>
          <p:cNvSpPr>
            <a:spLocks noChangeShapeType="1"/>
          </p:cNvSpPr>
          <p:nvPr/>
        </p:nvSpPr>
        <p:spPr bwMode="auto">
          <a:xfrm>
            <a:off x="4918538" y="3624470"/>
            <a:ext cx="1096" cy="1028927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Oval 61"/>
          <p:cNvSpPr>
            <a:spLocks noChangeArrowheads="1"/>
          </p:cNvSpPr>
          <p:nvPr/>
        </p:nvSpPr>
        <p:spPr bwMode="auto">
          <a:xfrm>
            <a:off x="4854926" y="3624471"/>
            <a:ext cx="126127" cy="133175"/>
          </a:xfrm>
          <a:prstGeom prst="ellipse">
            <a:avLst/>
          </a:prstGeom>
          <a:solidFill>
            <a:srgbClr val="80808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Oval 62"/>
          <p:cNvSpPr>
            <a:spLocks noChangeArrowheads="1"/>
          </p:cNvSpPr>
          <p:nvPr/>
        </p:nvSpPr>
        <p:spPr bwMode="auto">
          <a:xfrm>
            <a:off x="4581833" y="3624471"/>
            <a:ext cx="126128" cy="13317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Line 63"/>
          <p:cNvSpPr>
            <a:spLocks noChangeShapeType="1"/>
          </p:cNvSpPr>
          <p:nvPr/>
        </p:nvSpPr>
        <p:spPr bwMode="auto">
          <a:xfrm>
            <a:off x="2833599" y="5758753"/>
            <a:ext cx="1097" cy="73420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Line 64"/>
          <p:cNvSpPr>
            <a:spLocks noChangeShapeType="1"/>
          </p:cNvSpPr>
          <p:nvPr/>
        </p:nvSpPr>
        <p:spPr bwMode="auto">
          <a:xfrm>
            <a:off x="2833599" y="6492956"/>
            <a:ext cx="947600" cy="11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Line 65"/>
          <p:cNvSpPr>
            <a:spLocks noChangeShapeType="1"/>
          </p:cNvSpPr>
          <p:nvPr/>
        </p:nvSpPr>
        <p:spPr bwMode="auto">
          <a:xfrm flipV="1">
            <a:off x="3781199" y="2088900"/>
            <a:ext cx="1097" cy="440521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Line 66"/>
          <p:cNvSpPr>
            <a:spLocks noChangeShapeType="1"/>
          </p:cNvSpPr>
          <p:nvPr/>
        </p:nvSpPr>
        <p:spPr bwMode="auto">
          <a:xfrm>
            <a:off x="3781199" y="2090057"/>
            <a:ext cx="695345" cy="11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Line 67"/>
          <p:cNvSpPr>
            <a:spLocks noChangeShapeType="1"/>
          </p:cNvSpPr>
          <p:nvPr/>
        </p:nvSpPr>
        <p:spPr bwMode="auto">
          <a:xfrm>
            <a:off x="4412932" y="2090057"/>
            <a:ext cx="757861" cy="11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Line 68"/>
          <p:cNvSpPr>
            <a:spLocks noChangeShapeType="1"/>
          </p:cNvSpPr>
          <p:nvPr/>
        </p:nvSpPr>
        <p:spPr bwMode="auto">
          <a:xfrm>
            <a:off x="2833599" y="2757093"/>
            <a:ext cx="1097" cy="9333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Line 69"/>
          <p:cNvSpPr>
            <a:spLocks noChangeShapeType="1"/>
          </p:cNvSpPr>
          <p:nvPr/>
        </p:nvSpPr>
        <p:spPr bwMode="auto">
          <a:xfrm>
            <a:off x="2833599" y="3691638"/>
            <a:ext cx="821473" cy="11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Line 70"/>
          <p:cNvSpPr>
            <a:spLocks noChangeShapeType="1"/>
          </p:cNvSpPr>
          <p:nvPr/>
        </p:nvSpPr>
        <p:spPr bwMode="auto">
          <a:xfrm>
            <a:off x="3655072" y="1956882"/>
            <a:ext cx="1096" cy="173475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Line 71"/>
          <p:cNvSpPr>
            <a:spLocks noChangeShapeType="1"/>
          </p:cNvSpPr>
          <p:nvPr/>
        </p:nvSpPr>
        <p:spPr bwMode="auto">
          <a:xfrm>
            <a:off x="3655072" y="1956882"/>
            <a:ext cx="821472" cy="23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72"/>
          <p:cNvSpPr>
            <a:spLocks noChangeShapeType="1"/>
          </p:cNvSpPr>
          <p:nvPr/>
        </p:nvSpPr>
        <p:spPr bwMode="auto">
          <a:xfrm>
            <a:off x="4412932" y="1958040"/>
            <a:ext cx="757861" cy="11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Line 73"/>
          <p:cNvSpPr>
            <a:spLocks noChangeShapeType="1"/>
          </p:cNvSpPr>
          <p:nvPr/>
        </p:nvSpPr>
        <p:spPr bwMode="auto">
          <a:xfrm>
            <a:off x="4349320" y="5825920"/>
            <a:ext cx="1097" cy="66703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74"/>
          <p:cNvSpPr>
            <a:spLocks noChangeShapeType="1"/>
          </p:cNvSpPr>
          <p:nvPr/>
        </p:nvSpPr>
        <p:spPr bwMode="auto">
          <a:xfrm flipH="1">
            <a:off x="3906229" y="6492956"/>
            <a:ext cx="444188" cy="11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Line 75"/>
          <p:cNvSpPr>
            <a:spLocks noChangeShapeType="1"/>
          </p:cNvSpPr>
          <p:nvPr/>
        </p:nvSpPr>
        <p:spPr bwMode="auto">
          <a:xfrm flipV="1">
            <a:off x="3907326" y="2223233"/>
            <a:ext cx="1096" cy="427088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Line 76"/>
          <p:cNvSpPr>
            <a:spLocks noChangeShapeType="1"/>
          </p:cNvSpPr>
          <p:nvPr/>
        </p:nvSpPr>
        <p:spPr bwMode="auto">
          <a:xfrm flipV="1">
            <a:off x="3907326" y="2220917"/>
            <a:ext cx="568121" cy="463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Line 77"/>
          <p:cNvSpPr>
            <a:spLocks noChangeShapeType="1"/>
          </p:cNvSpPr>
          <p:nvPr/>
        </p:nvSpPr>
        <p:spPr bwMode="auto">
          <a:xfrm>
            <a:off x="4412932" y="2223233"/>
            <a:ext cx="757861" cy="11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Oval 78"/>
          <p:cNvSpPr>
            <a:spLocks noChangeArrowheads="1"/>
          </p:cNvSpPr>
          <p:nvPr/>
        </p:nvSpPr>
        <p:spPr bwMode="auto">
          <a:xfrm>
            <a:off x="4283514" y="5751805"/>
            <a:ext cx="126128" cy="133176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Oval 79"/>
          <p:cNvSpPr>
            <a:spLocks noChangeArrowheads="1"/>
          </p:cNvSpPr>
          <p:nvPr/>
        </p:nvSpPr>
        <p:spPr bwMode="auto">
          <a:xfrm>
            <a:off x="2765600" y="5751805"/>
            <a:ext cx="126128" cy="133176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Oval 80"/>
          <p:cNvSpPr>
            <a:spLocks noChangeArrowheads="1"/>
          </p:cNvSpPr>
          <p:nvPr/>
        </p:nvSpPr>
        <p:spPr bwMode="auto">
          <a:xfrm>
            <a:off x="2765600" y="2731616"/>
            <a:ext cx="126128" cy="133176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AutoShape 82"/>
          <p:cNvSpPr>
            <a:spLocks noChangeArrowheads="1"/>
          </p:cNvSpPr>
          <p:nvPr/>
        </p:nvSpPr>
        <p:spPr bwMode="auto">
          <a:xfrm>
            <a:off x="6526387" y="2762884"/>
            <a:ext cx="820376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AutoShape 83"/>
          <p:cNvSpPr>
            <a:spLocks noChangeArrowheads="1"/>
          </p:cNvSpPr>
          <p:nvPr/>
        </p:nvSpPr>
        <p:spPr bwMode="auto">
          <a:xfrm>
            <a:off x="6824705" y="2762884"/>
            <a:ext cx="820376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" name="AutoShape 84"/>
          <p:cNvSpPr>
            <a:spLocks noChangeArrowheads="1"/>
          </p:cNvSpPr>
          <p:nvPr/>
        </p:nvSpPr>
        <p:spPr bwMode="auto">
          <a:xfrm>
            <a:off x="7098895" y="2762884"/>
            <a:ext cx="820376" cy="1400080"/>
          </a:xfrm>
          <a:prstGeom prst="cube">
            <a:avLst>
              <a:gd name="adj" fmla="val 63880"/>
            </a:avLst>
          </a:pr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" name="AutoShape 85"/>
          <p:cNvSpPr>
            <a:spLocks noChangeArrowheads="1"/>
          </p:cNvSpPr>
          <p:nvPr/>
        </p:nvSpPr>
        <p:spPr bwMode="auto">
          <a:xfrm>
            <a:off x="7371988" y="2762884"/>
            <a:ext cx="820376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AutoShape 86"/>
          <p:cNvSpPr>
            <a:spLocks noChangeArrowheads="1"/>
          </p:cNvSpPr>
          <p:nvPr/>
        </p:nvSpPr>
        <p:spPr bwMode="auto">
          <a:xfrm>
            <a:off x="7670306" y="2762884"/>
            <a:ext cx="820376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Line 87"/>
          <p:cNvSpPr>
            <a:spLocks noChangeShapeType="1"/>
          </p:cNvSpPr>
          <p:nvPr/>
        </p:nvSpPr>
        <p:spPr bwMode="auto">
          <a:xfrm flipV="1">
            <a:off x="7255731" y="4291506"/>
            <a:ext cx="1097" cy="35494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Line 88"/>
          <p:cNvSpPr>
            <a:spLocks noChangeShapeType="1"/>
          </p:cNvSpPr>
          <p:nvPr/>
        </p:nvSpPr>
        <p:spPr bwMode="auto">
          <a:xfrm flipV="1">
            <a:off x="7255731" y="3728696"/>
            <a:ext cx="1097" cy="66935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8" name="AutoShape 56"/>
          <p:cNvSpPr>
            <a:spLocks noChangeArrowheads="1"/>
          </p:cNvSpPr>
          <p:nvPr/>
        </p:nvSpPr>
        <p:spPr bwMode="auto">
          <a:xfrm>
            <a:off x="4788914" y="2762884"/>
            <a:ext cx="820375" cy="1400080"/>
          </a:xfrm>
          <a:prstGeom prst="cube">
            <a:avLst>
              <a:gd name="adj" fmla="val 63880"/>
            </a:avLst>
          </a:prstGeom>
          <a:solidFill>
            <a:srgbClr val="CC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Oval 89"/>
          <p:cNvSpPr>
            <a:spLocks noChangeArrowheads="1"/>
          </p:cNvSpPr>
          <p:nvPr/>
        </p:nvSpPr>
        <p:spPr bwMode="auto">
          <a:xfrm>
            <a:off x="7193216" y="3624471"/>
            <a:ext cx="126127" cy="13317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Line 53"/>
          <p:cNvSpPr>
            <a:spLocks noChangeShapeType="1"/>
          </p:cNvSpPr>
          <p:nvPr/>
        </p:nvSpPr>
        <p:spPr bwMode="auto">
          <a:xfrm flipV="1">
            <a:off x="4644896" y="4653396"/>
            <a:ext cx="2610835" cy="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AutoShape 58"/>
          <p:cNvSpPr>
            <a:spLocks noChangeArrowheads="1"/>
          </p:cNvSpPr>
          <p:nvPr/>
        </p:nvSpPr>
        <p:spPr bwMode="auto">
          <a:xfrm>
            <a:off x="5062213" y="2762884"/>
            <a:ext cx="820375" cy="1400080"/>
          </a:xfrm>
          <a:prstGeom prst="cube">
            <a:avLst>
              <a:gd name="adj" fmla="val 6388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9" name="Line 59"/>
          <p:cNvSpPr>
            <a:spLocks noChangeShapeType="1"/>
          </p:cNvSpPr>
          <p:nvPr/>
        </p:nvSpPr>
        <p:spPr bwMode="auto">
          <a:xfrm>
            <a:off x="4917989" y="3624471"/>
            <a:ext cx="0" cy="102892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0" name="Oval 62"/>
          <p:cNvSpPr>
            <a:spLocks noChangeArrowheads="1"/>
          </p:cNvSpPr>
          <p:nvPr/>
        </p:nvSpPr>
        <p:spPr bwMode="auto">
          <a:xfrm>
            <a:off x="4856570" y="3626208"/>
            <a:ext cx="126128" cy="13317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1" name="Line 77"/>
          <p:cNvSpPr>
            <a:spLocks noChangeShapeType="1"/>
          </p:cNvSpPr>
          <p:nvPr/>
        </p:nvSpPr>
        <p:spPr bwMode="auto">
          <a:xfrm>
            <a:off x="6197411" y="4299019"/>
            <a:ext cx="44879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" name="Line 1"/>
          <p:cNvSpPr>
            <a:spLocks noChangeShapeType="1"/>
          </p:cNvSpPr>
          <p:nvPr/>
        </p:nvSpPr>
        <p:spPr bwMode="auto">
          <a:xfrm>
            <a:off x="6646208" y="3698654"/>
            <a:ext cx="0" cy="60036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" name="Line 1"/>
          <p:cNvSpPr>
            <a:spLocks noChangeShapeType="1"/>
          </p:cNvSpPr>
          <p:nvPr/>
        </p:nvSpPr>
        <p:spPr bwMode="auto">
          <a:xfrm>
            <a:off x="6197411" y="2610623"/>
            <a:ext cx="1096" cy="169651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6" name="Line 37"/>
          <p:cNvSpPr>
            <a:spLocks noChangeShapeType="1"/>
          </p:cNvSpPr>
          <p:nvPr/>
        </p:nvSpPr>
        <p:spPr bwMode="auto">
          <a:xfrm>
            <a:off x="6197411" y="3820761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9" name="Oval 80"/>
          <p:cNvSpPr>
            <a:spLocks noChangeArrowheads="1"/>
          </p:cNvSpPr>
          <p:nvPr/>
        </p:nvSpPr>
        <p:spPr bwMode="auto">
          <a:xfrm>
            <a:off x="6588901" y="3632066"/>
            <a:ext cx="126128" cy="133176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" name="Inhaltsplatzhalter 2"/>
          <p:cNvSpPr txBox="1">
            <a:spLocks/>
          </p:cNvSpPr>
          <p:nvPr/>
        </p:nvSpPr>
        <p:spPr>
          <a:xfrm>
            <a:off x="4455145" y="2253080"/>
            <a:ext cx="999788" cy="5024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160 /</a:t>
            </a:r>
            <a:endParaRPr lang="en-GB" sz="2000" dirty="0"/>
          </a:p>
        </p:txBody>
      </p:sp>
      <p:sp>
        <p:nvSpPr>
          <p:cNvPr id="105" name="Inhaltsplatzhalter 2"/>
          <p:cNvSpPr txBox="1">
            <a:spLocks/>
          </p:cNvSpPr>
          <p:nvPr/>
        </p:nvSpPr>
        <p:spPr>
          <a:xfrm>
            <a:off x="4081939" y="4182152"/>
            <a:ext cx="999788" cy="5024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12 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9460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Topology Processor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T</a:t>
            </a:r>
            <a:r>
              <a:rPr lang="en-GB" dirty="0" smtClean="0"/>
              <a:t>o provide a maximum of flexibility for applying topological trigger criteria:</a:t>
            </a:r>
          </a:p>
          <a:p>
            <a:pPr marL="342900" lvl="1" indent="-342900"/>
            <a:r>
              <a:rPr lang="en-GB" dirty="0" smtClean="0"/>
              <a:t>Maximise </a:t>
            </a:r>
            <a:r>
              <a:rPr lang="en-GB" dirty="0"/>
              <a:t>a</a:t>
            </a:r>
            <a:r>
              <a:rPr lang="en-GB" dirty="0" smtClean="0"/>
              <a:t>ggregate input bandwidth without compromising on on-board RTDP bandwidth</a:t>
            </a:r>
          </a:p>
          <a:p>
            <a:pPr marL="742950" lvl="2" indent="-342900"/>
            <a:r>
              <a:rPr lang="en-GB" dirty="0" smtClean="0"/>
              <a:t>Two high-end processors</a:t>
            </a:r>
          </a:p>
          <a:p>
            <a:pPr marL="742950" lvl="2" indent="-342900"/>
            <a:r>
              <a:rPr lang="en-GB" dirty="0" smtClean="0"/>
              <a:t>820 </a:t>
            </a:r>
            <a:r>
              <a:rPr lang="en-GB" dirty="0"/>
              <a:t>Gb/s </a:t>
            </a:r>
            <a:r>
              <a:rPr lang="en-GB" dirty="0" smtClean="0"/>
              <a:t>@ 6.4Gb/s (2014 baseline rate)</a:t>
            </a:r>
            <a:endParaRPr lang="en-GB" dirty="0"/>
          </a:p>
          <a:p>
            <a:pPr marL="742950" lvl="2" indent="-342900"/>
            <a:r>
              <a:rPr lang="en-GB" dirty="0" smtClean="0"/>
              <a:t>Jets, clusters, </a:t>
            </a:r>
            <a:r>
              <a:rPr lang="en-GB" dirty="0" err="1" smtClean="0"/>
              <a:t>Muons</a:t>
            </a:r>
            <a:r>
              <a:rPr lang="en-GB" dirty="0" smtClean="0"/>
              <a:t> into single module</a:t>
            </a:r>
            <a:endParaRPr lang="en-GB" dirty="0"/>
          </a:p>
          <a:p>
            <a:pPr marL="742950" lvl="2" indent="-342900"/>
            <a:r>
              <a:rPr lang="en-GB" dirty="0" smtClean="0"/>
              <a:t>Allow to correlate all trigger object types within full solid angle</a:t>
            </a:r>
          </a:p>
          <a:p>
            <a:r>
              <a:rPr lang="en-GB" dirty="0" smtClean="0"/>
              <a:t>Option to run separate algorithms on more than one topology module in parallel</a:t>
            </a:r>
          </a:p>
          <a:p>
            <a:r>
              <a:rPr lang="en-GB" dirty="0" smtClean="0"/>
              <a:t>High </a:t>
            </a:r>
            <a:r>
              <a:rPr lang="en-GB" dirty="0"/>
              <a:t>density 12-channel </a:t>
            </a:r>
            <a:r>
              <a:rPr lang="en-GB" dirty="0" err="1"/>
              <a:t>opto</a:t>
            </a:r>
            <a:r>
              <a:rPr lang="en-GB" dirty="0"/>
              <a:t> transceivers (</a:t>
            </a:r>
            <a:r>
              <a:rPr lang="en-GB" dirty="0" err="1"/>
              <a:t>miniPODs</a:t>
            </a:r>
            <a:r>
              <a:rPr lang="en-GB" dirty="0"/>
              <a:t>)</a:t>
            </a:r>
          </a:p>
          <a:p>
            <a:r>
              <a:rPr lang="en-GB" dirty="0"/>
              <a:t>Fibre bundles from L1Calo </a:t>
            </a:r>
            <a:r>
              <a:rPr lang="en-GB" dirty="0" err="1" smtClean="0"/>
              <a:t>CMXes</a:t>
            </a:r>
            <a:r>
              <a:rPr lang="en-GB" dirty="0" smtClean="0"/>
              <a:t> and </a:t>
            </a:r>
            <a:r>
              <a:rPr lang="en-GB" dirty="0" err="1" smtClean="0"/>
              <a:t>Muons</a:t>
            </a:r>
            <a:endParaRPr lang="en-GB" dirty="0"/>
          </a:p>
          <a:p>
            <a:r>
              <a:rPr lang="en-GB" dirty="0" smtClean="0"/>
              <a:t>Both fibre </a:t>
            </a:r>
            <a:r>
              <a:rPr lang="en-GB" dirty="0"/>
              <a:t>bundle and low latency LVDS into </a:t>
            </a:r>
            <a:r>
              <a:rPr lang="en-GB" dirty="0" err="1" smtClean="0"/>
              <a:t>CTPcore</a:t>
            </a:r>
            <a:endParaRPr lang="en-GB" dirty="0" smtClean="0"/>
          </a:p>
          <a:p>
            <a:r>
              <a:rPr lang="en-GB" dirty="0" smtClean="0"/>
              <a:t>Some critical circuitry on mezzanine, to allow for later mods</a:t>
            </a:r>
          </a:p>
          <a:p>
            <a:r>
              <a:rPr lang="en-GB" dirty="0" smtClean="0"/>
              <a:t>Make use of data duplication at source, if required</a:t>
            </a:r>
            <a:endParaRPr lang="en-GB" dirty="0"/>
          </a:p>
          <a:p>
            <a:endParaRPr lang="en-GB" dirty="0"/>
          </a:p>
          <a:p>
            <a:r>
              <a:rPr lang="en-GB" dirty="0"/>
              <a:t>Well prepared for phase 1: </a:t>
            </a:r>
          </a:p>
          <a:p>
            <a:pPr lvl="1"/>
            <a:r>
              <a:rPr lang="en-GB" dirty="0"/>
              <a:t>accept line rates above 6.4Gb/s from future processors (</a:t>
            </a:r>
            <a:r>
              <a:rPr lang="en-GB" dirty="0" err="1"/>
              <a:t>FEXes</a:t>
            </a:r>
            <a:r>
              <a:rPr lang="en-GB" dirty="0"/>
              <a:t>, </a:t>
            </a:r>
            <a:r>
              <a:rPr lang="en-GB" dirty="0" err="1"/>
              <a:t>muons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Employ zero suppression</a:t>
            </a: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71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5220072" y="1219292"/>
            <a:ext cx="3880768" cy="4081916"/>
            <a:chOff x="4107436" y="2096420"/>
            <a:chExt cx="4208980" cy="4010547"/>
          </a:xfrm>
        </p:grpSpPr>
        <p:grpSp>
          <p:nvGrpSpPr>
            <p:cNvPr id="7" name="Gruppieren 6"/>
            <p:cNvGrpSpPr/>
            <p:nvPr/>
          </p:nvGrpSpPr>
          <p:grpSpPr>
            <a:xfrm>
              <a:off x="4107436" y="2096420"/>
              <a:ext cx="4208980" cy="4010547"/>
              <a:chOff x="1439338" y="1323982"/>
              <a:chExt cx="5853259" cy="5076000"/>
            </a:xfrm>
          </p:grpSpPr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2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1439338" y="1323982"/>
                <a:ext cx="5706861" cy="5076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Gerade Verbindung 9"/>
              <p:cNvSpPr/>
              <p:nvPr/>
            </p:nvSpPr>
            <p:spPr>
              <a:xfrm>
                <a:off x="4064495" y="2027036"/>
                <a:ext cx="0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11" name="Gerade Verbindung 10"/>
              <p:cNvSpPr/>
              <p:nvPr/>
            </p:nvSpPr>
            <p:spPr>
              <a:xfrm flipH="1">
                <a:off x="3635909" y="2027036"/>
                <a:ext cx="428015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12" name="Gerade Verbindung 11"/>
              <p:cNvSpPr/>
              <p:nvPr/>
            </p:nvSpPr>
            <p:spPr>
              <a:xfrm flipH="1">
                <a:off x="3322603" y="2027036"/>
                <a:ext cx="713358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13" name="Gerade Verbindung 12"/>
              <p:cNvSpPr/>
              <p:nvPr/>
            </p:nvSpPr>
            <p:spPr>
              <a:xfrm flipH="1">
                <a:off x="2866054" y="2027036"/>
                <a:ext cx="1141372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14" name="Gerade Verbindung 13"/>
              <p:cNvSpPr/>
              <p:nvPr/>
            </p:nvSpPr>
            <p:spPr>
              <a:xfrm>
                <a:off x="4064495" y="2027036"/>
                <a:ext cx="0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15" name="Gerade Verbindung 14"/>
              <p:cNvSpPr/>
              <p:nvPr/>
            </p:nvSpPr>
            <p:spPr>
              <a:xfrm>
                <a:off x="4065066" y="2027036"/>
                <a:ext cx="428015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16" name="Gerade Verbindung 15"/>
              <p:cNvSpPr/>
              <p:nvPr/>
            </p:nvSpPr>
            <p:spPr>
              <a:xfrm>
                <a:off x="4093029" y="2027036"/>
                <a:ext cx="713358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17" name="Gerade Verbindung 16"/>
              <p:cNvSpPr/>
              <p:nvPr/>
            </p:nvSpPr>
            <p:spPr>
              <a:xfrm>
                <a:off x="4121564" y="2027036"/>
                <a:ext cx="1141372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18" name="Gerade Verbindung 17"/>
              <p:cNvSpPr/>
              <p:nvPr/>
            </p:nvSpPr>
            <p:spPr>
              <a:xfrm flipV="1">
                <a:off x="4064495" y="3983990"/>
                <a:ext cx="0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19" name="Gerade Verbindung 18"/>
              <p:cNvSpPr/>
              <p:nvPr/>
            </p:nvSpPr>
            <p:spPr>
              <a:xfrm flipH="1" flipV="1">
                <a:off x="3635909" y="3983990"/>
                <a:ext cx="428015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20" name="Gerade Verbindung 19"/>
              <p:cNvSpPr/>
              <p:nvPr/>
            </p:nvSpPr>
            <p:spPr>
              <a:xfrm flipH="1" flipV="1">
                <a:off x="3322603" y="3983990"/>
                <a:ext cx="713358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21" name="Gerade Verbindung 20"/>
              <p:cNvSpPr/>
              <p:nvPr/>
            </p:nvSpPr>
            <p:spPr>
              <a:xfrm flipH="1" flipV="1">
                <a:off x="2866054" y="3983990"/>
                <a:ext cx="1141372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22" name="Gerade Verbindung 21"/>
              <p:cNvSpPr/>
              <p:nvPr/>
            </p:nvSpPr>
            <p:spPr>
              <a:xfrm flipV="1">
                <a:off x="4064495" y="3983990"/>
                <a:ext cx="0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23" name="Gerade Verbindung 22"/>
              <p:cNvSpPr/>
              <p:nvPr/>
            </p:nvSpPr>
            <p:spPr>
              <a:xfrm flipV="1">
                <a:off x="4065066" y="3983990"/>
                <a:ext cx="428015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24" name="Gerade Verbindung 23"/>
              <p:cNvSpPr/>
              <p:nvPr/>
            </p:nvSpPr>
            <p:spPr>
              <a:xfrm flipV="1">
                <a:off x="4093029" y="3983990"/>
                <a:ext cx="713358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25" name="Gerade Verbindung 24"/>
              <p:cNvSpPr/>
              <p:nvPr/>
            </p:nvSpPr>
            <p:spPr>
              <a:xfrm flipV="1">
                <a:off x="4121564" y="3983990"/>
                <a:ext cx="1141372" cy="7247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26" name="Gerade Verbindung 25"/>
              <p:cNvSpPr/>
              <p:nvPr/>
            </p:nvSpPr>
            <p:spPr>
              <a:xfrm>
                <a:off x="2466574" y="2993433"/>
                <a:ext cx="4280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27" name="Gerade Verbindung 26"/>
              <p:cNvSpPr/>
              <p:nvPr/>
            </p:nvSpPr>
            <p:spPr>
              <a:xfrm>
                <a:off x="2466574" y="3355832"/>
                <a:ext cx="4280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28" name="Gerade Verbindung 27"/>
              <p:cNvSpPr/>
              <p:nvPr/>
            </p:nvSpPr>
            <p:spPr>
              <a:xfrm>
                <a:off x="2466574" y="3718230"/>
                <a:ext cx="4280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29" name="Gerade Verbindung 28"/>
              <p:cNvSpPr/>
              <p:nvPr/>
            </p:nvSpPr>
            <p:spPr>
              <a:xfrm flipH="1">
                <a:off x="5405607" y="2993433"/>
                <a:ext cx="4280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30" name="Gerade Verbindung 29"/>
              <p:cNvSpPr/>
              <p:nvPr/>
            </p:nvSpPr>
            <p:spPr>
              <a:xfrm flipH="1">
                <a:off x="5405607" y="3355832"/>
                <a:ext cx="4280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31" name="Gerade Verbindung 30"/>
              <p:cNvSpPr/>
              <p:nvPr/>
            </p:nvSpPr>
            <p:spPr>
              <a:xfrm flipH="1">
                <a:off x="5405607" y="3718230"/>
                <a:ext cx="4280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lIns="90000" tIns="45000" rIns="90000" bIns="45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32" name="Gerade Verbindung 31"/>
              <p:cNvSpPr/>
              <p:nvPr/>
            </p:nvSpPr>
            <p:spPr>
              <a:xfrm>
                <a:off x="2438039" y="2027036"/>
                <a:ext cx="4854558" cy="0"/>
              </a:xfrm>
              <a:prstGeom prst="line">
                <a:avLst/>
              </a:prstGeom>
              <a:noFill/>
              <a:ln w="108000">
                <a:solidFill>
                  <a:srgbClr val="000000"/>
                </a:solidFill>
                <a:prstDash val="solid"/>
              </a:ln>
            </p:spPr>
            <p:txBody>
              <a:bodyPr vert="horz" lIns="144000" tIns="99000" rIns="144000" bIns="99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33" name="Gerade Verbindung 32"/>
              <p:cNvSpPr/>
              <p:nvPr/>
            </p:nvSpPr>
            <p:spPr>
              <a:xfrm flipV="1">
                <a:off x="5833621" y="2027036"/>
                <a:ext cx="0" cy="1691195"/>
              </a:xfrm>
              <a:prstGeom prst="line">
                <a:avLst/>
              </a:prstGeom>
              <a:noFill/>
              <a:ln w="108000">
                <a:solidFill>
                  <a:srgbClr val="000000"/>
                </a:solidFill>
                <a:prstDash val="solid"/>
              </a:ln>
            </p:spPr>
            <p:txBody>
              <a:bodyPr vert="horz" lIns="144000" tIns="99000" rIns="144000" bIns="99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34" name="Gerade Verbindung 33"/>
              <p:cNvSpPr/>
              <p:nvPr/>
            </p:nvSpPr>
            <p:spPr>
              <a:xfrm flipV="1">
                <a:off x="2438038" y="2027034"/>
                <a:ext cx="28535" cy="2681753"/>
              </a:xfrm>
              <a:prstGeom prst="line">
                <a:avLst/>
              </a:prstGeom>
              <a:noFill/>
              <a:ln w="108000">
                <a:solidFill>
                  <a:srgbClr val="000000"/>
                </a:solidFill>
                <a:prstDash val="solid"/>
              </a:ln>
            </p:spPr>
            <p:txBody>
              <a:bodyPr vert="horz" lIns="144000" tIns="99000" rIns="144000" bIns="99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  <p:sp>
            <p:nvSpPr>
              <p:cNvPr id="35" name="Gerade Verbindung 34"/>
              <p:cNvSpPr/>
              <p:nvPr/>
            </p:nvSpPr>
            <p:spPr>
              <a:xfrm flipH="1">
                <a:off x="2438039" y="4684627"/>
                <a:ext cx="1712059" cy="0"/>
              </a:xfrm>
              <a:prstGeom prst="line">
                <a:avLst/>
              </a:prstGeom>
              <a:noFill/>
              <a:ln w="108000">
                <a:solidFill>
                  <a:srgbClr val="000000"/>
                </a:solidFill>
                <a:prstDash val="solid"/>
              </a:ln>
            </p:spPr>
            <p:txBody>
              <a:bodyPr vert="horz" lIns="144000" tIns="99000" rIns="144000" bIns="99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GB" sz="1800" b="0" i="0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endParaRPr>
              </a:p>
            </p:txBody>
          </p:sp>
        </p:grpSp>
        <p:sp>
          <p:nvSpPr>
            <p:cNvPr id="8" name="Rechteck 7"/>
            <p:cNvSpPr/>
            <p:nvPr/>
          </p:nvSpPr>
          <p:spPr>
            <a:xfrm>
              <a:off x="5543734" y="4941168"/>
              <a:ext cx="1313187" cy="86409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Topo</a:t>
            </a:r>
            <a:r>
              <a:rPr lang="en-GB" dirty="0" smtClean="0"/>
              <a:t> processor details – post PDR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4933782" cy="571504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Real-time path:</a:t>
            </a:r>
          </a:p>
          <a:p>
            <a:pPr lvl="1"/>
            <a:r>
              <a:rPr lang="en-GB" dirty="0" smtClean="0"/>
              <a:t>14 fibre-optical 12-way inputs (</a:t>
            </a:r>
            <a:r>
              <a:rPr lang="en-GB" dirty="0" err="1" smtClean="0"/>
              <a:t>miniPOD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Via four 48-way backplane connectors </a:t>
            </a:r>
          </a:p>
          <a:p>
            <a:pPr lvl="1"/>
            <a:r>
              <a:rPr lang="en-GB" dirty="0" smtClean="0"/>
              <a:t>4-fold segmented reference clock tree, 3 </a:t>
            </a:r>
            <a:r>
              <a:rPr lang="en-GB" dirty="0" err="1" smtClean="0"/>
              <a:t>Xtal</a:t>
            </a:r>
            <a:r>
              <a:rPr lang="en-GB" dirty="0" smtClean="0"/>
              <a:t> clocks each, plus jitter-cleaned LHC bunch clock multiple</a:t>
            </a:r>
          </a:p>
          <a:p>
            <a:pPr lvl="1"/>
            <a:r>
              <a:rPr lang="en-GB" dirty="0" smtClean="0"/>
              <a:t>Two processors XC7V690T </a:t>
            </a:r>
            <a:br>
              <a:rPr lang="en-GB" dirty="0" smtClean="0"/>
            </a:br>
            <a:r>
              <a:rPr lang="en-GB" dirty="0" smtClean="0"/>
              <a:t>(prototype XC7V485T)</a:t>
            </a:r>
          </a:p>
          <a:p>
            <a:pPr lvl="1"/>
            <a:r>
              <a:rPr lang="en-GB" dirty="0" smtClean="0"/>
              <a:t>Interlinked by 240-way LVDS path</a:t>
            </a:r>
          </a:p>
          <a:p>
            <a:pPr lvl="1"/>
            <a:r>
              <a:rPr lang="en-GB" dirty="0" smtClean="0"/>
              <a:t>12-way optical output to CTP</a:t>
            </a:r>
          </a:p>
          <a:p>
            <a:pPr lvl="1"/>
            <a:r>
              <a:rPr lang="en-GB" dirty="0" smtClean="0"/>
              <a:t>32-way electrical (LVDS) output to CTP via mezzanine</a:t>
            </a:r>
          </a:p>
          <a:p>
            <a:r>
              <a:rPr lang="en-GB" dirty="0" smtClean="0"/>
              <a:t>Full </a:t>
            </a:r>
            <a:r>
              <a:rPr lang="en-GB" b="1" dirty="0" smtClean="0"/>
              <a:t>ATCA</a:t>
            </a:r>
            <a:r>
              <a:rPr lang="en-GB" dirty="0" smtClean="0"/>
              <a:t> compliance / respective circuitry on mezzanine</a:t>
            </a:r>
          </a:p>
          <a:p>
            <a:r>
              <a:rPr lang="en-GB" dirty="0" smtClean="0"/>
              <a:t>Module control via </a:t>
            </a:r>
            <a:r>
              <a:rPr lang="en-GB" dirty="0" err="1" smtClean="0"/>
              <a:t>Kintex</a:t>
            </a:r>
            <a:r>
              <a:rPr lang="en-GB" dirty="0" smtClean="0"/>
              <a:t> and </a:t>
            </a:r>
            <a:r>
              <a:rPr lang="en-GB" dirty="0" err="1" smtClean="0"/>
              <a:t>Zynq</a:t>
            </a:r>
            <a:r>
              <a:rPr lang="en-GB" dirty="0" smtClean="0"/>
              <a:t> processors</a:t>
            </a:r>
          </a:p>
          <a:p>
            <a:pPr lvl="1"/>
            <a:r>
              <a:rPr lang="en-GB" dirty="0" smtClean="0"/>
              <a:t>Initially via </a:t>
            </a:r>
            <a:r>
              <a:rPr lang="en-GB" dirty="0" err="1" smtClean="0"/>
              <a:t>VMEbus</a:t>
            </a:r>
            <a:r>
              <a:rPr lang="en-GB" dirty="0" smtClean="0"/>
              <a:t> bridge </a:t>
            </a:r>
          </a:p>
          <a:p>
            <a:pPr lvl="1"/>
            <a:r>
              <a:rPr lang="en-GB" dirty="0" smtClean="0"/>
              <a:t>Eventually via </a:t>
            </a:r>
            <a:r>
              <a:rPr lang="en-GB" dirty="0" err="1" smtClean="0"/>
              <a:t>Kintex</a:t>
            </a:r>
            <a:r>
              <a:rPr lang="en-GB" dirty="0" smtClean="0"/>
              <a:t> or </a:t>
            </a:r>
            <a:r>
              <a:rPr lang="en-GB" dirty="0" err="1" smtClean="0"/>
              <a:t>Zynq</a:t>
            </a:r>
            <a:r>
              <a:rPr lang="en-GB" dirty="0" smtClean="0"/>
              <a:t> processor (Ethernet / base interface)</a:t>
            </a: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295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908720"/>
            <a:ext cx="4788024" cy="499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floor </a:t>
            </a:r>
            <a:r>
              <a:rPr lang="en-GB" dirty="0" smtClean="0"/>
              <a:t>plan, so far…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-1" y="836712"/>
            <a:ext cx="3851921" cy="56641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Processor </a:t>
            </a:r>
            <a:r>
              <a:rPr lang="en-GB" dirty="0"/>
              <a:t>FPGA configuration via </a:t>
            </a:r>
            <a:r>
              <a:rPr lang="en-GB" dirty="0" err="1"/>
              <a:t>SystemACE</a:t>
            </a:r>
            <a:r>
              <a:rPr lang="en-GB" dirty="0"/>
              <a:t> and through module controller</a:t>
            </a:r>
          </a:p>
          <a:p>
            <a:r>
              <a:rPr lang="en-GB" dirty="0"/>
              <a:t>Module controller configuration via SPI and SD-card</a:t>
            </a:r>
          </a:p>
          <a:p>
            <a:r>
              <a:rPr lang="en-GB" dirty="0"/>
              <a:t>DAQ and ROI interface</a:t>
            </a:r>
          </a:p>
          <a:p>
            <a:pPr lvl="1"/>
            <a:r>
              <a:rPr lang="en-GB" dirty="0"/>
              <a:t>Two SFPs, L1Calo style</a:t>
            </a:r>
          </a:p>
          <a:p>
            <a:pPr lvl="1"/>
            <a:r>
              <a:rPr lang="en-GB" dirty="0"/>
              <a:t>up to 12 </a:t>
            </a:r>
            <a:r>
              <a:rPr lang="en-GB" dirty="0" err="1"/>
              <a:t>opto</a:t>
            </a:r>
            <a:r>
              <a:rPr lang="en-GB" dirty="0"/>
              <a:t> fibres (</a:t>
            </a:r>
            <a:r>
              <a:rPr lang="en-GB" dirty="0" err="1"/>
              <a:t>miniPOD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Hardware to support both L1Calo style ROD interface, and embedded ROD / S-Link interface on these fibres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15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 and in 3-d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85" y="980728"/>
            <a:ext cx="7665797" cy="529989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61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erade Verbindung 36"/>
          <p:cNvSpPr/>
          <p:nvPr/>
        </p:nvSpPr>
        <p:spPr>
          <a:xfrm flipH="1" flipV="1">
            <a:off x="5523358" y="3654307"/>
            <a:ext cx="1263" cy="1963924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Topology Processor Schedule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209798" y="1888476"/>
            <a:ext cx="3028591" cy="529953"/>
          </a:xfrm>
          <a:prstGeom prst="rect">
            <a:avLst/>
          </a:prstGeom>
          <a:solidFill>
            <a:srgbClr val="FF00FF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endParaRPr lang="en-GB" sz="29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21235" y="2415406"/>
            <a:ext cx="4181604" cy="524729"/>
          </a:xfrm>
          <a:prstGeom prst="rect">
            <a:avLst/>
          </a:pr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endParaRPr lang="en-GB" sz="29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722962" y="2950585"/>
            <a:ext cx="2865261" cy="524729"/>
          </a:xfrm>
          <a:prstGeom prst="rect">
            <a:avLst/>
          </a:prstGeom>
          <a:solidFill>
            <a:srgbClr val="00FFFF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endParaRPr lang="en-GB" sz="29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661261" y="3476689"/>
            <a:ext cx="3159210" cy="524729"/>
          </a:xfrm>
          <a:prstGeom prst="rect">
            <a:avLst/>
          </a:prstGeom>
          <a:solidFill>
            <a:srgbClr val="00FF00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endParaRPr lang="en-GB" sz="29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1" name="Gerade Verbindung 10"/>
          <p:cNvSpPr/>
          <p:nvPr/>
        </p:nvSpPr>
        <p:spPr>
          <a:xfrm>
            <a:off x="0" y="1715217"/>
            <a:ext cx="9144000" cy="0"/>
          </a:xfrm>
          <a:prstGeom prst="line">
            <a:avLst/>
          </a:prstGeom>
          <a:noFill/>
          <a:ln w="72000">
            <a:solidFill>
              <a:srgbClr val="000000"/>
            </a:solidFill>
            <a:prstDash val="solid"/>
            <a:tailEnd type="arrow"/>
          </a:ln>
        </p:spPr>
        <p:txBody>
          <a:bodyPr vert="horz" lIns="114295" tIns="73475" rIns="114295" bIns="73475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09797" y="1276567"/>
            <a:ext cx="2422873" cy="53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900" i="1" dirty="0">
                <a:latin typeface="Liberation Sans" pitchFamily="18"/>
                <a:ea typeface="WenQuanYi Micro Hei" pitchFamily="2"/>
                <a:cs typeface="Lohit Hindi" pitchFamily="2"/>
              </a:rPr>
              <a:t>2010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045574" y="1276567"/>
            <a:ext cx="2422873" cy="53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900" i="1" dirty="0">
                <a:latin typeface="Liberation Sans" pitchFamily="18"/>
                <a:ea typeface="WenQuanYi Micro Hei" pitchFamily="2"/>
                <a:cs typeface="Lohit Hindi" pitchFamily="2"/>
              </a:rPr>
              <a:t>2011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844107" y="1236140"/>
            <a:ext cx="2422873" cy="53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900" i="1">
                <a:latin typeface="Liberation Sans" pitchFamily="18"/>
                <a:ea typeface="WenQuanYi Micro Hei" pitchFamily="2"/>
                <a:cs typeface="Lohit Hindi" pitchFamily="2"/>
              </a:rPr>
              <a:t>2012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661261" y="1236140"/>
            <a:ext cx="2422873" cy="53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900" i="1">
                <a:latin typeface="Liberation Sans" pitchFamily="18"/>
                <a:ea typeface="WenQuanYi Micro Hei" pitchFamily="2"/>
                <a:cs typeface="Lohit Hindi" pitchFamily="2"/>
              </a:rPr>
              <a:t>2013</a:t>
            </a:r>
          </a:p>
        </p:txBody>
      </p:sp>
      <p:sp>
        <p:nvSpPr>
          <p:cNvPr id="16" name="Gerade Verbindung 15"/>
          <p:cNvSpPr/>
          <p:nvPr/>
        </p:nvSpPr>
        <p:spPr>
          <a:xfrm>
            <a:off x="512657" y="1220189"/>
            <a:ext cx="0" cy="5637811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0000" sp="1440000"/>
              <a:ds d="1440000" sp="1440000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7" name="Gerade Verbindung 16"/>
          <p:cNvSpPr/>
          <p:nvPr/>
        </p:nvSpPr>
        <p:spPr>
          <a:xfrm>
            <a:off x="2329811" y="1220189"/>
            <a:ext cx="0" cy="5637812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0000" sp="1440000"/>
              <a:ds d="1440000" sp="1440000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8" name="Gerade Verbindung 17"/>
          <p:cNvSpPr/>
          <p:nvPr/>
        </p:nvSpPr>
        <p:spPr>
          <a:xfrm>
            <a:off x="4146966" y="1220189"/>
            <a:ext cx="0" cy="5637812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0000" sp="1440000"/>
              <a:ds d="1440000" sp="1440000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9" name="Gerade Verbindung 18"/>
          <p:cNvSpPr/>
          <p:nvPr/>
        </p:nvSpPr>
        <p:spPr>
          <a:xfrm>
            <a:off x="5964120" y="1220189"/>
            <a:ext cx="0" cy="5637811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0000" sp="1440000"/>
              <a:ds d="1440000" sp="1440000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0" name="Gerade Verbindung 19"/>
          <p:cNvSpPr/>
          <p:nvPr/>
        </p:nvSpPr>
        <p:spPr>
          <a:xfrm>
            <a:off x="7781275" y="1220189"/>
            <a:ext cx="0" cy="5637811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0000" sp="1440000"/>
              <a:ds d="1440000" sp="1440000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1" name="Gerade Verbindung 20"/>
          <p:cNvSpPr/>
          <p:nvPr/>
        </p:nvSpPr>
        <p:spPr>
          <a:xfrm>
            <a:off x="0" y="1220188"/>
            <a:ext cx="9144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0132" y="1220189"/>
            <a:ext cx="1362867" cy="53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900" i="1" dirty="0">
                <a:latin typeface="Liberation Sans" pitchFamily="18"/>
                <a:ea typeface="WenQuanYi Micro Hei" pitchFamily="2"/>
                <a:cs typeface="Lohit Hindi" pitchFamily="2"/>
              </a:rPr>
              <a:t>2014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40084" y="1810647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b="1" i="1">
                <a:latin typeface="Liberation Sans" pitchFamily="18"/>
                <a:ea typeface="WenQuanYi Micro Hei" pitchFamily="2"/>
                <a:cs typeface="Lohit Hindi" pitchFamily="2"/>
              </a:rPr>
              <a:t>Technology Demonstrator (BLT)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754379" y="2345827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b="1" i="1">
                <a:latin typeface="Liberation Sans" pitchFamily="18"/>
                <a:ea typeface="WenQuanYi Micro Hei" pitchFamily="2"/>
                <a:cs typeface="Lohit Hindi" pitchFamily="2"/>
              </a:rPr>
              <a:t>Functional Demonstrator (GOLD)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197097" y="2871978"/>
            <a:ext cx="1665325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b="1" i="1" dirty="0">
                <a:latin typeface="Liberation Sans" pitchFamily="18"/>
                <a:ea typeface="WenQuanYi Micro Hei" pitchFamily="2"/>
                <a:cs typeface="Lohit Hindi" pitchFamily="2"/>
              </a:rPr>
              <a:t>Prototype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5343257" y="4984220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dirty="0">
                <a:latin typeface="Liberation Sans" pitchFamily="18"/>
                <a:ea typeface="WenQuanYi Micro Hei" pitchFamily="2"/>
                <a:cs typeface="Lohit Hindi" pitchFamily="2"/>
              </a:rPr>
              <a:t>Installation</a:t>
            </a:r>
          </a:p>
        </p:txBody>
      </p:sp>
      <p:sp>
        <p:nvSpPr>
          <p:cNvPr id="27" name="Gerade Verbindung 26"/>
          <p:cNvSpPr/>
          <p:nvPr/>
        </p:nvSpPr>
        <p:spPr>
          <a:xfrm flipV="1">
            <a:off x="7198512" y="4001416"/>
            <a:ext cx="325816" cy="12277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118375" y="3584769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>
                <a:latin typeface="Liberation Sans" pitchFamily="18"/>
                <a:ea typeface="WenQuanYi Micro Hei" pitchFamily="2"/>
                <a:cs typeface="Lohit Hindi" pitchFamily="2"/>
              </a:rPr>
              <a:t>GOLD delivery</a:t>
            </a:r>
          </a:p>
        </p:txBody>
      </p:sp>
      <p:sp>
        <p:nvSpPr>
          <p:cNvPr id="29" name="Gerade Verbindung 28"/>
          <p:cNvSpPr/>
          <p:nvPr/>
        </p:nvSpPr>
        <p:spPr>
          <a:xfrm flipV="1">
            <a:off x="2814386" y="2865329"/>
            <a:ext cx="1060007" cy="91029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1" name="Gerade Verbindung 30"/>
          <p:cNvSpPr/>
          <p:nvPr/>
        </p:nvSpPr>
        <p:spPr>
          <a:xfrm flipV="1">
            <a:off x="5343257" y="3475313"/>
            <a:ext cx="519165" cy="84615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5282688" y="5394735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dirty="0">
                <a:latin typeface="Liberation Sans" pitchFamily="18"/>
                <a:ea typeface="WenQuanYi Micro Hei" pitchFamily="2"/>
                <a:cs typeface="Lohit Hindi" pitchFamily="2"/>
              </a:rPr>
              <a:t>Production Completed</a:t>
            </a:r>
          </a:p>
        </p:txBody>
      </p:sp>
      <p:sp>
        <p:nvSpPr>
          <p:cNvPr id="33" name="Gerade Verbindung 32"/>
          <p:cNvSpPr/>
          <p:nvPr/>
        </p:nvSpPr>
        <p:spPr>
          <a:xfrm flipV="1">
            <a:off x="6156175" y="4001415"/>
            <a:ext cx="928007" cy="161681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964120" y="3374933"/>
            <a:ext cx="224012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b="1" i="1" dirty="0">
                <a:latin typeface="Liberation Sans" pitchFamily="18"/>
                <a:ea typeface="WenQuanYi Micro Hei" pitchFamily="2"/>
                <a:cs typeface="Lohit Hindi" pitchFamily="2"/>
              </a:rPr>
              <a:t>Production </a:t>
            </a:r>
            <a:r>
              <a:rPr lang="en-GB" sz="1600" b="1" i="1" dirty="0" smtClean="0">
                <a:latin typeface="Liberation Sans" pitchFamily="18"/>
                <a:ea typeface="WenQuanYi Micro Hei" pitchFamily="2"/>
                <a:cs typeface="Lohit Hindi" pitchFamily="2"/>
              </a:rPr>
              <a:t>module</a:t>
            </a:r>
            <a:endParaRPr lang="en-GB" sz="1600" b="1" i="1" dirty="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8676456" y="3294353"/>
            <a:ext cx="285970" cy="1018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Gerade Verbindung 35"/>
          <p:cNvSpPr/>
          <p:nvPr/>
        </p:nvSpPr>
        <p:spPr>
          <a:xfrm>
            <a:off x="5523358" y="1924776"/>
            <a:ext cx="0" cy="457351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042561" y="4103173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dirty="0" smtClean="0">
                <a:latin typeface="Liberation Sans" pitchFamily="18"/>
                <a:ea typeface="WenQuanYi Micro Hei" pitchFamily="2"/>
                <a:cs typeface="Lohit Hindi" pitchFamily="2"/>
              </a:rPr>
              <a:t>Prototype production</a:t>
            </a:r>
            <a:endParaRPr lang="en-GB" sz="1600" dirty="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886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28" y="3284984"/>
            <a:ext cx="4014333" cy="321977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activities: module control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Sebastian working on  register model (s/w)</a:t>
            </a:r>
          </a:p>
          <a:p>
            <a:pPr marL="0" indent="0">
              <a:buNone/>
            </a:pPr>
            <a:r>
              <a:rPr lang="en-GB" dirty="0" smtClean="0"/>
              <a:t>Andreas making the fibre-optical VME  extension more robust (f/w)</a:t>
            </a:r>
          </a:p>
          <a:p>
            <a:pPr marL="0" indent="0">
              <a:buNone/>
            </a:pPr>
            <a:r>
              <a:rPr lang="en-GB" dirty="0" err="1" smtClean="0"/>
              <a:t>Sascha</a:t>
            </a:r>
            <a:r>
              <a:rPr lang="en-GB" dirty="0" smtClean="0"/>
              <a:t> started work on </a:t>
            </a:r>
            <a:r>
              <a:rPr lang="en-GB" dirty="0" err="1" smtClean="0"/>
              <a:t>Zynq</a:t>
            </a:r>
            <a:r>
              <a:rPr lang="en-GB" dirty="0" smtClean="0"/>
              <a:t> processor (FPGA fabric plus ARM processor)</a:t>
            </a:r>
          </a:p>
          <a:p>
            <a:r>
              <a:rPr lang="en-GB" dirty="0" smtClean="0"/>
              <a:t>Device </a:t>
            </a:r>
            <a:r>
              <a:rPr lang="en-GB" dirty="0"/>
              <a:t>chosen for L1Topo (Mars </a:t>
            </a:r>
            <a:r>
              <a:rPr lang="en-GB" dirty="0" smtClean="0"/>
              <a:t>ZX3) not yet available</a:t>
            </a:r>
            <a:endParaRPr lang="en-GB" dirty="0"/>
          </a:p>
          <a:p>
            <a:r>
              <a:rPr lang="en-GB" dirty="0" smtClean="0"/>
              <a:t>Currently using </a:t>
            </a:r>
            <a:r>
              <a:rPr lang="en-GB" dirty="0" err="1" smtClean="0"/>
              <a:t>Zedboard</a:t>
            </a:r>
            <a:r>
              <a:rPr lang="en-GB" dirty="0" smtClean="0"/>
              <a:t> to get acquainted to the processor and design environment</a:t>
            </a:r>
          </a:p>
          <a:p>
            <a:r>
              <a:rPr lang="en-GB" dirty="0" smtClean="0"/>
              <a:t>Got system up with supplied </a:t>
            </a:r>
            <a:br>
              <a:rPr lang="en-GB" dirty="0" smtClean="0"/>
            </a:br>
            <a:r>
              <a:rPr lang="en-GB" dirty="0" smtClean="0"/>
              <a:t>software (Linux) and firmware </a:t>
            </a:r>
            <a:br>
              <a:rPr lang="en-GB" dirty="0" smtClean="0"/>
            </a:br>
            <a:r>
              <a:rPr lang="en-GB" dirty="0" smtClean="0"/>
              <a:t>images</a:t>
            </a:r>
          </a:p>
          <a:p>
            <a:r>
              <a:rPr lang="en-GB" dirty="0" smtClean="0"/>
              <a:t>Got networking into usable state, </a:t>
            </a:r>
            <a:br>
              <a:rPr lang="en-GB" dirty="0" smtClean="0"/>
            </a:br>
            <a:r>
              <a:rPr lang="en-GB" dirty="0" smtClean="0"/>
              <a:t>wildly patching </a:t>
            </a:r>
            <a:r>
              <a:rPr lang="en-GB" dirty="0" err="1" smtClean="0"/>
              <a:t>initrd</a:t>
            </a:r>
            <a:r>
              <a:rPr lang="en-GB" dirty="0" smtClean="0"/>
              <a:t> image</a:t>
            </a:r>
          </a:p>
          <a:p>
            <a:r>
              <a:rPr lang="en-GB" dirty="0" smtClean="0"/>
              <a:t>Major software development effort </a:t>
            </a:r>
            <a:br>
              <a:rPr lang="en-GB" dirty="0" smtClean="0"/>
            </a:br>
            <a:r>
              <a:rPr lang="en-GB" dirty="0" smtClean="0"/>
              <a:t>using cross compiler tool chain </a:t>
            </a:r>
            <a:br>
              <a:rPr lang="en-GB" dirty="0" smtClean="0"/>
            </a:br>
            <a:r>
              <a:rPr lang="en-GB" dirty="0" smtClean="0"/>
              <a:t>(see next slide)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56652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957</Words>
  <Application>Microsoft Office PowerPoint</Application>
  <PresentationFormat>Bildschirmpräsentation (4:3)</PresentationFormat>
  <Paragraphs>174</Paragraphs>
  <Slides>17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Larissa-Design</vt:lpstr>
      <vt:lpstr>L1Topo Status &amp; Plans</vt:lpstr>
      <vt:lpstr> </vt:lpstr>
      <vt:lpstr>Topology 2013/14 (RTDP)</vt:lpstr>
      <vt:lpstr>Topology Processor</vt:lpstr>
      <vt:lpstr>Topo processor details – post PDR</vt:lpstr>
      <vt:lpstr>floor plan, so far…</vt:lpstr>
      <vt:lpstr>… and in 3-d</vt:lpstr>
      <vt:lpstr>Topology Processor Schedule</vt:lpstr>
      <vt:lpstr>Current activities: module control</vt:lpstr>
      <vt:lpstr>Module control</vt:lpstr>
      <vt:lpstr>Functional Demonstrator : “GOLD”</vt:lpstr>
      <vt:lpstr>GOLD TESTS (Virtex-6)</vt:lpstr>
      <vt:lpstr>GOLD TESTS (Virtex-6)</vt:lpstr>
      <vt:lpstr>GOLD TESTS (Virtex-6)</vt:lpstr>
      <vt:lpstr>GOLD TESTS (Virtex-7)</vt:lpstr>
      <vt:lpstr>Service FW</vt:lpstr>
      <vt:lpstr>Summary</vt:lpstr>
    </vt:vector>
  </TitlesOfParts>
  <Company>Johannes Gutenberg-Universität Mainz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783</cp:revision>
  <cp:lastPrinted>2011-04-05T13:18:26Z</cp:lastPrinted>
  <dcterms:created xsi:type="dcterms:W3CDTF">2009-12-08T11:59:40Z</dcterms:created>
  <dcterms:modified xsi:type="dcterms:W3CDTF">2012-10-09T16:08:52Z</dcterms:modified>
</cp:coreProperties>
</file>