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3" r:id="rId3"/>
    <p:sldId id="362" r:id="rId4"/>
    <p:sldId id="355" r:id="rId5"/>
    <p:sldId id="356" r:id="rId6"/>
    <p:sldId id="357" r:id="rId7"/>
    <p:sldId id="358" r:id="rId8"/>
    <p:sldId id="359" r:id="rId9"/>
    <p:sldId id="360" r:id="rId10"/>
    <p:sldId id="361" r:id="rId11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FF9999"/>
    <a:srgbClr val="0AFC44"/>
    <a:srgbClr val="0CB428"/>
    <a:srgbClr val="0EDC30"/>
    <a:srgbClr val="D703DC"/>
    <a:srgbClr val="48C489"/>
    <a:srgbClr val="BC03C1"/>
    <a:srgbClr val="4A7EBB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613" autoAdjust="0"/>
  </p:normalViewPr>
  <p:slideViewPr>
    <p:cSldViewPr>
      <p:cViewPr varScale="1">
        <p:scale>
          <a:sx n="60" d="100"/>
          <a:sy n="60" d="100"/>
        </p:scale>
        <p:origin x="-7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23/10/2012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23.10.2012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jFEX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Mainz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6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further…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Some last minute remarks (triggered by Sam’s comments) </a:t>
            </a:r>
          </a:p>
          <a:p>
            <a:r>
              <a:rPr lang="en-GB" dirty="0" smtClean="0"/>
              <a:t>Readout density into L1Topo would probably be low, leading to high fibre count into L1Topo (1 fibre per FPGA = 64 fibres total)</a:t>
            </a:r>
          </a:p>
          <a:p>
            <a:pPr lvl="1"/>
            <a:r>
              <a:rPr lang="en-GB" dirty="0" smtClean="0"/>
              <a:t>Probably depends on determination to avoid upgrade of L1Topo for phase-1</a:t>
            </a:r>
          </a:p>
          <a:p>
            <a:pPr lvl="1"/>
            <a:r>
              <a:rPr lang="en-GB" dirty="0" smtClean="0"/>
              <a:t>Consider merger FPGA (comes at the expense of more </a:t>
            </a:r>
            <a:r>
              <a:rPr lang="en-GB" smtClean="0"/>
              <a:t>than 1 tick </a:t>
            </a:r>
            <a:r>
              <a:rPr lang="en-GB" dirty="0" smtClean="0"/>
              <a:t>of additional latency)</a:t>
            </a:r>
          </a:p>
          <a:p>
            <a:r>
              <a:rPr lang="en-GB" dirty="0" smtClean="0"/>
              <a:t>Not sure about maximum fibre density on a MTP/MPO connector. People talking about 72 fibres per connector, though at higher optical losses compared to 48-fibre variant !</a:t>
            </a:r>
          </a:p>
          <a:p>
            <a:r>
              <a:rPr lang="en-GB" dirty="0" smtClean="0"/>
              <a:t>Readout into LVL-2 and DAQ will be included. Aiming at use of mini/</a:t>
            </a:r>
            <a:r>
              <a:rPr lang="en-GB" dirty="0" err="1" smtClean="0"/>
              <a:t>microPOD</a:t>
            </a:r>
            <a:r>
              <a:rPr lang="en-GB" dirty="0" smtClean="0"/>
              <a:t> at whatever data rate required by future RODs (or </a:t>
            </a:r>
            <a:r>
              <a:rPr lang="en-GB" dirty="0" err="1" smtClean="0"/>
              <a:t>ROBins</a:t>
            </a:r>
            <a:r>
              <a:rPr lang="en-GB" dirty="0" smtClean="0"/>
              <a:t>, in case on-board RODs are used)</a:t>
            </a:r>
          </a:p>
          <a:p>
            <a:r>
              <a:rPr lang="en-GB" dirty="0" smtClean="0"/>
              <a:t>Towers .1×.1 with aggregate bandwidth of 37bits per tower available for total of e and h sections (no attempt made to sort out contents per fibre)  </a:t>
            </a:r>
          </a:p>
          <a:p>
            <a:r>
              <a:rPr lang="en-GB" dirty="0" smtClean="0"/>
              <a:t>Each </a:t>
            </a:r>
            <a:r>
              <a:rPr lang="en-GB" dirty="0"/>
              <a:t>module covering core of nominally .8 in </a:t>
            </a:r>
            <a:r>
              <a:rPr lang="el-GR" dirty="0"/>
              <a:t>η</a:t>
            </a:r>
            <a:r>
              <a:rPr lang="de-DE" dirty="0"/>
              <a:t> </a:t>
            </a:r>
            <a:r>
              <a:rPr lang="en-GB" dirty="0"/>
              <a:t>(different at </a:t>
            </a:r>
            <a:r>
              <a:rPr lang="en-GB" dirty="0" smtClean="0"/>
              <a:t>FCAL)</a:t>
            </a:r>
            <a:endParaRPr lang="en-GB" dirty="0"/>
          </a:p>
          <a:p>
            <a:r>
              <a:rPr lang="en-GB" dirty="0"/>
              <a:t>8 FPGAs per module, each covering core of .8×.8, including environment: </a:t>
            </a:r>
            <a:r>
              <a:rPr lang="en-GB" dirty="0" smtClean="0"/>
              <a:t>additional 4 bins each at +/-eta, +/- phi</a:t>
            </a:r>
            <a:br>
              <a:rPr lang="en-GB" dirty="0" smtClean="0"/>
            </a:br>
            <a:r>
              <a:rPr lang="en-GB" dirty="0" smtClean="0"/>
              <a:t>total data processed on one FPGA: 1.6×1.6 worth of data</a:t>
            </a:r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968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L1Calo Phase-1 </a:t>
            </a:r>
            <a:r>
              <a:rPr lang="en-GB" dirty="0"/>
              <a:t>System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5" name="Rectangle 14"/>
          <p:cNvSpPr>
            <a:spLocks noChangeArrowheads="1"/>
          </p:cNvSpPr>
          <p:nvPr/>
        </p:nvSpPr>
        <p:spPr bwMode="auto">
          <a:xfrm>
            <a:off x="3201988" y="42211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76" name="Rectangle 15"/>
          <p:cNvSpPr>
            <a:spLocks noChangeArrowheads="1"/>
          </p:cNvSpPr>
          <p:nvPr/>
        </p:nvSpPr>
        <p:spPr bwMode="auto">
          <a:xfrm>
            <a:off x="3201988" y="3502025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77" name="Rectangle 16"/>
          <p:cNvSpPr>
            <a:spLocks noChangeArrowheads="1"/>
          </p:cNvSpPr>
          <p:nvPr/>
        </p:nvSpPr>
        <p:spPr bwMode="auto">
          <a:xfrm>
            <a:off x="4210050" y="3502025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8" name="Rectangle 17"/>
          <p:cNvSpPr>
            <a:spLocks noChangeArrowheads="1"/>
          </p:cNvSpPr>
          <p:nvPr/>
        </p:nvSpPr>
        <p:spPr bwMode="auto">
          <a:xfrm>
            <a:off x="4210050" y="4221163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9" name="Rectangle 19"/>
          <p:cNvSpPr>
            <a:spLocks noChangeArrowheads="1"/>
          </p:cNvSpPr>
          <p:nvPr/>
        </p:nvSpPr>
        <p:spPr bwMode="auto">
          <a:xfrm>
            <a:off x="4210050" y="2493963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0" name="Rectangle 21"/>
          <p:cNvSpPr>
            <a:spLocks noChangeArrowheads="1"/>
          </p:cNvSpPr>
          <p:nvPr/>
        </p:nvSpPr>
        <p:spPr bwMode="auto">
          <a:xfrm>
            <a:off x="4210050" y="1773238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1" name="Rectangle 24"/>
          <p:cNvSpPr>
            <a:spLocks noChangeArrowheads="1"/>
          </p:cNvSpPr>
          <p:nvPr/>
        </p:nvSpPr>
        <p:spPr bwMode="auto">
          <a:xfrm>
            <a:off x="5073650" y="2854325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82" name="Rectangle 26"/>
          <p:cNvSpPr>
            <a:spLocks noChangeArrowheads="1"/>
          </p:cNvSpPr>
          <p:nvPr/>
        </p:nvSpPr>
        <p:spPr bwMode="auto">
          <a:xfrm>
            <a:off x="3706813" y="2565400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3706813" y="18462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4" name="Rectangle 33"/>
          <p:cNvSpPr>
            <a:spLocks noChangeArrowheads="1"/>
          </p:cNvSpPr>
          <p:nvPr/>
        </p:nvSpPr>
        <p:spPr bwMode="auto">
          <a:xfrm>
            <a:off x="3275013" y="37893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85" name="Rectangle 39"/>
          <p:cNvSpPr>
            <a:spLocks noChangeArrowheads="1"/>
          </p:cNvSpPr>
          <p:nvPr/>
        </p:nvSpPr>
        <p:spPr bwMode="auto">
          <a:xfrm>
            <a:off x="1906588" y="37893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86" name="Rectangle 41"/>
          <p:cNvSpPr>
            <a:spLocks noChangeArrowheads="1"/>
          </p:cNvSpPr>
          <p:nvPr/>
        </p:nvSpPr>
        <p:spPr bwMode="auto">
          <a:xfrm>
            <a:off x="2625725" y="3933825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87" name="Line 42"/>
          <p:cNvSpPr>
            <a:spLocks noChangeShapeType="1"/>
          </p:cNvSpPr>
          <p:nvPr/>
        </p:nvSpPr>
        <p:spPr bwMode="auto">
          <a:xfrm flipV="1">
            <a:off x="2841625" y="3862388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88" name="Line 43"/>
          <p:cNvSpPr>
            <a:spLocks noChangeShapeType="1"/>
          </p:cNvSpPr>
          <p:nvPr/>
        </p:nvSpPr>
        <p:spPr bwMode="auto">
          <a:xfrm>
            <a:off x="2841625" y="4221163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89" name="Line 47"/>
          <p:cNvSpPr>
            <a:spLocks noChangeShapeType="1"/>
          </p:cNvSpPr>
          <p:nvPr/>
        </p:nvSpPr>
        <p:spPr bwMode="auto">
          <a:xfrm>
            <a:off x="1749444" y="2278460"/>
            <a:ext cx="611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90" name="Text Box 56"/>
          <p:cNvSpPr txBox="1">
            <a:spLocks noChangeArrowheads="1"/>
          </p:cNvSpPr>
          <p:nvPr/>
        </p:nvSpPr>
        <p:spPr bwMode="auto">
          <a:xfrm>
            <a:off x="853657" y="2016126"/>
            <a:ext cx="863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From Digital Processing System</a:t>
            </a:r>
          </a:p>
        </p:txBody>
      </p:sp>
      <p:sp>
        <p:nvSpPr>
          <p:cNvPr id="91" name="Rectangle 58"/>
          <p:cNvSpPr>
            <a:spLocks noChangeArrowheads="1"/>
          </p:cNvSpPr>
          <p:nvPr/>
        </p:nvSpPr>
        <p:spPr bwMode="auto">
          <a:xfrm>
            <a:off x="3201988" y="42211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92" name="Rectangle 59"/>
          <p:cNvSpPr>
            <a:spLocks noChangeArrowheads="1"/>
          </p:cNvSpPr>
          <p:nvPr/>
        </p:nvSpPr>
        <p:spPr bwMode="auto">
          <a:xfrm>
            <a:off x="3201988" y="3502025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93" name="Rectangle 60"/>
          <p:cNvSpPr>
            <a:spLocks noChangeArrowheads="1"/>
          </p:cNvSpPr>
          <p:nvPr/>
        </p:nvSpPr>
        <p:spPr bwMode="auto">
          <a:xfrm>
            <a:off x="4210050" y="3502025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4" name="Rectangle 61"/>
          <p:cNvSpPr>
            <a:spLocks noChangeArrowheads="1"/>
          </p:cNvSpPr>
          <p:nvPr/>
        </p:nvSpPr>
        <p:spPr bwMode="auto">
          <a:xfrm>
            <a:off x="4210050" y="4221163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5" name="Rectangle 62"/>
          <p:cNvSpPr>
            <a:spLocks noChangeArrowheads="1"/>
          </p:cNvSpPr>
          <p:nvPr/>
        </p:nvSpPr>
        <p:spPr bwMode="auto">
          <a:xfrm>
            <a:off x="4210050" y="2493963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6" name="Rectangle 64"/>
          <p:cNvSpPr>
            <a:spLocks noChangeArrowheads="1"/>
          </p:cNvSpPr>
          <p:nvPr/>
        </p:nvSpPr>
        <p:spPr bwMode="auto">
          <a:xfrm>
            <a:off x="4210050" y="1773238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5073650" y="2854325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98" name="Rectangle 68"/>
          <p:cNvSpPr>
            <a:spLocks noChangeArrowheads="1"/>
          </p:cNvSpPr>
          <p:nvPr/>
        </p:nvSpPr>
        <p:spPr bwMode="auto">
          <a:xfrm>
            <a:off x="3706813" y="2565400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99" name="Rectangle 69"/>
          <p:cNvSpPr>
            <a:spLocks noChangeArrowheads="1"/>
          </p:cNvSpPr>
          <p:nvPr/>
        </p:nvSpPr>
        <p:spPr bwMode="auto">
          <a:xfrm>
            <a:off x="3706813" y="18462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00" name="Rectangle 70"/>
          <p:cNvSpPr>
            <a:spLocks noChangeArrowheads="1"/>
          </p:cNvSpPr>
          <p:nvPr/>
        </p:nvSpPr>
        <p:spPr bwMode="auto">
          <a:xfrm>
            <a:off x="3275013" y="37893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01" name="Rectangle 71"/>
          <p:cNvSpPr>
            <a:spLocks noChangeArrowheads="1"/>
          </p:cNvSpPr>
          <p:nvPr/>
        </p:nvSpPr>
        <p:spPr bwMode="auto">
          <a:xfrm>
            <a:off x="2625725" y="3933825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02" name="Line 72"/>
          <p:cNvSpPr>
            <a:spLocks noChangeShapeType="1"/>
          </p:cNvSpPr>
          <p:nvPr/>
        </p:nvSpPr>
        <p:spPr bwMode="auto">
          <a:xfrm flipV="1">
            <a:off x="2841625" y="3862388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03" name="Line 73"/>
          <p:cNvSpPr>
            <a:spLocks noChangeShapeType="1"/>
          </p:cNvSpPr>
          <p:nvPr/>
        </p:nvSpPr>
        <p:spPr bwMode="auto">
          <a:xfrm>
            <a:off x="2841625" y="4221163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04" name="Rectangle 81"/>
          <p:cNvSpPr>
            <a:spLocks noChangeArrowheads="1"/>
          </p:cNvSpPr>
          <p:nvPr/>
        </p:nvSpPr>
        <p:spPr bwMode="auto">
          <a:xfrm>
            <a:off x="1906588" y="37893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105" name="Rectangle 82"/>
          <p:cNvSpPr>
            <a:spLocks noChangeArrowheads="1"/>
          </p:cNvSpPr>
          <p:nvPr/>
        </p:nvSpPr>
        <p:spPr bwMode="auto">
          <a:xfrm>
            <a:off x="3417888" y="2493963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jFEX</a:t>
            </a:r>
          </a:p>
        </p:txBody>
      </p:sp>
      <p:sp>
        <p:nvSpPr>
          <p:cNvPr id="106" name="Rectangle 83"/>
          <p:cNvSpPr>
            <a:spLocks noChangeArrowheads="1"/>
          </p:cNvSpPr>
          <p:nvPr/>
        </p:nvSpPr>
        <p:spPr bwMode="auto">
          <a:xfrm>
            <a:off x="3201988" y="42211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107" name="Rectangle 84"/>
          <p:cNvSpPr>
            <a:spLocks noChangeArrowheads="1"/>
          </p:cNvSpPr>
          <p:nvPr/>
        </p:nvSpPr>
        <p:spPr bwMode="auto">
          <a:xfrm>
            <a:off x="3201988" y="3502025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108" name="Rectangle 85"/>
          <p:cNvSpPr>
            <a:spLocks noChangeArrowheads="1"/>
          </p:cNvSpPr>
          <p:nvPr/>
        </p:nvSpPr>
        <p:spPr bwMode="auto">
          <a:xfrm>
            <a:off x="4210050" y="3502025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09" name="Rectangle 86"/>
          <p:cNvSpPr>
            <a:spLocks noChangeArrowheads="1"/>
          </p:cNvSpPr>
          <p:nvPr/>
        </p:nvSpPr>
        <p:spPr bwMode="auto">
          <a:xfrm>
            <a:off x="4210050" y="4221163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10" name="Rectangle 87"/>
          <p:cNvSpPr>
            <a:spLocks noChangeArrowheads="1"/>
          </p:cNvSpPr>
          <p:nvPr/>
        </p:nvSpPr>
        <p:spPr bwMode="auto">
          <a:xfrm>
            <a:off x="4210050" y="2493963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1" name="Rectangle 88"/>
          <p:cNvSpPr>
            <a:spLocks noChangeArrowheads="1"/>
          </p:cNvSpPr>
          <p:nvPr/>
        </p:nvSpPr>
        <p:spPr bwMode="auto">
          <a:xfrm>
            <a:off x="3417888" y="1773238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eFEX</a:t>
            </a:r>
          </a:p>
        </p:txBody>
      </p:sp>
      <p:sp>
        <p:nvSpPr>
          <p:cNvPr id="112" name="Rectangle 89"/>
          <p:cNvSpPr>
            <a:spLocks noChangeArrowheads="1"/>
          </p:cNvSpPr>
          <p:nvPr/>
        </p:nvSpPr>
        <p:spPr bwMode="auto">
          <a:xfrm>
            <a:off x="4210050" y="1773238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3" name="Rectangle 90"/>
          <p:cNvSpPr>
            <a:spLocks noChangeArrowheads="1"/>
          </p:cNvSpPr>
          <p:nvPr/>
        </p:nvSpPr>
        <p:spPr bwMode="auto">
          <a:xfrm>
            <a:off x="2338388" y="1773239"/>
            <a:ext cx="360362" cy="1295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Opt.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/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>Plant</a:t>
            </a:r>
          </a:p>
        </p:txBody>
      </p:sp>
      <p:sp>
        <p:nvSpPr>
          <p:cNvPr id="114" name="Rectangle 92"/>
          <p:cNvSpPr>
            <a:spLocks noChangeArrowheads="1"/>
          </p:cNvSpPr>
          <p:nvPr/>
        </p:nvSpPr>
        <p:spPr bwMode="auto">
          <a:xfrm>
            <a:off x="5073650" y="2854325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115" name="Rectangle 93"/>
          <p:cNvSpPr>
            <a:spLocks noChangeArrowheads="1"/>
          </p:cNvSpPr>
          <p:nvPr/>
        </p:nvSpPr>
        <p:spPr bwMode="auto">
          <a:xfrm>
            <a:off x="3706813" y="2565400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16" name="Rectangle 94"/>
          <p:cNvSpPr>
            <a:spLocks noChangeArrowheads="1"/>
          </p:cNvSpPr>
          <p:nvPr/>
        </p:nvSpPr>
        <p:spPr bwMode="auto">
          <a:xfrm>
            <a:off x="3706813" y="18462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17" name="Rectangle 95"/>
          <p:cNvSpPr>
            <a:spLocks noChangeArrowheads="1"/>
          </p:cNvSpPr>
          <p:nvPr/>
        </p:nvSpPr>
        <p:spPr bwMode="auto">
          <a:xfrm>
            <a:off x="3275013" y="37893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18" name="Rectangle 96"/>
          <p:cNvSpPr>
            <a:spLocks noChangeArrowheads="1"/>
          </p:cNvSpPr>
          <p:nvPr/>
        </p:nvSpPr>
        <p:spPr bwMode="auto">
          <a:xfrm>
            <a:off x="2625725" y="3933825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19" name="Line 97"/>
          <p:cNvSpPr>
            <a:spLocks noChangeShapeType="1"/>
          </p:cNvSpPr>
          <p:nvPr/>
        </p:nvSpPr>
        <p:spPr bwMode="auto">
          <a:xfrm flipV="1">
            <a:off x="2841625" y="3862388"/>
            <a:ext cx="4318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0" name="Line 98"/>
          <p:cNvSpPr>
            <a:spLocks noChangeShapeType="1"/>
          </p:cNvSpPr>
          <p:nvPr/>
        </p:nvSpPr>
        <p:spPr bwMode="auto">
          <a:xfrm>
            <a:off x="2841625" y="4221163"/>
            <a:ext cx="360363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1" name="Line 99"/>
          <p:cNvSpPr>
            <a:spLocks noChangeShapeType="1"/>
          </p:cNvSpPr>
          <p:nvPr/>
        </p:nvSpPr>
        <p:spPr bwMode="auto">
          <a:xfrm flipV="1">
            <a:off x="2698750" y="2060575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2" name="Line 101"/>
          <p:cNvSpPr>
            <a:spLocks noChangeShapeType="1"/>
          </p:cNvSpPr>
          <p:nvPr/>
        </p:nvSpPr>
        <p:spPr bwMode="auto">
          <a:xfrm flipV="1">
            <a:off x="3346450" y="3313111"/>
            <a:ext cx="0" cy="47625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3" name="Line 107"/>
          <p:cNvSpPr>
            <a:spLocks noChangeShapeType="1"/>
          </p:cNvSpPr>
          <p:nvPr/>
        </p:nvSpPr>
        <p:spPr bwMode="auto">
          <a:xfrm>
            <a:off x="4930775" y="2925763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4" name="Line 108"/>
          <p:cNvSpPr>
            <a:spLocks noChangeShapeType="1"/>
          </p:cNvSpPr>
          <p:nvPr/>
        </p:nvSpPr>
        <p:spPr bwMode="auto">
          <a:xfrm>
            <a:off x="4857750" y="30702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5" name="Line 109"/>
          <p:cNvSpPr>
            <a:spLocks noChangeShapeType="1"/>
          </p:cNvSpPr>
          <p:nvPr/>
        </p:nvSpPr>
        <p:spPr bwMode="auto">
          <a:xfrm>
            <a:off x="4857750" y="321468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6" name="Line 110"/>
          <p:cNvSpPr>
            <a:spLocks noChangeShapeType="1"/>
          </p:cNvSpPr>
          <p:nvPr/>
        </p:nvSpPr>
        <p:spPr bwMode="auto">
          <a:xfrm>
            <a:off x="4930775" y="3357563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7" name="Line 111"/>
          <p:cNvSpPr>
            <a:spLocks noChangeShapeType="1"/>
          </p:cNvSpPr>
          <p:nvPr/>
        </p:nvSpPr>
        <p:spPr bwMode="auto">
          <a:xfrm flipH="1">
            <a:off x="4857750" y="3214688"/>
            <a:ext cx="0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8" name="Line 112"/>
          <p:cNvSpPr>
            <a:spLocks noChangeShapeType="1"/>
          </p:cNvSpPr>
          <p:nvPr/>
        </p:nvSpPr>
        <p:spPr bwMode="auto">
          <a:xfrm flipH="1" flipV="1">
            <a:off x="4570413" y="3789363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9" name="Line 113"/>
          <p:cNvSpPr>
            <a:spLocks noChangeShapeType="1"/>
          </p:cNvSpPr>
          <p:nvPr/>
        </p:nvSpPr>
        <p:spPr bwMode="auto">
          <a:xfrm flipH="1" flipV="1">
            <a:off x="4570413" y="4510088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0" name="Line 114"/>
          <p:cNvSpPr>
            <a:spLocks noChangeShapeType="1"/>
          </p:cNvSpPr>
          <p:nvPr/>
        </p:nvSpPr>
        <p:spPr bwMode="auto">
          <a:xfrm flipH="1">
            <a:off x="4930775" y="3357563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1" name="Line 115"/>
          <p:cNvSpPr>
            <a:spLocks noChangeShapeType="1"/>
          </p:cNvSpPr>
          <p:nvPr/>
        </p:nvSpPr>
        <p:spPr bwMode="auto">
          <a:xfrm flipH="1" flipV="1">
            <a:off x="4570413" y="2062163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2" name="Line 116"/>
          <p:cNvSpPr>
            <a:spLocks noChangeShapeType="1"/>
          </p:cNvSpPr>
          <p:nvPr/>
        </p:nvSpPr>
        <p:spPr bwMode="auto">
          <a:xfrm flipH="1" flipV="1">
            <a:off x="4570413" y="2781300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3" name="Line 118"/>
          <p:cNvSpPr>
            <a:spLocks noChangeShapeType="1"/>
          </p:cNvSpPr>
          <p:nvPr/>
        </p:nvSpPr>
        <p:spPr bwMode="auto">
          <a:xfrm flipH="1">
            <a:off x="4857750" y="2781300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4" name="Line 119"/>
          <p:cNvSpPr>
            <a:spLocks noChangeShapeType="1"/>
          </p:cNvSpPr>
          <p:nvPr/>
        </p:nvSpPr>
        <p:spPr bwMode="auto">
          <a:xfrm flipV="1">
            <a:off x="4930775" y="2062163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5" name="Rectangle 121"/>
          <p:cNvSpPr>
            <a:spLocks noChangeArrowheads="1"/>
          </p:cNvSpPr>
          <p:nvPr/>
        </p:nvSpPr>
        <p:spPr bwMode="auto">
          <a:xfrm>
            <a:off x="6516688" y="5373688"/>
            <a:ext cx="288925" cy="1444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6" name="Text Box 122"/>
          <p:cNvSpPr txBox="1">
            <a:spLocks noChangeArrowheads="1"/>
          </p:cNvSpPr>
          <p:nvPr/>
        </p:nvSpPr>
        <p:spPr bwMode="auto">
          <a:xfrm>
            <a:off x="6804025" y="5302250"/>
            <a:ext cx="1120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00"/>
                </a:solidFill>
              </a:rPr>
              <a:t>New at Phase 1</a:t>
            </a:r>
          </a:p>
        </p:txBody>
      </p:sp>
      <p:sp>
        <p:nvSpPr>
          <p:cNvPr id="137" name="Rectangle 125"/>
          <p:cNvSpPr>
            <a:spLocks noChangeArrowheads="1"/>
          </p:cNvSpPr>
          <p:nvPr/>
        </p:nvSpPr>
        <p:spPr bwMode="auto">
          <a:xfrm>
            <a:off x="3130550" y="1773238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38" name="Rectangle 126"/>
          <p:cNvSpPr>
            <a:spLocks noChangeArrowheads="1"/>
          </p:cNvSpPr>
          <p:nvPr/>
        </p:nvSpPr>
        <p:spPr bwMode="auto">
          <a:xfrm>
            <a:off x="3130550" y="2493963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42" name="Line 116"/>
          <p:cNvSpPr>
            <a:spLocks noChangeShapeType="1"/>
          </p:cNvSpPr>
          <p:nvPr/>
        </p:nvSpPr>
        <p:spPr bwMode="auto">
          <a:xfrm flipH="1" flipV="1">
            <a:off x="1979712" y="3313112"/>
            <a:ext cx="13667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3" name="Line 101"/>
          <p:cNvSpPr>
            <a:spLocks noChangeShapeType="1"/>
          </p:cNvSpPr>
          <p:nvPr/>
        </p:nvSpPr>
        <p:spPr bwMode="auto">
          <a:xfrm flipV="1">
            <a:off x="1984540" y="2565398"/>
            <a:ext cx="353848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 flipV="1">
            <a:off x="2693922" y="2778807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8" name="Line 116"/>
          <p:cNvSpPr>
            <a:spLocks noChangeShapeType="1"/>
          </p:cNvSpPr>
          <p:nvPr/>
        </p:nvSpPr>
        <p:spPr bwMode="auto">
          <a:xfrm flipH="1">
            <a:off x="1979712" y="2565401"/>
            <a:ext cx="0" cy="74771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9" name="Line 116"/>
          <p:cNvSpPr>
            <a:spLocks noChangeShapeType="1"/>
          </p:cNvSpPr>
          <p:nvPr/>
        </p:nvSpPr>
        <p:spPr bwMode="auto">
          <a:xfrm>
            <a:off x="2341272" y="2420940"/>
            <a:ext cx="35747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962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system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ATCA shelf / blades</a:t>
            </a:r>
          </a:p>
          <a:p>
            <a:r>
              <a:rPr lang="en-GB" dirty="0" smtClean="0"/>
              <a:t>Sharing infrastructure with e-FEX</a:t>
            </a:r>
          </a:p>
          <a:p>
            <a:pPr lvl="1"/>
            <a:r>
              <a:rPr lang="en-GB" dirty="0" smtClean="0"/>
              <a:t>Handling / splitting of fibre bundles</a:t>
            </a:r>
          </a:p>
          <a:p>
            <a:pPr lvl="1"/>
            <a:r>
              <a:rPr lang="en-GB" dirty="0" smtClean="0"/>
              <a:t>ROD design</a:t>
            </a:r>
          </a:p>
          <a:p>
            <a:pPr lvl="1"/>
            <a:r>
              <a:rPr lang="en-GB" dirty="0" smtClean="0"/>
              <a:t>Hub design</a:t>
            </a:r>
          </a:p>
          <a:p>
            <a:r>
              <a:rPr lang="en-GB" dirty="0" smtClean="0"/>
              <a:t>Need to handle both high granularity and large jet environment</a:t>
            </a:r>
          </a:p>
          <a:p>
            <a:pPr algn="ctr">
              <a:buFont typeface="Wingdings"/>
              <a:buChar char="à"/>
            </a:pPr>
            <a:r>
              <a:rPr lang="en-GB" dirty="0" smtClean="0"/>
              <a:t>Require high density / high bandwidth per module</a:t>
            </a:r>
          </a:p>
          <a:p>
            <a:r>
              <a:rPr lang="en-GB" dirty="0" smtClean="0"/>
              <a:t>Single crate</a:t>
            </a:r>
          </a:p>
          <a:p>
            <a:r>
              <a:rPr lang="en-GB" dirty="0" smtClean="0"/>
              <a:t>~ 8 modules (+FCAL ?)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394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Initial baseline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1" indent="0">
              <a:buNone/>
            </a:pPr>
            <a:r>
              <a:rPr lang="en-GB" dirty="0" smtClean="0"/>
              <a:t>Input signals</a:t>
            </a:r>
          </a:p>
          <a:p>
            <a:pPr marL="342900" lvl="1" indent="-342900"/>
            <a:r>
              <a:rPr lang="en-GB" dirty="0" smtClean="0"/>
              <a:t>Granularity .1</a:t>
            </a:r>
            <a:r>
              <a:rPr lang="en-GB" dirty="0" smtClean="0">
                <a:sym typeface="Wingdings" pitchFamily="2" charset="2"/>
              </a:rPr>
              <a:t>×.1 </a:t>
            </a:r>
            <a:r>
              <a:rPr lang="en-GB" dirty="0">
                <a:sym typeface="Wingdings" pitchFamily="2" charset="2"/>
              </a:rPr>
              <a:t>(</a:t>
            </a:r>
            <a:r>
              <a:rPr lang="en-GB" dirty="0" err="1">
                <a:sym typeface="Wingdings" pitchFamily="2" charset="2"/>
              </a:rPr>
              <a:t>η×φ</a:t>
            </a:r>
            <a:r>
              <a:rPr lang="en-GB" dirty="0" smtClean="0">
                <a:sym typeface="Wingdings" pitchFamily="2" charset="2"/>
              </a:rPr>
              <a:t>)</a:t>
            </a:r>
          </a:p>
          <a:p>
            <a:pPr marL="342900" lvl="1" indent="-342900"/>
            <a:r>
              <a:rPr lang="en-GB" dirty="0" smtClean="0">
                <a:sym typeface="Wingdings" pitchFamily="2" charset="2"/>
              </a:rPr>
              <a:t>One electromagnetic, one </a:t>
            </a:r>
            <a:r>
              <a:rPr lang="en-GB" dirty="0" err="1" smtClean="0">
                <a:sym typeface="Wingdings" pitchFamily="2" charset="2"/>
              </a:rPr>
              <a:t>hadronic</a:t>
            </a:r>
            <a:r>
              <a:rPr lang="en-GB" dirty="0" smtClean="0">
                <a:sym typeface="Wingdings" pitchFamily="2" charset="2"/>
              </a:rPr>
              <a:t> tower</a:t>
            </a:r>
            <a:endParaRPr lang="en-GB" dirty="0" smtClean="0"/>
          </a:p>
          <a:p>
            <a:r>
              <a:rPr lang="en-GB" dirty="0" smtClean="0"/>
              <a:t>6.4 Gb/s line rate, i.e. </a:t>
            </a:r>
            <a:r>
              <a:rPr lang="en-GB" dirty="0" smtClean="0"/>
              <a:t> 128 bit per BC</a:t>
            </a:r>
            <a:r>
              <a:rPr lang="en-GB" dirty="0" smtClean="0"/>
              <a:t> </a:t>
            </a:r>
          </a:p>
          <a:p>
            <a:r>
              <a:rPr lang="en-GB" dirty="0" smtClean="0"/>
              <a:t>assume 16bit per  tower, 8 towers per fibre</a:t>
            </a:r>
          </a:p>
          <a:p>
            <a:r>
              <a:rPr lang="en-GB" dirty="0" smtClean="0"/>
              <a:t>Cannot pre-sum e/h towers before duplication for reason of latency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Modules </a:t>
            </a:r>
          </a:p>
          <a:p>
            <a:r>
              <a:rPr lang="en-GB" dirty="0" smtClean="0"/>
              <a:t>Each </a:t>
            </a:r>
            <a:r>
              <a:rPr lang="en-GB" dirty="0" smtClean="0"/>
              <a:t>module covers full phi, limited eta range</a:t>
            </a:r>
          </a:p>
          <a:p>
            <a:r>
              <a:rPr lang="en-GB" dirty="0" smtClean="0"/>
              <a:t>Data sharing with immediate neighbour only, for practical reasons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sensible baseline is eta coverage of 0.8 per module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for full eta coverage we need </a:t>
            </a:r>
            <a:r>
              <a:rPr lang="en-GB" dirty="0" smtClean="0">
                <a:sym typeface="Wingdings" pitchFamily="2" charset="2"/>
              </a:rPr>
              <a:t>8+ </a:t>
            </a:r>
            <a:r>
              <a:rPr lang="en-GB" dirty="0" smtClean="0">
                <a:sym typeface="Wingdings" pitchFamily="2" charset="2"/>
              </a:rPr>
              <a:t>modules</a:t>
            </a:r>
            <a:endParaRPr lang="en-GB" dirty="0" smtClean="0"/>
          </a:p>
          <a:p>
            <a:pPr lvl="1"/>
            <a:r>
              <a:rPr lang="en-GB" dirty="0" smtClean="0">
                <a:sym typeface="Wingdings" pitchFamily="2" charset="2"/>
              </a:rPr>
              <a:t>maximum environment size of 0.9 in eta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maximum environment requires 100% </a:t>
            </a:r>
            <a:r>
              <a:rPr lang="en-GB" dirty="0" smtClean="0">
                <a:sym typeface="Wingdings" pitchFamily="2" charset="2"/>
              </a:rPr>
              <a:t>duplication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Each </a:t>
            </a:r>
            <a:r>
              <a:rPr lang="en-GB" dirty="0" smtClean="0">
                <a:sym typeface="Wingdings" pitchFamily="2" charset="2"/>
              </a:rPr>
              <a:t>module carries </a:t>
            </a:r>
            <a:r>
              <a:rPr lang="en-GB" dirty="0" smtClean="0">
                <a:sym typeface="Wingdings" pitchFamily="2" charset="2"/>
              </a:rPr>
              <a:t>eight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smtClean="0">
                <a:sym typeface="Wingdings" pitchFamily="2" charset="2"/>
              </a:rPr>
              <a:t>FPGAs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Each covering </a:t>
            </a:r>
            <a:r>
              <a:rPr lang="en-GB" dirty="0" smtClean="0">
                <a:sym typeface="Wingdings" pitchFamily="2" charset="2"/>
              </a:rPr>
              <a:t>0.8×0.8 (</a:t>
            </a:r>
            <a:r>
              <a:rPr lang="en-GB" dirty="0" err="1" smtClean="0">
                <a:sym typeface="Wingdings" pitchFamily="2" charset="2"/>
              </a:rPr>
              <a:t>η×φ</a:t>
            </a:r>
            <a:r>
              <a:rPr lang="en-GB" dirty="0" smtClean="0">
                <a:sym typeface="Wingdings" pitchFamily="2" charset="2"/>
              </a:rPr>
              <a:t>)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32 core 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go </a:t>
            </a:r>
            <a:r>
              <a:rPr lang="en-GB" dirty="0" smtClean="0">
                <a:sym typeface="Wingdings" pitchFamily="2" charset="2"/>
              </a:rPr>
              <a:t>for high density </a:t>
            </a:r>
            <a:r>
              <a:rPr lang="en-GB" dirty="0" err="1" smtClean="0">
                <a:sym typeface="Wingdings" pitchFamily="2" charset="2"/>
              </a:rPr>
              <a:t>optoelectrical</a:t>
            </a:r>
            <a:r>
              <a:rPr lang="en-GB" dirty="0" smtClean="0">
                <a:sym typeface="Wingdings" pitchFamily="2" charset="2"/>
              </a:rPr>
              <a:t> components</a:t>
            </a:r>
          </a:p>
          <a:p>
            <a:r>
              <a:rPr lang="en-GB" dirty="0">
                <a:sym typeface="Wingdings" pitchFamily="2" charset="2"/>
              </a:rPr>
              <a:t>d</a:t>
            </a:r>
            <a:r>
              <a:rPr lang="en-GB" dirty="0" smtClean="0">
                <a:sym typeface="Wingdings" pitchFamily="2" charset="2"/>
              </a:rPr>
              <a:t>esign for short electrical traces of high speed links</a:t>
            </a:r>
          </a:p>
          <a:p>
            <a:r>
              <a:rPr lang="en-GB" dirty="0" smtClean="0"/>
              <a:t>Latency aware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59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Components for 2018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Conservative approach: plan for devices only that are in the pipeline already now</a:t>
            </a:r>
          </a:p>
          <a:p>
            <a:r>
              <a:rPr lang="en-GB" dirty="0" smtClean="0"/>
              <a:t> Virtex-7 : baseline XC7VX415T </a:t>
            </a:r>
          </a:p>
          <a:p>
            <a:pPr lvl="1"/>
            <a:r>
              <a:rPr lang="en-GB" dirty="0" smtClean="0"/>
              <a:t>Mid range </a:t>
            </a:r>
          </a:p>
          <a:p>
            <a:pPr lvl="1"/>
            <a:r>
              <a:rPr lang="en-GB" dirty="0" smtClean="0"/>
              <a:t>Several </a:t>
            </a:r>
            <a:r>
              <a:rPr lang="en-GB" dirty="0"/>
              <a:t>f</a:t>
            </a:r>
            <a:r>
              <a:rPr lang="en-GB" dirty="0" smtClean="0"/>
              <a:t>oot print compatible, larger devices exist </a:t>
            </a:r>
          </a:p>
          <a:p>
            <a:pPr lvl="1"/>
            <a:r>
              <a:rPr lang="en-GB" dirty="0" smtClean="0"/>
              <a:t>48 GTH links (line rate dependent on speed grade/price tag)</a:t>
            </a:r>
          </a:p>
          <a:p>
            <a:pPr lvl="1"/>
            <a:r>
              <a:rPr lang="en-GB" dirty="0" smtClean="0"/>
              <a:t>Nothing currently known about possible gaps in line rate range</a:t>
            </a:r>
          </a:p>
          <a:p>
            <a:r>
              <a:rPr lang="en-GB" dirty="0" smtClean="0"/>
              <a:t>12-channel </a:t>
            </a:r>
            <a:r>
              <a:rPr lang="en-GB" dirty="0" err="1" smtClean="0"/>
              <a:t>opto</a:t>
            </a:r>
            <a:r>
              <a:rPr lang="en-GB" dirty="0" smtClean="0"/>
              <a:t> devices at ~10Gb/s</a:t>
            </a:r>
          </a:p>
          <a:p>
            <a:pPr lvl="1"/>
            <a:r>
              <a:rPr lang="en-GB" dirty="0" smtClean="0"/>
              <a:t>can reasonably expect that </a:t>
            </a:r>
            <a:r>
              <a:rPr lang="en-GB" dirty="0" err="1" smtClean="0"/>
              <a:t>microPOD</a:t>
            </a:r>
            <a:r>
              <a:rPr lang="en-GB" dirty="0" smtClean="0"/>
              <a:t> will be a viable option by then (fall-back to </a:t>
            </a:r>
            <a:r>
              <a:rPr lang="en-GB" dirty="0" err="1" smtClean="0"/>
              <a:t>miniPOD</a:t>
            </a:r>
            <a:r>
              <a:rPr lang="en-GB" dirty="0" smtClean="0"/>
              <a:t>)</a:t>
            </a:r>
          </a:p>
          <a:p>
            <a:r>
              <a:rPr lang="en-GB" dirty="0" smtClean="0"/>
              <a:t>Expect to use ~48-fibre bundles</a:t>
            </a:r>
          </a:p>
          <a:p>
            <a:pPr marL="0" indent="0">
              <a:buNone/>
            </a:pPr>
            <a:r>
              <a:rPr lang="en-GB" dirty="0" smtClean="0"/>
              <a:t>Basically design </a:t>
            </a:r>
            <a:r>
              <a:rPr lang="en-GB" dirty="0" err="1" smtClean="0"/>
              <a:t>jFEX</a:t>
            </a:r>
            <a:r>
              <a:rPr lang="en-GB" dirty="0" smtClean="0"/>
              <a:t> along the lines of L1Topo, with higher FPGA count and board-level data paths optimised for sliding window algorithm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51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replication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&lt;&lt; If </a:t>
            </a:r>
            <a:r>
              <a:rPr lang="en-GB" dirty="0"/>
              <a:t>local </a:t>
            </a:r>
            <a:r>
              <a:rPr lang="en-GB" dirty="0" smtClean="0"/>
              <a:t>design density </a:t>
            </a:r>
            <a:r>
              <a:rPr lang="en-GB" dirty="0"/>
              <a:t>permits duplication of a small fraction of signals, it will just as well allow for large scale </a:t>
            </a:r>
            <a:r>
              <a:rPr lang="en-GB" dirty="0" smtClean="0"/>
              <a:t>duplication. Just a matter of money &gt;&gt;</a:t>
            </a:r>
          </a:p>
          <a:p>
            <a:r>
              <a:rPr lang="en-GB" dirty="0"/>
              <a:t>No replication </a:t>
            </a:r>
            <a:r>
              <a:rPr lang="en-GB" dirty="0" smtClean="0"/>
              <a:t>of any source into </a:t>
            </a:r>
            <a:r>
              <a:rPr lang="en-GB" dirty="0"/>
              <a:t>more than two sinks</a:t>
            </a:r>
          </a:p>
          <a:p>
            <a:r>
              <a:rPr lang="en-GB" dirty="0"/>
              <a:t>Forward duplication only</a:t>
            </a:r>
          </a:p>
          <a:p>
            <a:r>
              <a:rPr lang="en-GB" dirty="0" smtClean="0"/>
              <a:t>Avoid any data retransmission</a:t>
            </a:r>
          </a:p>
          <a:p>
            <a:r>
              <a:rPr lang="en-GB" dirty="0" smtClean="0"/>
              <a:t>Fan-out in eta handled at source only (DPS)</a:t>
            </a:r>
          </a:p>
          <a:p>
            <a:pPr lvl="1"/>
            <a:r>
              <a:rPr lang="en-GB" dirty="0" smtClean="0"/>
              <a:t>Try to persuade DPS to do duplication at the parallel end (on-FPGA), using additional MGTs</a:t>
            </a:r>
          </a:p>
          <a:p>
            <a:pPr lvl="1"/>
            <a:r>
              <a:rPr lang="en-GB" dirty="0" smtClean="0"/>
              <a:t>Possible fall-back: optical fibre splitting, if optical power budget permits (probably more expensive and bulky than parallel duplication)</a:t>
            </a:r>
          </a:p>
          <a:p>
            <a:r>
              <a:rPr lang="en-GB" dirty="0" smtClean="0"/>
              <a:t>Fan-out in phi handled at destination only</a:t>
            </a:r>
          </a:p>
          <a:p>
            <a:pPr lvl="1"/>
            <a:r>
              <a:rPr lang="en-GB" dirty="0" smtClean="0"/>
              <a:t>Consider passive electrical splitting of 10Gb/s signals</a:t>
            </a:r>
          </a:p>
          <a:p>
            <a:pPr lvl="1"/>
            <a:r>
              <a:rPr lang="en-GB" dirty="0"/>
              <a:t>Active signal fan-out would compromise design density</a:t>
            </a:r>
          </a:p>
          <a:p>
            <a:pPr lvl="1"/>
            <a:r>
              <a:rPr lang="en-GB" dirty="0" smtClean="0"/>
              <a:t>Fall-back: retransmission on parallel links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latency penalty of more than 1 tick (</a:t>
            </a:r>
            <a:r>
              <a:rPr lang="en-GB" dirty="0" err="1" smtClean="0"/>
              <a:t>SelectIO</a:t>
            </a:r>
            <a:r>
              <a:rPr lang="en-GB" dirty="0" smtClean="0"/>
              <a:t> </a:t>
            </a:r>
            <a:r>
              <a:rPr lang="en-GB" dirty="0" err="1" smtClean="0"/>
              <a:t>SerDes</a:t>
            </a:r>
            <a:r>
              <a:rPr lang="en-GB" dirty="0" smtClean="0"/>
              <a:t>).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795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fit on a module 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3205590" cy="571504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ATCA</a:t>
            </a:r>
          </a:p>
          <a:p>
            <a:endParaRPr lang="en-GB" dirty="0" smtClean="0"/>
          </a:p>
          <a:p>
            <a:r>
              <a:rPr lang="en-GB" dirty="0" smtClean="0"/>
              <a:t>8 processors</a:t>
            </a:r>
          </a:p>
          <a:p>
            <a:endParaRPr lang="en-GB" dirty="0" smtClean="0"/>
          </a:p>
          <a:p>
            <a:r>
              <a:rPr lang="en-GB" dirty="0" smtClean="0"/>
              <a:t>2-4 </a:t>
            </a:r>
            <a:r>
              <a:rPr lang="en-GB" dirty="0" err="1" smtClean="0"/>
              <a:t>microPODs</a:t>
            </a:r>
            <a:r>
              <a:rPr lang="en-GB" dirty="0" smtClean="0"/>
              <a:t> each</a:t>
            </a:r>
          </a:p>
          <a:p>
            <a:endParaRPr lang="en-GB" dirty="0" smtClean="0"/>
          </a:p>
          <a:p>
            <a:r>
              <a:rPr lang="en-GB" dirty="0" smtClean="0"/>
              <a:t>Passive fan-out</a:t>
            </a:r>
          </a:p>
          <a:p>
            <a:endParaRPr lang="en-GB" dirty="0" smtClean="0"/>
          </a:p>
          <a:p>
            <a:r>
              <a:rPr lang="en-GB" dirty="0" smtClean="0"/>
              <a:t>Small amount of control logic 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Electrical backplane basically unused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688738"/>
            <a:ext cx="5226071" cy="595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6866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Bandwidth vs. granularity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Let’s do the math for the suggested scheme. Go for the extreme. Do a rough estimate:</a:t>
            </a:r>
          </a:p>
          <a:p>
            <a:r>
              <a:rPr lang="en-GB" dirty="0" smtClean="0"/>
              <a:t>Environment 0.9×0.9</a:t>
            </a:r>
          </a:p>
          <a:p>
            <a:r>
              <a:rPr lang="en-GB" dirty="0" smtClean="0"/>
              <a:t>Each FPGA receives fully duplicated data in eta and phi:</a:t>
            </a:r>
            <a:br>
              <a:rPr lang="en-GB" dirty="0" smtClean="0"/>
            </a:br>
            <a:r>
              <a:rPr lang="en-GB" dirty="0" smtClean="0"/>
              <a:t>1.6×1.6 worth of data required for a core of 0.8×0.8</a:t>
            </a:r>
          </a:p>
          <a:p>
            <a:r>
              <a:rPr lang="en-GB" dirty="0" smtClean="0"/>
              <a:t>256 bins @ 0.1×0.1 in </a:t>
            </a:r>
            <a:r>
              <a:rPr lang="en-GB" dirty="0" err="1" smtClean="0"/>
              <a:t>η×φ</a:t>
            </a:r>
            <a:r>
              <a:rPr lang="en-GB" dirty="0" smtClean="0"/>
              <a:t>, e/m + had </a:t>
            </a:r>
            <a:endParaRPr lang="en-GB" dirty="0" smtClean="0"/>
          </a:p>
          <a:p>
            <a:r>
              <a:rPr lang="en-GB" dirty="0" smtClean="0"/>
              <a:t>Baseline 6.4Gb/s, 128 bit per BC per fibre</a:t>
            </a:r>
          </a:p>
          <a:p>
            <a:r>
              <a:rPr lang="en-GB" dirty="0" smtClean="0"/>
              <a:t>8 16-bit words per fibre</a:t>
            </a:r>
          </a:p>
          <a:p>
            <a:r>
              <a:rPr lang="en-GB" dirty="0" smtClean="0"/>
              <a:t>Maximum </a:t>
            </a:r>
            <a:r>
              <a:rPr lang="en-GB" dirty="0" smtClean="0"/>
              <a:t>aggregate bandwidth (payload @ 10Gb/s line rate) of chosen FPGA is 48*8Gb/s=384Gb/s</a:t>
            </a:r>
          </a:p>
          <a:p>
            <a:r>
              <a:rPr lang="en-GB" dirty="0"/>
              <a:t>per bin </a:t>
            </a:r>
            <a:r>
              <a:rPr lang="en-GB" dirty="0" smtClean="0"/>
              <a:t>: 384/256 Gb/s = 1.5Gb/s, i.e. 37 bit</a:t>
            </a:r>
          </a:p>
          <a:p>
            <a:r>
              <a:rPr lang="en-GB" dirty="0" smtClean="0"/>
              <a:t>That’s probably ~ 3 energies</a:t>
            </a:r>
          </a:p>
          <a:p>
            <a:r>
              <a:rPr lang="en-GB" dirty="0" smtClean="0"/>
              <a:t>Scalable to some extent by choice of FPGA and line rate</a:t>
            </a: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We will be able to route large data volume into the </a:t>
            </a:r>
            <a:r>
              <a:rPr lang="en-GB" dirty="0" err="1" smtClean="0">
                <a:sym typeface="Wingdings" pitchFamily="2" charset="2"/>
              </a:rPr>
              <a:t>jFEX</a:t>
            </a:r>
            <a:r>
              <a:rPr lang="en-GB" dirty="0" smtClean="0">
                <a:sym typeface="Wingdings" pitchFamily="2" charset="2"/>
              </a:rPr>
              <a:t> processor chips, at large environment and at required granularity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400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fibre count / conclusion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Due to full duplication in phi direction, exactly half the signals are routed into the modules on fibres</a:t>
            </a:r>
          </a:p>
          <a:p>
            <a:pPr lvl="1"/>
            <a:r>
              <a:rPr lang="en-GB" dirty="0"/>
              <a:t>192 fibres</a:t>
            </a:r>
          </a:p>
          <a:p>
            <a:pPr lvl="1"/>
            <a:r>
              <a:rPr lang="en-GB" dirty="0"/>
              <a:t>16 × 12-channel </a:t>
            </a:r>
            <a:r>
              <a:rPr lang="en-GB" dirty="0" err="1"/>
              <a:t>opto</a:t>
            </a:r>
            <a:r>
              <a:rPr lang="en-GB" dirty="0"/>
              <a:t> receivers</a:t>
            </a:r>
          </a:p>
          <a:p>
            <a:pPr lvl="1"/>
            <a:r>
              <a:rPr lang="en-GB" dirty="0"/>
              <a:t>4 × 48-way fibre bundles / MTP connectors</a:t>
            </a:r>
          </a:p>
          <a:p>
            <a:endParaRPr lang="en-GB" dirty="0"/>
          </a:p>
          <a:p>
            <a:r>
              <a:rPr lang="en-GB" dirty="0" smtClean="0"/>
              <a:t>The 8-module </a:t>
            </a:r>
            <a:r>
              <a:rPr lang="en-GB" dirty="0" err="1" smtClean="0"/>
              <a:t>jFEX</a:t>
            </a:r>
            <a:r>
              <a:rPr lang="en-GB" dirty="0" smtClean="0"/>
              <a:t> seems possible with ~2013’s technology</a:t>
            </a:r>
          </a:p>
          <a:p>
            <a:r>
              <a:rPr lang="en-GB" dirty="0" smtClean="0"/>
              <a:t>Allows for both sufficient granularity and large environment</a:t>
            </a:r>
          </a:p>
          <a:p>
            <a:r>
              <a:rPr lang="en-GB" dirty="0" smtClean="0"/>
              <a:t>Can DPS handle the required duplication?</a:t>
            </a:r>
          </a:p>
          <a:p>
            <a:r>
              <a:rPr lang="en-GB" dirty="0" smtClean="0"/>
              <a:t>How to arrive at sufficiently dense fibre contents for phase 2 (eta orientation of tile RODs ?) ?</a:t>
            </a:r>
          </a:p>
          <a:p>
            <a:r>
              <a:rPr lang="en-GB" dirty="0" smtClean="0"/>
              <a:t>Is passive electrical splitting feasible ?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/>
              <a:buChar char="à"/>
            </a:pPr>
            <a:r>
              <a:rPr lang="en-GB" dirty="0" smtClean="0"/>
              <a:t>Start to explore technologies and feasibility soon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Some further (last minute) remarks on next slide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73541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866</Words>
  <Application>Microsoft Office PowerPoint</Application>
  <PresentationFormat>Bildschirmpräsentation (4:3)</PresentationFormat>
  <Paragraphs>168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Larissa-Design</vt:lpstr>
      <vt:lpstr>jFEX</vt:lpstr>
      <vt:lpstr>L1Calo Phase-1 System</vt:lpstr>
      <vt:lpstr>jFEX system</vt:lpstr>
      <vt:lpstr>Initial baseline </vt:lpstr>
      <vt:lpstr>Components for 2018 </vt:lpstr>
      <vt:lpstr>Data replication</vt:lpstr>
      <vt:lpstr>How to fit on a module ?</vt:lpstr>
      <vt:lpstr>Bandwidth vs. granularity</vt:lpstr>
      <vt:lpstr> fibre count / conclusion</vt:lpstr>
      <vt:lpstr>And further…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835</cp:revision>
  <cp:lastPrinted>2011-04-05T13:18:26Z</cp:lastPrinted>
  <dcterms:created xsi:type="dcterms:W3CDTF">2009-12-08T11:59:40Z</dcterms:created>
  <dcterms:modified xsi:type="dcterms:W3CDTF">2012-10-23T18:06:02Z</dcterms:modified>
</cp:coreProperties>
</file>