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53" r:id="rId3"/>
    <p:sldId id="357" r:id="rId4"/>
    <p:sldId id="362" r:id="rId5"/>
    <p:sldId id="355" r:id="rId6"/>
    <p:sldId id="358" r:id="rId7"/>
    <p:sldId id="360" r:id="rId8"/>
    <p:sldId id="363" r:id="rId9"/>
  </p:sldIdLst>
  <p:sldSz cx="9144000" cy="6858000" type="screen4x3"/>
  <p:notesSz cx="6805613" cy="99393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1BF"/>
    <a:srgbClr val="FF9999"/>
    <a:srgbClr val="0AFC44"/>
    <a:srgbClr val="0CB428"/>
    <a:srgbClr val="0EDC30"/>
    <a:srgbClr val="D703DC"/>
    <a:srgbClr val="48C489"/>
    <a:srgbClr val="BC03C1"/>
    <a:srgbClr val="4A7EBB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8" autoAdjust="0"/>
    <p:restoredTop sz="94613" autoAdjust="0"/>
  </p:normalViewPr>
  <p:slideViewPr>
    <p:cSldViewPr>
      <p:cViewPr varScale="1">
        <p:scale>
          <a:sx n="73" d="100"/>
          <a:sy n="73" d="100"/>
        </p:scale>
        <p:origin x="-10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25/10/2012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25.10.2012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jFEX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Untertitel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Mainz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\\fs02\uschaefe$\Downloads\logo_schriftzu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5145" y="5661248"/>
            <a:ext cx="2658448" cy="883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760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L1Calo Phase-1 </a:t>
            </a:r>
            <a:r>
              <a:rPr lang="en-GB" dirty="0"/>
              <a:t>System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5" name="Rectangle 14"/>
          <p:cNvSpPr>
            <a:spLocks noChangeArrowheads="1"/>
          </p:cNvSpPr>
          <p:nvPr/>
        </p:nvSpPr>
        <p:spPr bwMode="auto">
          <a:xfrm>
            <a:off x="3201988" y="4221163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CPM</a:t>
            </a:r>
          </a:p>
        </p:txBody>
      </p:sp>
      <p:sp>
        <p:nvSpPr>
          <p:cNvPr id="76" name="Rectangle 15"/>
          <p:cNvSpPr>
            <a:spLocks noChangeArrowheads="1"/>
          </p:cNvSpPr>
          <p:nvPr/>
        </p:nvSpPr>
        <p:spPr bwMode="auto">
          <a:xfrm>
            <a:off x="3201988" y="3502025"/>
            <a:ext cx="1008062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JEM</a:t>
            </a:r>
          </a:p>
        </p:txBody>
      </p:sp>
      <p:sp>
        <p:nvSpPr>
          <p:cNvPr id="77" name="Rectangle 16"/>
          <p:cNvSpPr>
            <a:spLocks noChangeArrowheads="1"/>
          </p:cNvSpPr>
          <p:nvPr/>
        </p:nvSpPr>
        <p:spPr bwMode="auto">
          <a:xfrm>
            <a:off x="4210050" y="3502025"/>
            <a:ext cx="360363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78" name="Rectangle 17"/>
          <p:cNvSpPr>
            <a:spLocks noChangeArrowheads="1"/>
          </p:cNvSpPr>
          <p:nvPr/>
        </p:nvSpPr>
        <p:spPr bwMode="auto">
          <a:xfrm>
            <a:off x="4210050" y="4221163"/>
            <a:ext cx="360363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79" name="Rectangle 19"/>
          <p:cNvSpPr>
            <a:spLocks noChangeArrowheads="1"/>
          </p:cNvSpPr>
          <p:nvPr/>
        </p:nvSpPr>
        <p:spPr bwMode="auto">
          <a:xfrm>
            <a:off x="4210050" y="2493963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80" name="Rectangle 21"/>
          <p:cNvSpPr>
            <a:spLocks noChangeArrowheads="1"/>
          </p:cNvSpPr>
          <p:nvPr/>
        </p:nvSpPr>
        <p:spPr bwMode="auto">
          <a:xfrm>
            <a:off x="4210050" y="1773238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81" name="Rectangle 24"/>
          <p:cNvSpPr>
            <a:spLocks noChangeArrowheads="1"/>
          </p:cNvSpPr>
          <p:nvPr/>
        </p:nvSpPr>
        <p:spPr bwMode="auto">
          <a:xfrm>
            <a:off x="5073650" y="2854325"/>
            <a:ext cx="649288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L1Topo</a:t>
            </a:r>
          </a:p>
        </p:txBody>
      </p:sp>
      <p:sp>
        <p:nvSpPr>
          <p:cNvPr id="82" name="Rectangle 26"/>
          <p:cNvSpPr>
            <a:spLocks noChangeArrowheads="1"/>
          </p:cNvSpPr>
          <p:nvPr/>
        </p:nvSpPr>
        <p:spPr bwMode="auto">
          <a:xfrm>
            <a:off x="3706813" y="2565400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83" name="Rectangle 28"/>
          <p:cNvSpPr>
            <a:spLocks noChangeArrowheads="1"/>
          </p:cNvSpPr>
          <p:nvPr/>
        </p:nvSpPr>
        <p:spPr bwMode="auto">
          <a:xfrm>
            <a:off x="3706813" y="1846263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84" name="Rectangle 33"/>
          <p:cNvSpPr>
            <a:spLocks noChangeArrowheads="1"/>
          </p:cNvSpPr>
          <p:nvPr/>
        </p:nvSpPr>
        <p:spPr bwMode="auto">
          <a:xfrm>
            <a:off x="3275013" y="3789363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JMM</a:t>
            </a:r>
          </a:p>
        </p:txBody>
      </p:sp>
      <p:sp>
        <p:nvSpPr>
          <p:cNvPr id="85" name="Rectangle 39"/>
          <p:cNvSpPr>
            <a:spLocks noChangeArrowheads="1"/>
          </p:cNvSpPr>
          <p:nvPr/>
        </p:nvSpPr>
        <p:spPr bwMode="auto">
          <a:xfrm>
            <a:off x="1906588" y="3789363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PPR</a:t>
            </a:r>
          </a:p>
        </p:txBody>
      </p:sp>
      <p:sp>
        <p:nvSpPr>
          <p:cNvPr id="86" name="Rectangle 41"/>
          <p:cNvSpPr>
            <a:spLocks noChangeArrowheads="1"/>
          </p:cNvSpPr>
          <p:nvPr/>
        </p:nvSpPr>
        <p:spPr bwMode="auto">
          <a:xfrm>
            <a:off x="2625725" y="3933825"/>
            <a:ext cx="215900" cy="1444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87" name="Line 42"/>
          <p:cNvSpPr>
            <a:spLocks noChangeShapeType="1"/>
          </p:cNvSpPr>
          <p:nvPr/>
        </p:nvSpPr>
        <p:spPr bwMode="auto">
          <a:xfrm flipV="1">
            <a:off x="2841625" y="3862388"/>
            <a:ext cx="43180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88" name="Line 43"/>
          <p:cNvSpPr>
            <a:spLocks noChangeShapeType="1"/>
          </p:cNvSpPr>
          <p:nvPr/>
        </p:nvSpPr>
        <p:spPr bwMode="auto">
          <a:xfrm>
            <a:off x="2841625" y="4221163"/>
            <a:ext cx="360363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89" name="Line 47"/>
          <p:cNvSpPr>
            <a:spLocks noChangeShapeType="1"/>
          </p:cNvSpPr>
          <p:nvPr/>
        </p:nvSpPr>
        <p:spPr bwMode="auto">
          <a:xfrm>
            <a:off x="1749444" y="2278460"/>
            <a:ext cx="6113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90" name="Text Box 56"/>
          <p:cNvSpPr txBox="1">
            <a:spLocks noChangeArrowheads="1"/>
          </p:cNvSpPr>
          <p:nvPr/>
        </p:nvSpPr>
        <p:spPr bwMode="auto">
          <a:xfrm>
            <a:off x="853657" y="2016126"/>
            <a:ext cx="863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solidFill>
                  <a:srgbClr val="000000"/>
                </a:solidFill>
              </a:rPr>
              <a:t>From Digital Processing System</a:t>
            </a:r>
          </a:p>
        </p:txBody>
      </p:sp>
      <p:sp>
        <p:nvSpPr>
          <p:cNvPr id="91" name="Rectangle 58"/>
          <p:cNvSpPr>
            <a:spLocks noChangeArrowheads="1"/>
          </p:cNvSpPr>
          <p:nvPr/>
        </p:nvSpPr>
        <p:spPr bwMode="auto">
          <a:xfrm>
            <a:off x="3201988" y="4221163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CPM</a:t>
            </a:r>
          </a:p>
        </p:txBody>
      </p:sp>
      <p:sp>
        <p:nvSpPr>
          <p:cNvPr id="92" name="Rectangle 59"/>
          <p:cNvSpPr>
            <a:spLocks noChangeArrowheads="1"/>
          </p:cNvSpPr>
          <p:nvPr/>
        </p:nvSpPr>
        <p:spPr bwMode="auto">
          <a:xfrm>
            <a:off x="3201988" y="3502025"/>
            <a:ext cx="1008062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JEM</a:t>
            </a:r>
          </a:p>
        </p:txBody>
      </p:sp>
      <p:sp>
        <p:nvSpPr>
          <p:cNvPr id="93" name="Rectangle 60"/>
          <p:cNvSpPr>
            <a:spLocks noChangeArrowheads="1"/>
          </p:cNvSpPr>
          <p:nvPr/>
        </p:nvSpPr>
        <p:spPr bwMode="auto">
          <a:xfrm>
            <a:off x="4210050" y="3502025"/>
            <a:ext cx="360363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94" name="Rectangle 61"/>
          <p:cNvSpPr>
            <a:spLocks noChangeArrowheads="1"/>
          </p:cNvSpPr>
          <p:nvPr/>
        </p:nvSpPr>
        <p:spPr bwMode="auto">
          <a:xfrm>
            <a:off x="4210050" y="4221163"/>
            <a:ext cx="360363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95" name="Rectangle 62"/>
          <p:cNvSpPr>
            <a:spLocks noChangeArrowheads="1"/>
          </p:cNvSpPr>
          <p:nvPr/>
        </p:nvSpPr>
        <p:spPr bwMode="auto">
          <a:xfrm>
            <a:off x="4210050" y="2493963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96" name="Rectangle 64"/>
          <p:cNvSpPr>
            <a:spLocks noChangeArrowheads="1"/>
          </p:cNvSpPr>
          <p:nvPr/>
        </p:nvSpPr>
        <p:spPr bwMode="auto">
          <a:xfrm>
            <a:off x="4210050" y="1773238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97" name="Rectangle 67"/>
          <p:cNvSpPr>
            <a:spLocks noChangeArrowheads="1"/>
          </p:cNvSpPr>
          <p:nvPr/>
        </p:nvSpPr>
        <p:spPr bwMode="auto">
          <a:xfrm>
            <a:off x="5073650" y="2854325"/>
            <a:ext cx="649288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L1Topo</a:t>
            </a:r>
          </a:p>
        </p:txBody>
      </p:sp>
      <p:sp>
        <p:nvSpPr>
          <p:cNvPr id="98" name="Rectangle 68"/>
          <p:cNvSpPr>
            <a:spLocks noChangeArrowheads="1"/>
          </p:cNvSpPr>
          <p:nvPr/>
        </p:nvSpPr>
        <p:spPr bwMode="auto">
          <a:xfrm>
            <a:off x="3706813" y="2565400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99" name="Rectangle 69"/>
          <p:cNvSpPr>
            <a:spLocks noChangeArrowheads="1"/>
          </p:cNvSpPr>
          <p:nvPr/>
        </p:nvSpPr>
        <p:spPr bwMode="auto">
          <a:xfrm>
            <a:off x="3706813" y="1846263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100" name="Rectangle 70"/>
          <p:cNvSpPr>
            <a:spLocks noChangeArrowheads="1"/>
          </p:cNvSpPr>
          <p:nvPr/>
        </p:nvSpPr>
        <p:spPr bwMode="auto">
          <a:xfrm>
            <a:off x="3275013" y="3789363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JMM</a:t>
            </a:r>
          </a:p>
        </p:txBody>
      </p:sp>
      <p:sp>
        <p:nvSpPr>
          <p:cNvPr id="101" name="Rectangle 71"/>
          <p:cNvSpPr>
            <a:spLocks noChangeArrowheads="1"/>
          </p:cNvSpPr>
          <p:nvPr/>
        </p:nvSpPr>
        <p:spPr bwMode="auto">
          <a:xfrm>
            <a:off x="2625725" y="3933825"/>
            <a:ext cx="215900" cy="1444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02" name="Line 72"/>
          <p:cNvSpPr>
            <a:spLocks noChangeShapeType="1"/>
          </p:cNvSpPr>
          <p:nvPr/>
        </p:nvSpPr>
        <p:spPr bwMode="auto">
          <a:xfrm flipV="1">
            <a:off x="2841625" y="3862388"/>
            <a:ext cx="43180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03" name="Line 73"/>
          <p:cNvSpPr>
            <a:spLocks noChangeShapeType="1"/>
          </p:cNvSpPr>
          <p:nvPr/>
        </p:nvSpPr>
        <p:spPr bwMode="auto">
          <a:xfrm>
            <a:off x="2841625" y="4221163"/>
            <a:ext cx="360363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04" name="Rectangle 81"/>
          <p:cNvSpPr>
            <a:spLocks noChangeArrowheads="1"/>
          </p:cNvSpPr>
          <p:nvPr/>
        </p:nvSpPr>
        <p:spPr bwMode="auto">
          <a:xfrm>
            <a:off x="1906588" y="3789363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PPR</a:t>
            </a:r>
          </a:p>
        </p:txBody>
      </p:sp>
      <p:sp>
        <p:nvSpPr>
          <p:cNvPr id="105" name="Rectangle 82"/>
          <p:cNvSpPr>
            <a:spLocks noChangeArrowheads="1"/>
          </p:cNvSpPr>
          <p:nvPr/>
        </p:nvSpPr>
        <p:spPr bwMode="auto">
          <a:xfrm>
            <a:off x="3417888" y="2493963"/>
            <a:ext cx="792162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b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jFEX</a:t>
            </a:r>
          </a:p>
        </p:txBody>
      </p:sp>
      <p:sp>
        <p:nvSpPr>
          <p:cNvPr id="106" name="Rectangle 83"/>
          <p:cNvSpPr>
            <a:spLocks noChangeArrowheads="1"/>
          </p:cNvSpPr>
          <p:nvPr/>
        </p:nvSpPr>
        <p:spPr bwMode="auto">
          <a:xfrm>
            <a:off x="3201988" y="4221163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CPM</a:t>
            </a:r>
          </a:p>
        </p:txBody>
      </p:sp>
      <p:sp>
        <p:nvSpPr>
          <p:cNvPr id="107" name="Rectangle 84"/>
          <p:cNvSpPr>
            <a:spLocks noChangeArrowheads="1"/>
          </p:cNvSpPr>
          <p:nvPr/>
        </p:nvSpPr>
        <p:spPr bwMode="auto">
          <a:xfrm>
            <a:off x="3201988" y="3502025"/>
            <a:ext cx="1008062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JEM</a:t>
            </a:r>
          </a:p>
        </p:txBody>
      </p:sp>
      <p:sp>
        <p:nvSpPr>
          <p:cNvPr id="108" name="Rectangle 85"/>
          <p:cNvSpPr>
            <a:spLocks noChangeArrowheads="1"/>
          </p:cNvSpPr>
          <p:nvPr/>
        </p:nvSpPr>
        <p:spPr bwMode="auto">
          <a:xfrm>
            <a:off x="4210050" y="3502025"/>
            <a:ext cx="360363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109" name="Rectangle 86"/>
          <p:cNvSpPr>
            <a:spLocks noChangeArrowheads="1"/>
          </p:cNvSpPr>
          <p:nvPr/>
        </p:nvSpPr>
        <p:spPr bwMode="auto">
          <a:xfrm>
            <a:off x="4210050" y="4221163"/>
            <a:ext cx="360363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110" name="Rectangle 87"/>
          <p:cNvSpPr>
            <a:spLocks noChangeArrowheads="1"/>
          </p:cNvSpPr>
          <p:nvPr/>
        </p:nvSpPr>
        <p:spPr bwMode="auto">
          <a:xfrm>
            <a:off x="4210050" y="2493963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111" name="Rectangle 88"/>
          <p:cNvSpPr>
            <a:spLocks noChangeArrowheads="1"/>
          </p:cNvSpPr>
          <p:nvPr/>
        </p:nvSpPr>
        <p:spPr bwMode="auto">
          <a:xfrm>
            <a:off x="3417888" y="1773238"/>
            <a:ext cx="792162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b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eFEX</a:t>
            </a:r>
          </a:p>
        </p:txBody>
      </p:sp>
      <p:sp>
        <p:nvSpPr>
          <p:cNvPr id="112" name="Rectangle 89"/>
          <p:cNvSpPr>
            <a:spLocks noChangeArrowheads="1"/>
          </p:cNvSpPr>
          <p:nvPr/>
        </p:nvSpPr>
        <p:spPr bwMode="auto">
          <a:xfrm>
            <a:off x="4210050" y="1773238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113" name="Rectangle 90"/>
          <p:cNvSpPr>
            <a:spLocks noChangeArrowheads="1"/>
          </p:cNvSpPr>
          <p:nvPr/>
        </p:nvSpPr>
        <p:spPr bwMode="auto">
          <a:xfrm>
            <a:off x="2338388" y="1773239"/>
            <a:ext cx="360362" cy="12954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Opt.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/>
            </a:r>
            <a:br>
              <a:rPr lang="en-GB" sz="1000" b="1" dirty="0" smtClean="0">
                <a:solidFill>
                  <a:srgbClr val="000000"/>
                </a:solidFill>
              </a:rPr>
            </a:br>
            <a:r>
              <a:rPr lang="en-GB" sz="1000" b="1" dirty="0" smtClean="0">
                <a:solidFill>
                  <a:srgbClr val="000000"/>
                </a:solidFill>
              </a:rPr>
              <a:t>Plant</a:t>
            </a:r>
          </a:p>
        </p:txBody>
      </p:sp>
      <p:sp>
        <p:nvSpPr>
          <p:cNvPr id="114" name="Rectangle 92"/>
          <p:cNvSpPr>
            <a:spLocks noChangeArrowheads="1"/>
          </p:cNvSpPr>
          <p:nvPr/>
        </p:nvSpPr>
        <p:spPr bwMode="auto">
          <a:xfrm>
            <a:off x="5073650" y="2854325"/>
            <a:ext cx="649288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L1Topo</a:t>
            </a:r>
          </a:p>
        </p:txBody>
      </p:sp>
      <p:sp>
        <p:nvSpPr>
          <p:cNvPr id="115" name="Rectangle 93"/>
          <p:cNvSpPr>
            <a:spLocks noChangeArrowheads="1"/>
          </p:cNvSpPr>
          <p:nvPr/>
        </p:nvSpPr>
        <p:spPr bwMode="auto">
          <a:xfrm>
            <a:off x="3706813" y="2565400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116" name="Rectangle 94"/>
          <p:cNvSpPr>
            <a:spLocks noChangeArrowheads="1"/>
          </p:cNvSpPr>
          <p:nvPr/>
        </p:nvSpPr>
        <p:spPr bwMode="auto">
          <a:xfrm>
            <a:off x="3706813" y="1846263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117" name="Rectangle 95"/>
          <p:cNvSpPr>
            <a:spLocks noChangeArrowheads="1"/>
          </p:cNvSpPr>
          <p:nvPr/>
        </p:nvSpPr>
        <p:spPr bwMode="auto">
          <a:xfrm>
            <a:off x="3275013" y="3789363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JMM</a:t>
            </a:r>
          </a:p>
        </p:txBody>
      </p:sp>
      <p:sp>
        <p:nvSpPr>
          <p:cNvPr id="118" name="Rectangle 96"/>
          <p:cNvSpPr>
            <a:spLocks noChangeArrowheads="1"/>
          </p:cNvSpPr>
          <p:nvPr/>
        </p:nvSpPr>
        <p:spPr bwMode="auto">
          <a:xfrm>
            <a:off x="2625725" y="3933825"/>
            <a:ext cx="215900" cy="1444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19" name="Line 97"/>
          <p:cNvSpPr>
            <a:spLocks noChangeShapeType="1"/>
          </p:cNvSpPr>
          <p:nvPr/>
        </p:nvSpPr>
        <p:spPr bwMode="auto">
          <a:xfrm flipV="1">
            <a:off x="2841625" y="3862388"/>
            <a:ext cx="431800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0" name="Line 98"/>
          <p:cNvSpPr>
            <a:spLocks noChangeShapeType="1"/>
          </p:cNvSpPr>
          <p:nvPr/>
        </p:nvSpPr>
        <p:spPr bwMode="auto">
          <a:xfrm>
            <a:off x="2841625" y="4221163"/>
            <a:ext cx="360363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1" name="Line 99"/>
          <p:cNvSpPr>
            <a:spLocks noChangeShapeType="1"/>
          </p:cNvSpPr>
          <p:nvPr/>
        </p:nvSpPr>
        <p:spPr bwMode="auto">
          <a:xfrm flipV="1">
            <a:off x="2698750" y="2060575"/>
            <a:ext cx="4318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2" name="Line 101"/>
          <p:cNvSpPr>
            <a:spLocks noChangeShapeType="1"/>
          </p:cNvSpPr>
          <p:nvPr/>
        </p:nvSpPr>
        <p:spPr bwMode="auto">
          <a:xfrm flipV="1">
            <a:off x="3346450" y="3313111"/>
            <a:ext cx="0" cy="47625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3" name="Line 107"/>
          <p:cNvSpPr>
            <a:spLocks noChangeShapeType="1"/>
          </p:cNvSpPr>
          <p:nvPr/>
        </p:nvSpPr>
        <p:spPr bwMode="auto">
          <a:xfrm>
            <a:off x="4930775" y="2925763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4" name="Line 108"/>
          <p:cNvSpPr>
            <a:spLocks noChangeShapeType="1"/>
          </p:cNvSpPr>
          <p:nvPr/>
        </p:nvSpPr>
        <p:spPr bwMode="auto">
          <a:xfrm>
            <a:off x="4857750" y="3070225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5" name="Line 109"/>
          <p:cNvSpPr>
            <a:spLocks noChangeShapeType="1"/>
          </p:cNvSpPr>
          <p:nvPr/>
        </p:nvSpPr>
        <p:spPr bwMode="auto">
          <a:xfrm>
            <a:off x="4857750" y="3214688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6" name="Line 110"/>
          <p:cNvSpPr>
            <a:spLocks noChangeShapeType="1"/>
          </p:cNvSpPr>
          <p:nvPr/>
        </p:nvSpPr>
        <p:spPr bwMode="auto">
          <a:xfrm>
            <a:off x="4930775" y="3357563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7" name="Line 111"/>
          <p:cNvSpPr>
            <a:spLocks noChangeShapeType="1"/>
          </p:cNvSpPr>
          <p:nvPr/>
        </p:nvSpPr>
        <p:spPr bwMode="auto">
          <a:xfrm flipH="1">
            <a:off x="4857750" y="3214688"/>
            <a:ext cx="0" cy="574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8" name="Line 112"/>
          <p:cNvSpPr>
            <a:spLocks noChangeShapeType="1"/>
          </p:cNvSpPr>
          <p:nvPr/>
        </p:nvSpPr>
        <p:spPr bwMode="auto">
          <a:xfrm flipH="1" flipV="1">
            <a:off x="4570413" y="3789363"/>
            <a:ext cx="2873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9" name="Line 113"/>
          <p:cNvSpPr>
            <a:spLocks noChangeShapeType="1"/>
          </p:cNvSpPr>
          <p:nvPr/>
        </p:nvSpPr>
        <p:spPr bwMode="auto">
          <a:xfrm flipH="1" flipV="1">
            <a:off x="4570413" y="4510088"/>
            <a:ext cx="3603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0" name="Line 114"/>
          <p:cNvSpPr>
            <a:spLocks noChangeShapeType="1"/>
          </p:cNvSpPr>
          <p:nvPr/>
        </p:nvSpPr>
        <p:spPr bwMode="auto">
          <a:xfrm flipH="1">
            <a:off x="4930775" y="3357563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1" name="Line 115"/>
          <p:cNvSpPr>
            <a:spLocks noChangeShapeType="1"/>
          </p:cNvSpPr>
          <p:nvPr/>
        </p:nvSpPr>
        <p:spPr bwMode="auto">
          <a:xfrm flipH="1" flipV="1">
            <a:off x="4570413" y="2062163"/>
            <a:ext cx="3603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2" name="Line 116"/>
          <p:cNvSpPr>
            <a:spLocks noChangeShapeType="1"/>
          </p:cNvSpPr>
          <p:nvPr/>
        </p:nvSpPr>
        <p:spPr bwMode="auto">
          <a:xfrm flipH="1" flipV="1">
            <a:off x="4570413" y="2781300"/>
            <a:ext cx="2873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3" name="Line 118"/>
          <p:cNvSpPr>
            <a:spLocks noChangeShapeType="1"/>
          </p:cNvSpPr>
          <p:nvPr/>
        </p:nvSpPr>
        <p:spPr bwMode="auto">
          <a:xfrm flipH="1">
            <a:off x="4857750" y="2781300"/>
            <a:ext cx="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4" name="Line 119"/>
          <p:cNvSpPr>
            <a:spLocks noChangeShapeType="1"/>
          </p:cNvSpPr>
          <p:nvPr/>
        </p:nvSpPr>
        <p:spPr bwMode="auto">
          <a:xfrm flipV="1">
            <a:off x="4930775" y="2062163"/>
            <a:ext cx="0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5" name="Rectangle 121"/>
          <p:cNvSpPr>
            <a:spLocks noChangeArrowheads="1"/>
          </p:cNvSpPr>
          <p:nvPr/>
        </p:nvSpPr>
        <p:spPr bwMode="auto">
          <a:xfrm>
            <a:off x="6516688" y="5373688"/>
            <a:ext cx="288925" cy="1444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6" name="Text Box 122"/>
          <p:cNvSpPr txBox="1">
            <a:spLocks noChangeArrowheads="1"/>
          </p:cNvSpPr>
          <p:nvPr/>
        </p:nvSpPr>
        <p:spPr bwMode="auto">
          <a:xfrm>
            <a:off x="6804025" y="5302250"/>
            <a:ext cx="11207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000000"/>
                </a:solidFill>
              </a:rPr>
              <a:t>New at Phase 1</a:t>
            </a:r>
          </a:p>
        </p:txBody>
      </p:sp>
      <p:sp>
        <p:nvSpPr>
          <p:cNvPr id="137" name="Rectangle 125"/>
          <p:cNvSpPr>
            <a:spLocks noChangeArrowheads="1"/>
          </p:cNvSpPr>
          <p:nvPr/>
        </p:nvSpPr>
        <p:spPr bwMode="auto">
          <a:xfrm>
            <a:off x="3130550" y="1773238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RTM</a:t>
            </a:r>
          </a:p>
        </p:txBody>
      </p:sp>
      <p:sp>
        <p:nvSpPr>
          <p:cNvPr id="138" name="Rectangle 126"/>
          <p:cNvSpPr>
            <a:spLocks noChangeArrowheads="1"/>
          </p:cNvSpPr>
          <p:nvPr/>
        </p:nvSpPr>
        <p:spPr bwMode="auto">
          <a:xfrm>
            <a:off x="3130550" y="2493963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RTM</a:t>
            </a:r>
          </a:p>
        </p:txBody>
      </p:sp>
      <p:sp>
        <p:nvSpPr>
          <p:cNvPr id="142" name="Line 116"/>
          <p:cNvSpPr>
            <a:spLocks noChangeShapeType="1"/>
          </p:cNvSpPr>
          <p:nvPr/>
        </p:nvSpPr>
        <p:spPr bwMode="auto">
          <a:xfrm flipH="1" flipV="1">
            <a:off x="1979712" y="3313112"/>
            <a:ext cx="13667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3" name="Line 101"/>
          <p:cNvSpPr>
            <a:spLocks noChangeShapeType="1"/>
          </p:cNvSpPr>
          <p:nvPr/>
        </p:nvSpPr>
        <p:spPr bwMode="auto">
          <a:xfrm flipV="1">
            <a:off x="1984540" y="2565398"/>
            <a:ext cx="353848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6" name="Line 99"/>
          <p:cNvSpPr>
            <a:spLocks noChangeShapeType="1"/>
          </p:cNvSpPr>
          <p:nvPr/>
        </p:nvSpPr>
        <p:spPr bwMode="auto">
          <a:xfrm flipV="1">
            <a:off x="2693922" y="2778807"/>
            <a:ext cx="4318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8" name="Line 116"/>
          <p:cNvSpPr>
            <a:spLocks noChangeShapeType="1"/>
          </p:cNvSpPr>
          <p:nvPr/>
        </p:nvSpPr>
        <p:spPr bwMode="auto">
          <a:xfrm flipH="1">
            <a:off x="1979712" y="2565401"/>
            <a:ext cx="0" cy="74771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9" name="Line 116"/>
          <p:cNvSpPr>
            <a:spLocks noChangeShapeType="1"/>
          </p:cNvSpPr>
          <p:nvPr/>
        </p:nvSpPr>
        <p:spPr bwMode="auto">
          <a:xfrm>
            <a:off x="2341272" y="2420940"/>
            <a:ext cx="357477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962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replication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Sliding window algorithm requiring large scale replication of data</a:t>
            </a:r>
          </a:p>
          <a:p>
            <a:r>
              <a:rPr lang="en-GB" dirty="0" smtClean="0"/>
              <a:t>Avoid data re-transmission (latency !)</a:t>
            </a:r>
            <a:endParaRPr lang="en-GB" dirty="0"/>
          </a:p>
          <a:p>
            <a:r>
              <a:rPr lang="en-GB" dirty="0" smtClean="0">
                <a:sym typeface="Wingdings" pitchFamily="2" charset="2"/>
              </a:rPr>
              <a:t> </a:t>
            </a:r>
            <a:r>
              <a:rPr lang="en-GB" dirty="0" smtClean="0"/>
              <a:t>Forward </a:t>
            </a:r>
            <a:r>
              <a:rPr lang="en-GB" dirty="0"/>
              <a:t>duplication only (fan-out)</a:t>
            </a:r>
          </a:p>
          <a:p>
            <a:r>
              <a:rPr lang="en-GB" dirty="0" smtClean="0"/>
              <a:t>Baseline: no </a:t>
            </a:r>
            <a:r>
              <a:rPr lang="en-GB" dirty="0"/>
              <a:t>replication </a:t>
            </a:r>
            <a:r>
              <a:rPr lang="en-GB" dirty="0" smtClean="0"/>
              <a:t>of any source into </a:t>
            </a:r>
            <a:r>
              <a:rPr lang="en-GB" dirty="0"/>
              <a:t>more than two sinks</a:t>
            </a:r>
          </a:p>
          <a:p>
            <a:r>
              <a:rPr lang="en-GB" dirty="0" smtClean="0"/>
              <a:t>Fan-out in eta handled at source only (DPS)</a:t>
            </a:r>
          </a:p>
          <a:p>
            <a:pPr lvl="1"/>
            <a:r>
              <a:rPr lang="en-GB" dirty="0" smtClean="0"/>
              <a:t>Duplication at the parallel end (on-FPGA), using additional Multi-Gigabit Transceivers</a:t>
            </a:r>
          </a:p>
          <a:p>
            <a:pPr lvl="1"/>
            <a:r>
              <a:rPr lang="en-GB" dirty="0" smtClean="0"/>
              <a:t>Allowing for differently composed streams</a:t>
            </a:r>
          </a:p>
          <a:p>
            <a:pPr lvl="1"/>
            <a:r>
              <a:rPr lang="en-GB" dirty="0" smtClean="0"/>
              <a:t>Minimizing latency</a:t>
            </a:r>
          </a:p>
          <a:p>
            <a:r>
              <a:rPr lang="en-GB" dirty="0" smtClean="0"/>
              <a:t>Fan-out in phi handled at destination only</a:t>
            </a:r>
          </a:p>
          <a:p>
            <a:pPr lvl="1"/>
            <a:r>
              <a:rPr lang="en-GB" dirty="0" smtClean="0"/>
              <a:t>“far end PMA loopback” (well, not quite a re-transmission, but…)</a:t>
            </a:r>
          </a:p>
          <a:p>
            <a:pPr lvl="1"/>
            <a:r>
              <a:rPr lang="en-GB" dirty="0" smtClean="0"/>
              <a:t>Alternatively </a:t>
            </a:r>
            <a:r>
              <a:rPr lang="en-GB" dirty="0"/>
              <a:t>c</a:t>
            </a:r>
            <a:r>
              <a:rPr lang="en-GB" dirty="0" smtClean="0"/>
              <a:t>onsider passive electrical splitting of multi-</a:t>
            </a:r>
            <a:r>
              <a:rPr lang="en-GB" dirty="0" err="1" smtClean="0"/>
              <a:t>Gbps</a:t>
            </a:r>
            <a:r>
              <a:rPr lang="en-GB" dirty="0" smtClean="0"/>
              <a:t> signals</a:t>
            </a:r>
          </a:p>
          <a:p>
            <a:pPr lvl="1"/>
            <a:r>
              <a:rPr lang="en-GB" dirty="0"/>
              <a:t>Active signal fan-out would compromise design </a:t>
            </a:r>
            <a:r>
              <a:rPr lang="en-GB" dirty="0" smtClean="0"/>
              <a:t>density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2795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jFEX</a:t>
            </a:r>
            <a:r>
              <a:rPr lang="en-GB" dirty="0" smtClean="0"/>
              <a:t> system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ATCA shelf / blades:</a:t>
            </a:r>
          </a:p>
          <a:p>
            <a:r>
              <a:rPr lang="en-GB" dirty="0" smtClean="0"/>
              <a:t>Sharing infrastructure with </a:t>
            </a:r>
            <a:r>
              <a:rPr lang="en-GB" dirty="0" err="1" smtClean="0"/>
              <a:t>eFEX</a:t>
            </a:r>
            <a:endParaRPr lang="en-GB" dirty="0" smtClean="0"/>
          </a:p>
          <a:p>
            <a:pPr lvl="1"/>
            <a:r>
              <a:rPr lang="en-GB" dirty="0" smtClean="0"/>
              <a:t>Handling / splitting of fibre bundles</a:t>
            </a:r>
          </a:p>
          <a:p>
            <a:pPr lvl="1"/>
            <a:r>
              <a:rPr lang="en-GB" dirty="0" smtClean="0"/>
              <a:t>ROD design</a:t>
            </a:r>
          </a:p>
          <a:p>
            <a:pPr lvl="1"/>
            <a:r>
              <a:rPr lang="en-GB" dirty="0" smtClean="0"/>
              <a:t>Hub design</a:t>
            </a:r>
          </a:p>
          <a:p>
            <a:r>
              <a:rPr lang="en-GB" dirty="0" smtClean="0"/>
              <a:t>Need to handle both high granularity and large jet environment</a:t>
            </a:r>
          </a:p>
          <a:p>
            <a:pPr algn="ctr">
              <a:buFont typeface="Wingdings"/>
              <a:buChar char="à"/>
            </a:pPr>
            <a:r>
              <a:rPr lang="en-GB" dirty="0" smtClean="0"/>
              <a:t>Require high density / high bandwidth per module</a:t>
            </a:r>
          </a:p>
          <a:p>
            <a:r>
              <a:rPr lang="en-GB" dirty="0" smtClean="0"/>
              <a:t>Single crate</a:t>
            </a:r>
          </a:p>
          <a:p>
            <a:r>
              <a:rPr lang="en-GB" dirty="0" smtClean="0"/>
              <a:t>~ 8 modules (+FCAL ?)</a:t>
            </a:r>
          </a:p>
          <a:p>
            <a:endParaRPr lang="en-GB" dirty="0" smtClean="0"/>
          </a:p>
          <a:p>
            <a:pPr marL="0" lvl="1" indent="0">
              <a:buNone/>
            </a:pPr>
            <a:r>
              <a:rPr lang="en-GB" dirty="0"/>
              <a:t>Input </a:t>
            </a:r>
            <a:r>
              <a:rPr lang="en-GB" dirty="0" smtClean="0"/>
              <a:t>signals:</a:t>
            </a:r>
            <a:endParaRPr lang="en-GB" dirty="0"/>
          </a:p>
          <a:p>
            <a:pPr marL="342900" lvl="1" indent="-342900"/>
            <a:r>
              <a:rPr lang="en-GB" dirty="0"/>
              <a:t>Granularity .1</a:t>
            </a:r>
            <a:r>
              <a:rPr lang="en-GB" dirty="0">
                <a:sym typeface="Wingdings" pitchFamily="2" charset="2"/>
              </a:rPr>
              <a:t>×.1 (</a:t>
            </a:r>
            <a:r>
              <a:rPr lang="en-GB" dirty="0" err="1">
                <a:sym typeface="Wingdings" pitchFamily="2" charset="2"/>
              </a:rPr>
              <a:t>η×φ</a:t>
            </a:r>
            <a:r>
              <a:rPr lang="en-GB" dirty="0">
                <a:sym typeface="Wingdings" pitchFamily="2" charset="2"/>
              </a:rPr>
              <a:t>)</a:t>
            </a:r>
          </a:p>
          <a:p>
            <a:pPr marL="342900" lvl="1" indent="-342900"/>
            <a:r>
              <a:rPr lang="en-GB" dirty="0">
                <a:sym typeface="Wingdings" pitchFamily="2" charset="2"/>
              </a:rPr>
              <a:t>One electromagnetic, one </a:t>
            </a:r>
            <a:r>
              <a:rPr lang="en-GB" dirty="0" err="1">
                <a:sym typeface="Wingdings" pitchFamily="2" charset="2"/>
              </a:rPr>
              <a:t>hadronic</a:t>
            </a:r>
            <a:r>
              <a:rPr lang="en-GB" dirty="0">
                <a:sym typeface="Wingdings" pitchFamily="2" charset="2"/>
              </a:rPr>
              <a:t> tower</a:t>
            </a:r>
            <a:endParaRPr lang="en-GB" dirty="0"/>
          </a:p>
          <a:p>
            <a:r>
              <a:rPr lang="en-GB" dirty="0"/>
              <a:t>Cannot pre-sum e/h towers before duplication for reason of latency</a:t>
            </a:r>
          </a:p>
          <a:p>
            <a:r>
              <a:rPr lang="en-GB" dirty="0"/>
              <a:t>Unlike </a:t>
            </a:r>
            <a:r>
              <a:rPr lang="en-GB" dirty="0" err="1" smtClean="0"/>
              <a:t>eFEX</a:t>
            </a:r>
            <a:r>
              <a:rPr lang="en-GB" dirty="0" smtClean="0"/>
              <a:t>, </a:t>
            </a:r>
            <a:r>
              <a:rPr lang="en-GB" dirty="0"/>
              <a:t>no “BCMUX” scheme </a:t>
            </a:r>
            <a:r>
              <a:rPr lang="en-GB" dirty="0" smtClean="0"/>
              <a:t>due </a:t>
            </a:r>
            <a:r>
              <a:rPr lang="en-GB" dirty="0"/>
              <a:t>to consecutive non-zero data</a:t>
            </a:r>
          </a:p>
          <a:p>
            <a:r>
              <a:rPr lang="en-GB" dirty="0"/>
              <a:t>6.4 Gb/s line rate, 8b/10b encoding, </a:t>
            </a:r>
            <a:r>
              <a:rPr lang="en-GB" dirty="0" smtClean="0"/>
              <a:t> </a:t>
            </a:r>
            <a:r>
              <a:rPr lang="en-GB" dirty="0" smtClean="0">
                <a:sym typeface="Wingdings" pitchFamily="2" charset="2"/>
              </a:rPr>
              <a:t></a:t>
            </a:r>
            <a:r>
              <a:rPr lang="en-GB" dirty="0" smtClean="0"/>
              <a:t> </a:t>
            </a:r>
            <a:r>
              <a:rPr lang="en-GB" dirty="0"/>
              <a:t>128 bit per BC </a:t>
            </a:r>
          </a:p>
          <a:p>
            <a:r>
              <a:rPr lang="en-GB" dirty="0" smtClean="0"/>
              <a:t>For now, assume </a:t>
            </a:r>
            <a:r>
              <a:rPr lang="en-GB" dirty="0"/>
              <a:t>16bit per  tower, 8 towers per fibre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2394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Initial baseline 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8+ Modules, each covering full phi, limited eta range</a:t>
            </a:r>
          </a:p>
          <a:p>
            <a:pPr marL="342900" lvl="1" indent="-342900"/>
            <a:r>
              <a:rPr lang="en-GB" dirty="0" smtClean="0">
                <a:sym typeface="Wingdings" pitchFamily="2" charset="2"/>
              </a:rPr>
              <a:t>Environment </a:t>
            </a:r>
            <a:r>
              <a:rPr lang="en-GB" dirty="0">
                <a:sym typeface="Wingdings" pitchFamily="2" charset="2"/>
              </a:rPr>
              <a:t>of 0.9 in </a:t>
            </a:r>
            <a:r>
              <a:rPr lang="en-GB" dirty="0" smtClean="0">
                <a:sym typeface="Wingdings" pitchFamily="2" charset="2"/>
              </a:rPr>
              <a:t>eta (core bin +/- 4 neighbours)</a:t>
            </a:r>
            <a:endParaRPr lang="en-GB" dirty="0">
              <a:sym typeface="Wingdings" pitchFamily="2" charset="2"/>
            </a:endParaRPr>
          </a:p>
          <a:p>
            <a:r>
              <a:rPr lang="en-GB" dirty="0"/>
              <a:t>Each </a:t>
            </a:r>
            <a:r>
              <a:rPr lang="en-GB" dirty="0" smtClean="0"/>
              <a:t>module receives </a:t>
            </a:r>
            <a:r>
              <a:rPr lang="en-GB" dirty="0"/>
              <a:t>fully duplicated data in </a:t>
            </a:r>
            <a:r>
              <a:rPr lang="en-GB" dirty="0" smtClean="0"/>
              <a:t>eta :</a:t>
            </a:r>
            <a:br>
              <a:rPr lang="en-GB" dirty="0" smtClean="0"/>
            </a:br>
            <a:r>
              <a:rPr lang="en-GB" dirty="0" smtClean="0"/>
              <a:t>1.6 eta </a:t>
            </a:r>
            <a:r>
              <a:rPr lang="en-GB" dirty="0"/>
              <a:t>worth of data required for a core of </a:t>
            </a:r>
            <a:r>
              <a:rPr lang="en-GB" dirty="0" smtClean="0"/>
              <a:t>0.8</a:t>
            </a:r>
          </a:p>
          <a:p>
            <a:r>
              <a:rPr lang="en-GB" dirty="0" smtClean="0">
                <a:sym typeface="Wingdings" pitchFamily="2" charset="2"/>
              </a:rPr>
              <a:t>16 eta bins including environment</a:t>
            </a:r>
          </a:p>
          <a:p>
            <a:endParaRPr lang="en-GB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GB" dirty="0" smtClean="0"/>
              <a:t>8 FPGAs per module</a:t>
            </a:r>
            <a:endParaRPr lang="en-GB" dirty="0"/>
          </a:p>
          <a:p>
            <a:r>
              <a:rPr lang="en-GB" dirty="0"/>
              <a:t>Environment 0.9×0.9</a:t>
            </a:r>
          </a:p>
          <a:p>
            <a:r>
              <a:rPr lang="en-GB" dirty="0"/>
              <a:t>Each FPGA receives fully duplicated data in eta and phi:</a:t>
            </a:r>
            <a:br>
              <a:rPr lang="en-GB" dirty="0"/>
            </a:br>
            <a:r>
              <a:rPr lang="en-GB" dirty="0"/>
              <a:t>1.6×1.6 worth of data required for a core of 0.8×0.8</a:t>
            </a:r>
          </a:p>
          <a:p>
            <a:r>
              <a:rPr lang="en-GB" dirty="0"/>
              <a:t>256 bins @ 0.1×0.1 in </a:t>
            </a:r>
            <a:r>
              <a:rPr lang="en-GB" dirty="0" err="1"/>
              <a:t>η×φ</a:t>
            </a:r>
            <a:r>
              <a:rPr lang="en-GB" dirty="0"/>
              <a:t>, e/m + had </a:t>
            </a:r>
            <a:r>
              <a:rPr lang="en-GB" dirty="0" smtClean="0"/>
              <a:t> </a:t>
            </a:r>
            <a:r>
              <a:rPr lang="en-GB" dirty="0" smtClean="0">
                <a:sym typeface="Wingdings" pitchFamily="2" charset="2"/>
              </a:rPr>
              <a:t> 512 numbers, 64 Multi-Gb/s receivers</a:t>
            </a:r>
            <a:endParaRPr lang="en-GB" dirty="0"/>
          </a:p>
          <a:p>
            <a:endParaRPr lang="en-GB" dirty="0" smtClean="0"/>
          </a:p>
          <a:p>
            <a:pPr marL="0" indent="0" algn="ctr">
              <a:buNone/>
            </a:pPr>
            <a:r>
              <a:rPr lang="en-GB" dirty="0" smtClean="0">
                <a:sym typeface="Wingdings" pitchFamily="2" charset="2"/>
              </a:rPr>
              <a:t> </a:t>
            </a:r>
            <a:r>
              <a:rPr lang="en-GB" dirty="0" smtClean="0"/>
              <a:t>512 </a:t>
            </a:r>
            <a:r>
              <a:rPr lang="en-GB" dirty="0">
                <a:sym typeface="Wingdings" pitchFamily="2" charset="2"/>
              </a:rPr>
              <a:t>Multi-Gb/s </a:t>
            </a:r>
            <a:r>
              <a:rPr lang="en-GB" dirty="0" smtClean="0">
                <a:sym typeface="Wingdings" pitchFamily="2" charset="2"/>
              </a:rPr>
              <a:t>receivers per module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596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fit on a module ?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3205590" cy="571504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ATCA</a:t>
            </a:r>
          </a:p>
          <a:p>
            <a:endParaRPr lang="en-GB" dirty="0" smtClean="0"/>
          </a:p>
          <a:p>
            <a:r>
              <a:rPr lang="en-GB" dirty="0" smtClean="0"/>
              <a:t>8 processors (~XC7VX690T)</a:t>
            </a:r>
          </a:p>
          <a:p>
            <a:endParaRPr lang="en-GB" dirty="0" smtClean="0"/>
          </a:p>
          <a:p>
            <a:r>
              <a:rPr lang="en-GB" dirty="0" smtClean="0"/>
              <a:t>≤ 4 </a:t>
            </a:r>
            <a:r>
              <a:rPr lang="en-GB" dirty="0" err="1" smtClean="0"/>
              <a:t>microPODs</a:t>
            </a:r>
            <a:r>
              <a:rPr lang="en-GB" dirty="0" smtClean="0"/>
              <a:t> each</a:t>
            </a:r>
          </a:p>
          <a:p>
            <a:endParaRPr lang="en-GB" dirty="0" smtClean="0"/>
          </a:p>
          <a:p>
            <a:r>
              <a:rPr lang="en-GB" dirty="0" smtClean="0"/>
              <a:t>fan-out passive or “far end PMA loopback”</a:t>
            </a:r>
          </a:p>
          <a:p>
            <a:endParaRPr lang="en-GB" dirty="0" smtClean="0"/>
          </a:p>
          <a:p>
            <a:r>
              <a:rPr lang="en-GB" dirty="0" smtClean="0"/>
              <a:t>Small amount of control logic / non-</a:t>
            </a:r>
            <a:r>
              <a:rPr lang="en-GB" dirty="0" err="1" smtClean="0"/>
              <a:t>realtime</a:t>
            </a:r>
            <a:r>
              <a:rPr lang="en-GB" dirty="0" smtClean="0"/>
              <a:t> (ROD)</a:t>
            </a:r>
          </a:p>
          <a:p>
            <a:endParaRPr lang="en-GB" dirty="0" smtClean="0"/>
          </a:p>
          <a:p>
            <a:r>
              <a:rPr lang="en-GB" dirty="0" smtClean="0"/>
              <a:t>Might add 9</a:t>
            </a:r>
            <a:r>
              <a:rPr lang="en-GB" baseline="30000" dirty="0" smtClean="0"/>
              <a:t>th</a:t>
            </a:r>
            <a:r>
              <a:rPr lang="en-GB" dirty="0" smtClean="0"/>
              <a:t> processor for consolidation of results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Electrical backplane basically unused</a:t>
            </a:r>
          </a:p>
          <a:p>
            <a:endParaRPr lang="en-GB" dirty="0"/>
          </a:p>
          <a:p>
            <a:r>
              <a:rPr lang="en-GB" dirty="0" err="1" smtClean="0"/>
              <a:t>Opto</a:t>
            </a:r>
            <a:r>
              <a:rPr lang="en-GB" dirty="0" smtClean="0"/>
              <a:t> connectors in </a:t>
            </a:r>
            <a:br>
              <a:rPr lang="en-GB" dirty="0" smtClean="0"/>
            </a:br>
            <a:r>
              <a:rPr lang="en-GB" dirty="0" smtClean="0"/>
              <a:t>Zone 3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688738"/>
            <a:ext cx="5226071" cy="595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eck 5"/>
          <p:cNvSpPr/>
          <p:nvPr/>
        </p:nvSpPr>
        <p:spPr>
          <a:xfrm>
            <a:off x="5724128" y="3188416"/>
            <a:ext cx="648072" cy="648072"/>
          </a:xfrm>
          <a:prstGeom prst="rect">
            <a:avLst/>
          </a:prstGeom>
          <a:solidFill>
            <a:schemeClr val="tx1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8244408" y="1052736"/>
            <a:ext cx="504056" cy="2016224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8100392" y="1772816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</a:rPr>
              <a:t>Z3</a:t>
            </a:r>
            <a:endParaRPr lang="de-DE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866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fibre count / density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Due to full duplication in phi direction, exactly half </a:t>
            </a:r>
            <a:r>
              <a:rPr lang="en-GB" dirty="0" smtClean="0"/>
              <a:t>of all 512 </a:t>
            </a:r>
            <a:r>
              <a:rPr lang="en-GB" dirty="0"/>
              <a:t>signals are routed into the modules </a:t>
            </a:r>
            <a:r>
              <a:rPr lang="en-GB" dirty="0" smtClean="0"/>
              <a:t>optically on </a:t>
            </a:r>
            <a:r>
              <a:rPr lang="en-GB" dirty="0"/>
              <a:t>fibres</a:t>
            </a:r>
          </a:p>
          <a:p>
            <a:pPr lvl="1"/>
            <a:r>
              <a:rPr lang="en-GB" dirty="0" smtClean="0"/>
              <a:t>256 </a:t>
            </a:r>
            <a:r>
              <a:rPr lang="en-GB" dirty="0"/>
              <a:t>fibres</a:t>
            </a:r>
          </a:p>
          <a:p>
            <a:pPr lvl="1"/>
            <a:r>
              <a:rPr lang="en-GB" dirty="0" smtClean="0"/>
              <a:t>22 </a:t>
            </a:r>
            <a:r>
              <a:rPr lang="en-GB" dirty="0"/>
              <a:t>× 12-channel </a:t>
            </a:r>
            <a:r>
              <a:rPr lang="en-GB" dirty="0" err="1"/>
              <a:t>opto</a:t>
            </a:r>
            <a:r>
              <a:rPr lang="en-GB" dirty="0"/>
              <a:t> receivers</a:t>
            </a:r>
          </a:p>
          <a:p>
            <a:pPr lvl="1"/>
            <a:r>
              <a:rPr lang="en-GB" dirty="0"/>
              <a:t>4 × </a:t>
            </a:r>
            <a:r>
              <a:rPr lang="en-GB" dirty="0" smtClean="0"/>
              <a:t>72-way </a:t>
            </a:r>
            <a:r>
              <a:rPr lang="en-GB" dirty="0"/>
              <a:t>fibre bundles / MTP </a:t>
            </a:r>
            <a:r>
              <a:rPr lang="en-GB" dirty="0" smtClean="0"/>
              <a:t>connectors</a:t>
            </a:r>
          </a:p>
          <a:p>
            <a:r>
              <a:rPr lang="en-GB" dirty="0" smtClean="0"/>
              <a:t>For larger jets window we would require larger FPGAs, some more fibres and replication factor &gt; ×2</a:t>
            </a:r>
          </a:p>
          <a:p>
            <a:r>
              <a:rPr lang="en-GB" dirty="0" smtClean="0"/>
              <a:t>Horrible ?</a:t>
            </a:r>
          </a:p>
          <a:p>
            <a:pPr lvl="1"/>
            <a:r>
              <a:rPr lang="en-GB" dirty="0" smtClean="0"/>
              <a:t>Reduce number of bits per tower: at 11 bit/tower (11 towers per fibre) it is 186 fibres / 16 </a:t>
            </a:r>
            <a:r>
              <a:rPr lang="en-GB" dirty="0" err="1" smtClean="0"/>
              <a:t>microPODs</a:t>
            </a:r>
            <a:r>
              <a:rPr lang="en-GB" dirty="0" smtClean="0"/>
              <a:t> / 4*48-way MTP</a:t>
            </a:r>
          </a:p>
          <a:p>
            <a:pPr lvl="1"/>
            <a:r>
              <a:rPr lang="en-GB" dirty="0" smtClean="0"/>
              <a:t>Aim at higher line rates (currently FPGAs support 13 Gb/s, </a:t>
            </a:r>
            <a:r>
              <a:rPr lang="en-GB" dirty="0" err="1" smtClean="0"/>
              <a:t>microPOD</a:t>
            </a:r>
            <a:r>
              <a:rPr lang="en-GB" dirty="0" smtClean="0"/>
              <a:t> 10 Gb/s)</a:t>
            </a:r>
          </a:p>
          <a:p>
            <a:pPr lvl="2"/>
            <a:r>
              <a:rPr lang="en-GB" dirty="0" smtClean="0"/>
              <a:t>Allow for even finer granularity / larger jets / smaller FPGA devices :</a:t>
            </a:r>
          </a:p>
          <a:p>
            <a:pPr lvl="2"/>
            <a:r>
              <a:rPr lang="en-GB" dirty="0" smtClean="0"/>
              <a:t>If digital processor baseline allows for full duplication of 6.4Gb/s signals, the spare capacity, when run at higher rate, can be used to achieve a replication of more than 2-fold, so as to support a larger jet environment.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6735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8-module </a:t>
            </a:r>
            <a:r>
              <a:rPr lang="en-GB" dirty="0" err="1" smtClean="0"/>
              <a:t>jFEX</a:t>
            </a:r>
            <a:r>
              <a:rPr lang="en-GB" dirty="0" smtClean="0"/>
              <a:t> seems possible with ~2013’s </a:t>
            </a:r>
            <a:r>
              <a:rPr lang="en-GB" dirty="0" smtClean="0"/>
              <a:t>technology</a:t>
            </a:r>
          </a:p>
          <a:p>
            <a:r>
              <a:rPr lang="en-GB" dirty="0" smtClean="0"/>
              <a:t>Key technologies used on </a:t>
            </a:r>
            <a:r>
              <a:rPr lang="en-GB" smtClean="0"/>
              <a:t>L1Topo already</a:t>
            </a:r>
            <a:endParaRPr lang="en-GB" dirty="0" smtClean="0"/>
          </a:p>
          <a:p>
            <a:r>
              <a:rPr lang="en-GB" dirty="0" smtClean="0"/>
              <a:t>Allows for both rather good granularity and large environment at 6.4Gb/s line rate</a:t>
            </a:r>
          </a:p>
          <a:p>
            <a:r>
              <a:rPr lang="en-GB" dirty="0" smtClean="0"/>
              <a:t>Rather dense circuitry</a:t>
            </a:r>
          </a:p>
          <a:p>
            <a:r>
              <a:rPr lang="en-GB" dirty="0" smtClean="0"/>
              <a:t>For finer granularity and / or larger jets things get even more complicated and we need to explore higher data rates </a:t>
            </a:r>
          </a:p>
          <a:p>
            <a:r>
              <a:rPr lang="en-GB" dirty="0" smtClean="0"/>
              <a:t>DPS needs to handle the required duplication (in eta)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Font typeface="Wingdings"/>
              <a:buChar char="à"/>
            </a:pPr>
            <a:r>
              <a:rPr lang="en-GB" dirty="0" smtClean="0"/>
              <a:t>Start to work on detailed specifications soon,</a:t>
            </a:r>
            <a:br>
              <a:rPr lang="en-GB" dirty="0" smtClean="0"/>
            </a:br>
            <a:r>
              <a:rPr lang="en-GB" dirty="0" smtClean="0"/>
              <a:t>in parallel explore higher data rates…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914608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610</Words>
  <Application>Microsoft Office PowerPoint</Application>
  <PresentationFormat>Bildschirmpräsentation (4:3)</PresentationFormat>
  <Paragraphs>140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Larissa-Design</vt:lpstr>
      <vt:lpstr>jFEX</vt:lpstr>
      <vt:lpstr>L1Calo Phase-1 System</vt:lpstr>
      <vt:lpstr>Data replication</vt:lpstr>
      <vt:lpstr>jFEX system</vt:lpstr>
      <vt:lpstr>Initial baseline </vt:lpstr>
      <vt:lpstr>How to fit on a module ?</vt:lpstr>
      <vt:lpstr> fibre count / density</vt:lpstr>
      <vt:lpstr>conclusion</vt:lpstr>
    </vt:vector>
  </TitlesOfParts>
  <Company>Johannes Gutenberg-Universität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Martina Jackmuth Adm</cp:lastModifiedBy>
  <cp:revision>877</cp:revision>
  <cp:lastPrinted>2011-04-05T13:18:26Z</cp:lastPrinted>
  <dcterms:created xsi:type="dcterms:W3CDTF">2009-12-08T11:59:40Z</dcterms:created>
  <dcterms:modified xsi:type="dcterms:W3CDTF">2012-10-25T08:18:21Z</dcterms:modified>
</cp:coreProperties>
</file>