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3" r:id="rId3"/>
    <p:sldId id="357" r:id="rId4"/>
    <p:sldId id="365" r:id="rId5"/>
    <p:sldId id="362" r:id="rId6"/>
    <p:sldId id="355" r:id="rId7"/>
    <p:sldId id="358" r:id="rId8"/>
    <p:sldId id="364" r:id="rId9"/>
    <p:sldId id="360" r:id="rId10"/>
    <p:sldId id="366" r:id="rId11"/>
    <p:sldId id="367" r:id="rId12"/>
    <p:sldId id="363" r:id="rId13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1BF"/>
    <a:srgbClr val="FF9999"/>
    <a:srgbClr val="0AFC44"/>
    <a:srgbClr val="0CB428"/>
    <a:srgbClr val="0EDC30"/>
    <a:srgbClr val="D703DC"/>
    <a:srgbClr val="48C489"/>
    <a:srgbClr val="BC03C1"/>
    <a:srgbClr val="4A7EB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13" autoAdjust="0"/>
  </p:normalViewPr>
  <p:slideViewPr>
    <p:cSldViewPr>
      <p:cViewPr varScale="1">
        <p:scale>
          <a:sx n="84" d="100"/>
          <a:sy n="84" d="100"/>
        </p:scale>
        <p:origin x="-113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19/11/2012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19.11.2012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FEX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Schäfer, Mainz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07504" y="4797152"/>
            <a:ext cx="8856984" cy="1656184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L1Calo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For more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eFEX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details see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indico.cern.ch/getFile.py/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access?contribId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=73&amp;sessionId=51&amp;resId=0&amp;materialId=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slides&amp;confId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=170595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eFEX</a:t>
            </a:r>
            <a:r>
              <a:rPr lang="en-GB" dirty="0" smtClean="0"/>
              <a:t> numerology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785813"/>
            <a:ext cx="7619999" cy="5715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31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considerations…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6.4 Gb/s baseline seems rock solid</a:t>
            </a:r>
          </a:p>
          <a:p>
            <a:r>
              <a:rPr lang="en-GB" dirty="0" smtClean="0"/>
              <a:t>PCB simulations and measurements </a:t>
            </a:r>
            <a:br>
              <a:rPr lang="en-GB" dirty="0" smtClean="0"/>
            </a:br>
            <a:r>
              <a:rPr lang="en-GB" dirty="0" smtClean="0"/>
              <a:t>(on HSD) done for the </a:t>
            </a:r>
            <a:r>
              <a:rPr lang="en-GB" dirty="0" err="1" smtClean="0"/>
              <a:t>eFEX</a:t>
            </a:r>
            <a:r>
              <a:rPr lang="en-GB" dirty="0" smtClean="0"/>
              <a:t> agree well</a:t>
            </a:r>
          </a:p>
          <a:p>
            <a:r>
              <a:rPr lang="en-GB" dirty="0" smtClean="0"/>
              <a:t>Fibre and module density are high at 6.4</a:t>
            </a:r>
          </a:p>
          <a:p>
            <a:r>
              <a:rPr lang="en-GB" dirty="0" smtClean="0"/>
              <a:t>Continue to dig into higher data rates </a:t>
            </a:r>
          </a:p>
          <a:p>
            <a:r>
              <a:rPr lang="en-GB" dirty="0" smtClean="0"/>
              <a:t>Not ready to commit to 10Gb/s yet</a:t>
            </a:r>
          </a:p>
          <a:p>
            <a:r>
              <a:rPr lang="en-GB" dirty="0" smtClean="0"/>
              <a:t>Even basic </a:t>
            </a:r>
            <a:r>
              <a:rPr lang="en-GB" dirty="0" err="1" smtClean="0"/>
              <a:t>FEXes</a:t>
            </a:r>
            <a:r>
              <a:rPr lang="en-GB" dirty="0" smtClean="0"/>
              <a:t> still have options</a:t>
            </a:r>
          </a:p>
          <a:p>
            <a:r>
              <a:rPr lang="en-GB" dirty="0" smtClean="0"/>
              <a:t>Final choices once link speeds/bandwidth</a:t>
            </a:r>
            <a:br>
              <a:rPr lang="en-GB" dirty="0" smtClean="0"/>
            </a:br>
            <a:r>
              <a:rPr lang="en-GB" dirty="0" smtClean="0"/>
              <a:t>settled</a:t>
            </a:r>
          </a:p>
          <a:p>
            <a:r>
              <a:rPr lang="en-GB" dirty="0" err="1" smtClean="0"/>
              <a:t>eFEX</a:t>
            </a:r>
            <a:r>
              <a:rPr lang="en-GB" dirty="0" smtClean="0"/>
              <a:t> link contents awaiting final decision on </a:t>
            </a:r>
            <a:r>
              <a:rPr lang="en-GB" dirty="0" err="1" smtClean="0"/>
              <a:t>BCMux</a:t>
            </a:r>
            <a:r>
              <a:rPr lang="en-GB" dirty="0" smtClean="0"/>
              <a:t> scheme (simulations?)</a:t>
            </a:r>
          </a:p>
          <a:p>
            <a:r>
              <a:rPr lang="en-GB" dirty="0" err="1" smtClean="0"/>
              <a:t>eFEX</a:t>
            </a:r>
            <a:r>
              <a:rPr lang="en-GB" dirty="0" smtClean="0"/>
              <a:t> input data replication depends on environment for Tau </a:t>
            </a:r>
            <a:r>
              <a:rPr lang="en-GB" dirty="0" err="1" smtClean="0"/>
              <a:t>agorithm</a:t>
            </a:r>
            <a:endParaRPr lang="en-GB" dirty="0" smtClean="0"/>
          </a:p>
          <a:p>
            <a:r>
              <a:rPr lang="en-GB" dirty="0" err="1" smtClean="0"/>
              <a:t>jFEX</a:t>
            </a:r>
            <a:r>
              <a:rPr lang="en-GB" dirty="0" smtClean="0"/>
              <a:t> depends on jet size</a:t>
            </a:r>
          </a:p>
          <a:p>
            <a:r>
              <a:rPr lang="en-GB" dirty="0" smtClean="0"/>
              <a:t>Organisation of input links to be sorted out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33" y="764704"/>
            <a:ext cx="2576460" cy="312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1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1-crate </a:t>
            </a:r>
            <a:r>
              <a:rPr lang="en-GB" dirty="0" err="1" smtClean="0"/>
              <a:t>jFEX</a:t>
            </a:r>
            <a:r>
              <a:rPr lang="en-GB" dirty="0" smtClean="0"/>
              <a:t> and 2-crate </a:t>
            </a:r>
            <a:r>
              <a:rPr lang="en-GB" dirty="0" err="1" smtClean="0"/>
              <a:t>eFEX</a:t>
            </a:r>
            <a:r>
              <a:rPr lang="en-GB" dirty="0" smtClean="0"/>
              <a:t> seem possible with ~2013’s technology</a:t>
            </a:r>
          </a:p>
          <a:p>
            <a:r>
              <a:rPr lang="en-GB" dirty="0" smtClean="0"/>
              <a:t>Key technologies being used on L1Topo and UK HSD</a:t>
            </a:r>
          </a:p>
          <a:p>
            <a:r>
              <a:rPr lang="en-GB" dirty="0" smtClean="0"/>
              <a:t>Allows for both good granularity and large environment at 6.4Gb/s line rate</a:t>
            </a:r>
          </a:p>
          <a:p>
            <a:r>
              <a:rPr lang="en-GB" dirty="0" smtClean="0"/>
              <a:t>Rather dense circuitry</a:t>
            </a:r>
          </a:p>
          <a:p>
            <a:r>
              <a:rPr lang="en-GB" dirty="0" smtClean="0"/>
              <a:t>Looking into higher transmission rates</a:t>
            </a:r>
          </a:p>
          <a:p>
            <a:r>
              <a:rPr lang="en-GB" dirty="0" smtClean="0"/>
              <a:t>DPS needs to handle the required duplication (in eta)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/>
              <a:buChar char="à"/>
            </a:pPr>
            <a:r>
              <a:rPr lang="en-GB" dirty="0" smtClean="0"/>
              <a:t>Details of fibre organization and content cannot be presented now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14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L1Calo Phase-1 </a:t>
            </a:r>
            <a:r>
              <a:rPr lang="en-GB" dirty="0"/>
              <a:t>System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5" name="Rectangle 14"/>
          <p:cNvSpPr>
            <a:spLocks noChangeArrowheads="1"/>
          </p:cNvSpPr>
          <p:nvPr/>
        </p:nvSpPr>
        <p:spPr bwMode="auto">
          <a:xfrm>
            <a:off x="3201988" y="4221163"/>
            <a:ext cx="1008062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CPM</a:t>
            </a:r>
          </a:p>
        </p:txBody>
      </p:sp>
      <p:sp>
        <p:nvSpPr>
          <p:cNvPr id="76" name="Rectangle 15"/>
          <p:cNvSpPr>
            <a:spLocks noChangeArrowheads="1"/>
          </p:cNvSpPr>
          <p:nvPr/>
        </p:nvSpPr>
        <p:spPr bwMode="auto">
          <a:xfrm>
            <a:off x="3201988" y="3502025"/>
            <a:ext cx="1008062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JEM</a:t>
            </a:r>
          </a:p>
        </p:txBody>
      </p:sp>
      <p:sp>
        <p:nvSpPr>
          <p:cNvPr id="77" name="Rectangle 16"/>
          <p:cNvSpPr>
            <a:spLocks noChangeArrowheads="1"/>
          </p:cNvSpPr>
          <p:nvPr/>
        </p:nvSpPr>
        <p:spPr bwMode="auto">
          <a:xfrm>
            <a:off x="4210050" y="3502025"/>
            <a:ext cx="360363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78" name="Rectangle 17"/>
          <p:cNvSpPr>
            <a:spLocks noChangeArrowheads="1"/>
          </p:cNvSpPr>
          <p:nvPr/>
        </p:nvSpPr>
        <p:spPr bwMode="auto">
          <a:xfrm>
            <a:off x="4210050" y="4221163"/>
            <a:ext cx="360363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79" name="Rectangle 19"/>
          <p:cNvSpPr>
            <a:spLocks noChangeArrowheads="1"/>
          </p:cNvSpPr>
          <p:nvPr/>
        </p:nvSpPr>
        <p:spPr bwMode="auto">
          <a:xfrm>
            <a:off x="4210050" y="2493963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80" name="Rectangle 21"/>
          <p:cNvSpPr>
            <a:spLocks noChangeArrowheads="1"/>
          </p:cNvSpPr>
          <p:nvPr/>
        </p:nvSpPr>
        <p:spPr bwMode="auto">
          <a:xfrm>
            <a:off x="4210050" y="1773238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81" name="Rectangle 24"/>
          <p:cNvSpPr>
            <a:spLocks noChangeArrowheads="1"/>
          </p:cNvSpPr>
          <p:nvPr/>
        </p:nvSpPr>
        <p:spPr bwMode="auto">
          <a:xfrm>
            <a:off x="5073650" y="2854325"/>
            <a:ext cx="649288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L1Topo</a:t>
            </a:r>
          </a:p>
        </p:txBody>
      </p:sp>
      <p:sp>
        <p:nvSpPr>
          <p:cNvPr id="82" name="Rectangle 26"/>
          <p:cNvSpPr>
            <a:spLocks noChangeArrowheads="1"/>
          </p:cNvSpPr>
          <p:nvPr/>
        </p:nvSpPr>
        <p:spPr bwMode="auto">
          <a:xfrm>
            <a:off x="3706813" y="2565400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83" name="Rectangle 28"/>
          <p:cNvSpPr>
            <a:spLocks noChangeArrowheads="1"/>
          </p:cNvSpPr>
          <p:nvPr/>
        </p:nvSpPr>
        <p:spPr bwMode="auto">
          <a:xfrm>
            <a:off x="3706813" y="18462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84" name="Rectangle 33"/>
          <p:cNvSpPr>
            <a:spLocks noChangeArrowheads="1"/>
          </p:cNvSpPr>
          <p:nvPr/>
        </p:nvSpPr>
        <p:spPr bwMode="auto">
          <a:xfrm>
            <a:off x="3275013" y="37893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JMM</a:t>
            </a:r>
          </a:p>
        </p:txBody>
      </p:sp>
      <p:sp>
        <p:nvSpPr>
          <p:cNvPr id="85" name="Rectangle 39"/>
          <p:cNvSpPr>
            <a:spLocks noChangeArrowheads="1"/>
          </p:cNvSpPr>
          <p:nvPr/>
        </p:nvSpPr>
        <p:spPr bwMode="auto">
          <a:xfrm>
            <a:off x="1906588" y="3789363"/>
            <a:ext cx="1008062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PPR</a:t>
            </a:r>
          </a:p>
        </p:txBody>
      </p:sp>
      <p:sp>
        <p:nvSpPr>
          <p:cNvPr id="86" name="Rectangle 41"/>
          <p:cNvSpPr>
            <a:spLocks noChangeArrowheads="1"/>
          </p:cNvSpPr>
          <p:nvPr/>
        </p:nvSpPr>
        <p:spPr bwMode="auto">
          <a:xfrm>
            <a:off x="2625725" y="3933825"/>
            <a:ext cx="215900" cy="1444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87" name="Line 42"/>
          <p:cNvSpPr>
            <a:spLocks noChangeShapeType="1"/>
          </p:cNvSpPr>
          <p:nvPr/>
        </p:nvSpPr>
        <p:spPr bwMode="auto">
          <a:xfrm flipV="1">
            <a:off x="2841625" y="3862388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88" name="Line 43"/>
          <p:cNvSpPr>
            <a:spLocks noChangeShapeType="1"/>
          </p:cNvSpPr>
          <p:nvPr/>
        </p:nvSpPr>
        <p:spPr bwMode="auto">
          <a:xfrm>
            <a:off x="2841625" y="4221163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89" name="Line 47"/>
          <p:cNvSpPr>
            <a:spLocks noChangeShapeType="1"/>
          </p:cNvSpPr>
          <p:nvPr/>
        </p:nvSpPr>
        <p:spPr bwMode="auto">
          <a:xfrm>
            <a:off x="1749444" y="2278460"/>
            <a:ext cx="611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90" name="Text Box 56"/>
          <p:cNvSpPr txBox="1">
            <a:spLocks noChangeArrowheads="1"/>
          </p:cNvSpPr>
          <p:nvPr/>
        </p:nvSpPr>
        <p:spPr bwMode="auto">
          <a:xfrm>
            <a:off x="853657" y="2016126"/>
            <a:ext cx="86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From Digital Processing System</a:t>
            </a:r>
          </a:p>
        </p:txBody>
      </p:sp>
      <p:sp>
        <p:nvSpPr>
          <p:cNvPr id="91" name="Rectangle 58"/>
          <p:cNvSpPr>
            <a:spLocks noChangeArrowheads="1"/>
          </p:cNvSpPr>
          <p:nvPr/>
        </p:nvSpPr>
        <p:spPr bwMode="auto">
          <a:xfrm>
            <a:off x="3201988" y="4221163"/>
            <a:ext cx="1008062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CPM</a:t>
            </a:r>
          </a:p>
        </p:txBody>
      </p:sp>
      <p:sp>
        <p:nvSpPr>
          <p:cNvPr id="92" name="Rectangle 59"/>
          <p:cNvSpPr>
            <a:spLocks noChangeArrowheads="1"/>
          </p:cNvSpPr>
          <p:nvPr/>
        </p:nvSpPr>
        <p:spPr bwMode="auto">
          <a:xfrm>
            <a:off x="3201988" y="3502025"/>
            <a:ext cx="1008062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JEM</a:t>
            </a:r>
          </a:p>
        </p:txBody>
      </p:sp>
      <p:sp>
        <p:nvSpPr>
          <p:cNvPr id="93" name="Rectangle 60"/>
          <p:cNvSpPr>
            <a:spLocks noChangeArrowheads="1"/>
          </p:cNvSpPr>
          <p:nvPr/>
        </p:nvSpPr>
        <p:spPr bwMode="auto">
          <a:xfrm>
            <a:off x="4210050" y="3502025"/>
            <a:ext cx="360363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94" name="Rectangle 61"/>
          <p:cNvSpPr>
            <a:spLocks noChangeArrowheads="1"/>
          </p:cNvSpPr>
          <p:nvPr/>
        </p:nvSpPr>
        <p:spPr bwMode="auto">
          <a:xfrm>
            <a:off x="4210050" y="4221163"/>
            <a:ext cx="360363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95" name="Rectangle 62"/>
          <p:cNvSpPr>
            <a:spLocks noChangeArrowheads="1"/>
          </p:cNvSpPr>
          <p:nvPr/>
        </p:nvSpPr>
        <p:spPr bwMode="auto">
          <a:xfrm>
            <a:off x="4210050" y="2493963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96" name="Rectangle 64"/>
          <p:cNvSpPr>
            <a:spLocks noChangeArrowheads="1"/>
          </p:cNvSpPr>
          <p:nvPr/>
        </p:nvSpPr>
        <p:spPr bwMode="auto">
          <a:xfrm>
            <a:off x="4210050" y="1773238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97" name="Rectangle 67"/>
          <p:cNvSpPr>
            <a:spLocks noChangeArrowheads="1"/>
          </p:cNvSpPr>
          <p:nvPr/>
        </p:nvSpPr>
        <p:spPr bwMode="auto">
          <a:xfrm>
            <a:off x="5073650" y="2854325"/>
            <a:ext cx="649288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L1Topo</a:t>
            </a:r>
          </a:p>
        </p:txBody>
      </p:sp>
      <p:sp>
        <p:nvSpPr>
          <p:cNvPr id="98" name="Rectangle 68"/>
          <p:cNvSpPr>
            <a:spLocks noChangeArrowheads="1"/>
          </p:cNvSpPr>
          <p:nvPr/>
        </p:nvSpPr>
        <p:spPr bwMode="auto">
          <a:xfrm>
            <a:off x="3706813" y="2565400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99" name="Rectangle 69"/>
          <p:cNvSpPr>
            <a:spLocks noChangeArrowheads="1"/>
          </p:cNvSpPr>
          <p:nvPr/>
        </p:nvSpPr>
        <p:spPr bwMode="auto">
          <a:xfrm>
            <a:off x="3706813" y="18462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100" name="Rectangle 70"/>
          <p:cNvSpPr>
            <a:spLocks noChangeArrowheads="1"/>
          </p:cNvSpPr>
          <p:nvPr/>
        </p:nvSpPr>
        <p:spPr bwMode="auto">
          <a:xfrm>
            <a:off x="3275013" y="37893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smtClean="0">
                <a:solidFill>
                  <a:srgbClr val="000000"/>
                </a:solidFill>
              </a:rPr>
              <a:t>JMM</a:t>
            </a:r>
          </a:p>
        </p:txBody>
      </p:sp>
      <p:sp>
        <p:nvSpPr>
          <p:cNvPr id="101" name="Rectangle 71"/>
          <p:cNvSpPr>
            <a:spLocks noChangeArrowheads="1"/>
          </p:cNvSpPr>
          <p:nvPr/>
        </p:nvSpPr>
        <p:spPr bwMode="auto">
          <a:xfrm>
            <a:off x="2625725" y="3933825"/>
            <a:ext cx="215900" cy="1444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02" name="Line 72"/>
          <p:cNvSpPr>
            <a:spLocks noChangeShapeType="1"/>
          </p:cNvSpPr>
          <p:nvPr/>
        </p:nvSpPr>
        <p:spPr bwMode="auto">
          <a:xfrm flipV="1">
            <a:off x="2841625" y="3862388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03" name="Line 73"/>
          <p:cNvSpPr>
            <a:spLocks noChangeShapeType="1"/>
          </p:cNvSpPr>
          <p:nvPr/>
        </p:nvSpPr>
        <p:spPr bwMode="auto">
          <a:xfrm>
            <a:off x="2841625" y="4221163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04" name="Rectangle 81"/>
          <p:cNvSpPr>
            <a:spLocks noChangeArrowheads="1"/>
          </p:cNvSpPr>
          <p:nvPr/>
        </p:nvSpPr>
        <p:spPr bwMode="auto">
          <a:xfrm>
            <a:off x="1906588" y="3789363"/>
            <a:ext cx="1008062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PPR</a:t>
            </a:r>
          </a:p>
        </p:txBody>
      </p:sp>
      <p:sp>
        <p:nvSpPr>
          <p:cNvPr id="105" name="Rectangle 82"/>
          <p:cNvSpPr>
            <a:spLocks noChangeArrowheads="1"/>
          </p:cNvSpPr>
          <p:nvPr/>
        </p:nvSpPr>
        <p:spPr bwMode="auto">
          <a:xfrm>
            <a:off x="3417888" y="2493963"/>
            <a:ext cx="792162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jFEX</a:t>
            </a:r>
          </a:p>
        </p:txBody>
      </p:sp>
      <p:sp>
        <p:nvSpPr>
          <p:cNvPr id="106" name="Rectangle 83"/>
          <p:cNvSpPr>
            <a:spLocks noChangeArrowheads="1"/>
          </p:cNvSpPr>
          <p:nvPr/>
        </p:nvSpPr>
        <p:spPr bwMode="auto">
          <a:xfrm>
            <a:off x="3201988" y="4221163"/>
            <a:ext cx="1008062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CPM</a:t>
            </a:r>
          </a:p>
        </p:txBody>
      </p:sp>
      <p:sp>
        <p:nvSpPr>
          <p:cNvPr id="107" name="Rectangle 84"/>
          <p:cNvSpPr>
            <a:spLocks noChangeArrowheads="1"/>
          </p:cNvSpPr>
          <p:nvPr/>
        </p:nvSpPr>
        <p:spPr bwMode="auto">
          <a:xfrm>
            <a:off x="3201988" y="3502025"/>
            <a:ext cx="1008062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JEM</a:t>
            </a:r>
          </a:p>
        </p:txBody>
      </p:sp>
      <p:sp>
        <p:nvSpPr>
          <p:cNvPr id="108" name="Rectangle 85"/>
          <p:cNvSpPr>
            <a:spLocks noChangeArrowheads="1"/>
          </p:cNvSpPr>
          <p:nvPr/>
        </p:nvSpPr>
        <p:spPr bwMode="auto">
          <a:xfrm>
            <a:off x="4210050" y="3502025"/>
            <a:ext cx="360363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109" name="Rectangle 86"/>
          <p:cNvSpPr>
            <a:spLocks noChangeArrowheads="1"/>
          </p:cNvSpPr>
          <p:nvPr/>
        </p:nvSpPr>
        <p:spPr bwMode="auto">
          <a:xfrm>
            <a:off x="4210050" y="4221163"/>
            <a:ext cx="360363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110" name="Rectangle 87"/>
          <p:cNvSpPr>
            <a:spLocks noChangeArrowheads="1"/>
          </p:cNvSpPr>
          <p:nvPr/>
        </p:nvSpPr>
        <p:spPr bwMode="auto">
          <a:xfrm>
            <a:off x="4210050" y="2493963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111" name="Rectangle 88"/>
          <p:cNvSpPr>
            <a:spLocks noChangeArrowheads="1"/>
          </p:cNvSpPr>
          <p:nvPr/>
        </p:nvSpPr>
        <p:spPr bwMode="auto">
          <a:xfrm>
            <a:off x="3417888" y="1773238"/>
            <a:ext cx="792162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eFEX</a:t>
            </a:r>
          </a:p>
        </p:txBody>
      </p:sp>
      <p:sp>
        <p:nvSpPr>
          <p:cNvPr id="112" name="Rectangle 89"/>
          <p:cNvSpPr>
            <a:spLocks noChangeArrowheads="1"/>
          </p:cNvSpPr>
          <p:nvPr/>
        </p:nvSpPr>
        <p:spPr bwMode="auto">
          <a:xfrm>
            <a:off x="4210050" y="1773238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113" name="Rectangle 90"/>
          <p:cNvSpPr>
            <a:spLocks noChangeArrowheads="1"/>
          </p:cNvSpPr>
          <p:nvPr/>
        </p:nvSpPr>
        <p:spPr bwMode="auto">
          <a:xfrm>
            <a:off x="2338388" y="1773239"/>
            <a:ext cx="360362" cy="1295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Opt.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/>
            </a:r>
            <a:br>
              <a:rPr lang="en-GB" sz="1000" b="1" dirty="0" smtClean="0">
                <a:solidFill>
                  <a:srgbClr val="000000"/>
                </a:solidFill>
              </a:rPr>
            </a:br>
            <a:r>
              <a:rPr lang="en-GB" sz="1000" b="1" dirty="0" smtClean="0">
                <a:solidFill>
                  <a:srgbClr val="000000"/>
                </a:solidFill>
              </a:rPr>
              <a:t>Plant</a:t>
            </a:r>
          </a:p>
        </p:txBody>
      </p:sp>
      <p:sp>
        <p:nvSpPr>
          <p:cNvPr id="114" name="Rectangle 92"/>
          <p:cNvSpPr>
            <a:spLocks noChangeArrowheads="1"/>
          </p:cNvSpPr>
          <p:nvPr/>
        </p:nvSpPr>
        <p:spPr bwMode="auto">
          <a:xfrm>
            <a:off x="5073650" y="2854325"/>
            <a:ext cx="649288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L1Topo</a:t>
            </a:r>
          </a:p>
        </p:txBody>
      </p:sp>
      <p:sp>
        <p:nvSpPr>
          <p:cNvPr id="115" name="Rectangle 93"/>
          <p:cNvSpPr>
            <a:spLocks noChangeArrowheads="1"/>
          </p:cNvSpPr>
          <p:nvPr/>
        </p:nvSpPr>
        <p:spPr bwMode="auto">
          <a:xfrm>
            <a:off x="3706813" y="2565400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116" name="Rectangle 94"/>
          <p:cNvSpPr>
            <a:spLocks noChangeArrowheads="1"/>
          </p:cNvSpPr>
          <p:nvPr/>
        </p:nvSpPr>
        <p:spPr bwMode="auto">
          <a:xfrm>
            <a:off x="3706813" y="18462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117" name="Rectangle 95"/>
          <p:cNvSpPr>
            <a:spLocks noChangeArrowheads="1"/>
          </p:cNvSpPr>
          <p:nvPr/>
        </p:nvSpPr>
        <p:spPr bwMode="auto">
          <a:xfrm>
            <a:off x="3275013" y="37893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JMM</a:t>
            </a:r>
          </a:p>
        </p:txBody>
      </p:sp>
      <p:sp>
        <p:nvSpPr>
          <p:cNvPr id="118" name="Rectangle 96"/>
          <p:cNvSpPr>
            <a:spLocks noChangeArrowheads="1"/>
          </p:cNvSpPr>
          <p:nvPr/>
        </p:nvSpPr>
        <p:spPr bwMode="auto">
          <a:xfrm>
            <a:off x="2625725" y="3933825"/>
            <a:ext cx="215900" cy="1444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19" name="Line 97"/>
          <p:cNvSpPr>
            <a:spLocks noChangeShapeType="1"/>
          </p:cNvSpPr>
          <p:nvPr/>
        </p:nvSpPr>
        <p:spPr bwMode="auto">
          <a:xfrm flipV="1">
            <a:off x="2841625" y="3862388"/>
            <a:ext cx="43180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0" name="Line 98"/>
          <p:cNvSpPr>
            <a:spLocks noChangeShapeType="1"/>
          </p:cNvSpPr>
          <p:nvPr/>
        </p:nvSpPr>
        <p:spPr bwMode="auto">
          <a:xfrm>
            <a:off x="2841625" y="4221163"/>
            <a:ext cx="360363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1" name="Line 99"/>
          <p:cNvSpPr>
            <a:spLocks noChangeShapeType="1"/>
          </p:cNvSpPr>
          <p:nvPr/>
        </p:nvSpPr>
        <p:spPr bwMode="auto">
          <a:xfrm flipV="1">
            <a:off x="2698750" y="2060575"/>
            <a:ext cx="431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2" name="Line 101"/>
          <p:cNvSpPr>
            <a:spLocks noChangeShapeType="1"/>
          </p:cNvSpPr>
          <p:nvPr/>
        </p:nvSpPr>
        <p:spPr bwMode="auto">
          <a:xfrm flipV="1">
            <a:off x="3346450" y="3313111"/>
            <a:ext cx="0" cy="4762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3" name="Line 107"/>
          <p:cNvSpPr>
            <a:spLocks noChangeShapeType="1"/>
          </p:cNvSpPr>
          <p:nvPr/>
        </p:nvSpPr>
        <p:spPr bwMode="auto">
          <a:xfrm>
            <a:off x="4930775" y="2925763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4" name="Line 108"/>
          <p:cNvSpPr>
            <a:spLocks noChangeShapeType="1"/>
          </p:cNvSpPr>
          <p:nvPr/>
        </p:nvSpPr>
        <p:spPr bwMode="auto">
          <a:xfrm>
            <a:off x="4857750" y="3070225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5" name="Line 109"/>
          <p:cNvSpPr>
            <a:spLocks noChangeShapeType="1"/>
          </p:cNvSpPr>
          <p:nvPr/>
        </p:nvSpPr>
        <p:spPr bwMode="auto">
          <a:xfrm>
            <a:off x="4857750" y="321468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6" name="Line 110"/>
          <p:cNvSpPr>
            <a:spLocks noChangeShapeType="1"/>
          </p:cNvSpPr>
          <p:nvPr/>
        </p:nvSpPr>
        <p:spPr bwMode="auto">
          <a:xfrm>
            <a:off x="4930775" y="3357563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7" name="Line 111"/>
          <p:cNvSpPr>
            <a:spLocks noChangeShapeType="1"/>
          </p:cNvSpPr>
          <p:nvPr/>
        </p:nvSpPr>
        <p:spPr bwMode="auto">
          <a:xfrm flipH="1">
            <a:off x="4857750" y="3214688"/>
            <a:ext cx="0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8" name="Line 112"/>
          <p:cNvSpPr>
            <a:spLocks noChangeShapeType="1"/>
          </p:cNvSpPr>
          <p:nvPr/>
        </p:nvSpPr>
        <p:spPr bwMode="auto">
          <a:xfrm flipH="1" flipV="1">
            <a:off x="4570413" y="3789363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9" name="Line 113"/>
          <p:cNvSpPr>
            <a:spLocks noChangeShapeType="1"/>
          </p:cNvSpPr>
          <p:nvPr/>
        </p:nvSpPr>
        <p:spPr bwMode="auto">
          <a:xfrm flipH="1" flipV="1">
            <a:off x="4570413" y="4510088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0" name="Line 114"/>
          <p:cNvSpPr>
            <a:spLocks noChangeShapeType="1"/>
          </p:cNvSpPr>
          <p:nvPr/>
        </p:nvSpPr>
        <p:spPr bwMode="auto">
          <a:xfrm flipH="1">
            <a:off x="4930775" y="3357563"/>
            <a:ext cx="0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1" name="Line 115"/>
          <p:cNvSpPr>
            <a:spLocks noChangeShapeType="1"/>
          </p:cNvSpPr>
          <p:nvPr/>
        </p:nvSpPr>
        <p:spPr bwMode="auto">
          <a:xfrm flipH="1" flipV="1">
            <a:off x="4570413" y="2062163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2" name="Line 116"/>
          <p:cNvSpPr>
            <a:spLocks noChangeShapeType="1"/>
          </p:cNvSpPr>
          <p:nvPr/>
        </p:nvSpPr>
        <p:spPr bwMode="auto">
          <a:xfrm flipH="1" flipV="1">
            <a:off x="4570413" y="2781300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3" name="Line 118"/>
          <p:cNvSpPr>
            <a:spLocks noChangeShapeType="1"/>
          </p:cNvSpPr>
          <p:nvPr/>
        </p:nvSpPr>
        <p:spPr bwMode="auto">
          <a:xfrm flipH="1">
            <a:off x="4857750" y="27813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4" name="Line 119"/>
          <p:cNvSpPr>
            <a:spLocks noChangeShapeType="1"/>
          </p:cNvSpPr>
          <p:nvPr/>
        </p:nvSpPr>
        <p:spPr bwMode="auto">
          <a:xfrm flipV="1">
            <a:off x="4930775" y="2062163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5" name="Rectangle 121"/>
          <p:cNvSpPr>
            <a:spLocks noChangeArrowheads="1"/>
          </p:cNvSpPr>
          <p:nvPr/>
        </p:nvSpPr>
        <p:spPr bwMode="auto">
          <a:xfrm>
            <a:off x="6516688" y="5373688"/>
            <a:ext cx="288925" cy="1444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6" name="Text Box 122"/>
          <p:cNvSpPr txBox="1">
            <a:spLocks noChangeArrowheads="1"/>
          </p:cNvSpPr>
          <p:nvPr/>
        </p:nvSpPr>
        <p:spPr bwMode="auto">
          <a:xfrm>
            <a:off x="6804025" y="5302250"/>
            <a:ext cx="1120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New at Phase 1</a:t>
            </a:r>
          </a:p>
        </p:txBody>
      </p:sp>
      <p:sp>
        <p:nvSpPr>
          <p:cNvPr id="137" name="Rectangle 125"/>
          <p:cNvSpPr>
            <a:spLocks noChangeArrowheads="1"/>
          </p:cNvSpPr>
          <p:nvPr/>
        </p:nvSpPr>
        <p:spPr bwMode="auto">
          <a:xfrm>
            <a:off x="3130550" y="1773238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RTM</a:t>
            </a:r>
          </a:p>
        </p:txBody>
      </p:sp>
      <p:sp>
        <p:nvSpPr>
          <p:cNvPr id="138" name="Rectangle 126"/>
          <p:cNvSpPr>
            <a:spLocks noChangeArrowheads="1"/>
          </p:cNvSpPr>
          <p:nvPr/>
        </p:nvSpPr>
        <p:spPr bwMode="auto">
          <a:xfrm>
            <a:off x="3130550" y="2493963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RTM</a:t>
            </a:r>
          </a:p>
        </p:txBody>
      </p:sp>
      <p:sp>
        <p:nvSpPr>
          <p:cNvPr id="142" name="Line 116"/>
          <p:cNvSpPr>
            <a:spLocks noChangeShapeType="1"/>
          </p:cNvSpPr>
          <p:nvPr/>
        </p:nvSpPr>
        <p:spPr bwMode="auto">
          <a:xfrm flipH="1" flipV="1">
            <a:off x="1979712" y="3313112"/>
            <a:ext cx="13667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43" name="Line 101"/>
          <p:cNvSpPr>
            <a:spLocks noChangeShapeType="1"/>
          </p:cNvSpPr>
          <p:nvPr/>
        </p:nvSpPr>
        <p:spPr bwMode="auto">
          <a:xfrm flipV="1">
            <a:off x="1984540" y="2565398"/>
            <a:ext cx="353848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46" name="Line 99"/>
          <p:cNvSpPr>
            <a:spLocks noChangeShapeType="1"/>
          </p:cNvSpPr>
          <p:nvPr/>
        </p:nvSpPr>
        <p:spPr bwMode="auto">
          <a:xfrm flipV="1">
            <a:off x="2693922" y="2778807"/>
            <a:ext cx="431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48" name="Line 116"/>
          <p:cNvSpPr>
            <a:spLocks noChangeShapeType="1"/>
          </p:cNvSpPr>
          <p:nvPr/>
        </p:nvSpPr>
        <p:spPr bwMode="auto">
          <a:xfrm flipH="1">
            <a:off x="1979712" y="2565401"/>
            <a:ext cx="0" cy="7477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49" name="Line 116"/>
          <p:cNvSpPr>
            <a:spLocks noChangeShapeType="1"/>
          </p:cNvSpPr>
          <p:nvPr/>
        </p:nvSpPr>
        <p:spPr bwMode="auto">
          <a:xfrm>
            <a:off x="2341272" y="2420940"/>
            <a:ext cx="35747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6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replication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Sliding window algorithm requiring large scale replication of data</a:t>
            </a:r>
          </a:p>
          <a:p>
            <a:r>
              <a:rPr lang="en-GB" dirty="0" smtClean="0"/>
              <a:t>Forward </a:t>
            </a:r>
            <a:r>
              <a:rPr lang="en-GB" dirty="0"/>
              <a:t>duplication only (fan-out</a:t>
            </a:r>
            <a:r>
              <a:rPr lang="en-GB" dirty="0" smtClean="0"/>
              <a:t>), no re-transmission</a:t>
            </a:r>
            <a:endParaRPr lang="en-GB" dirty="0"/>
          </a:p>
          <a:p>
            <a:r>
              <a:rPr lang="en-GB" dirty="0" smtClean="0"/>
              <a:t>Baseline: no </a:t>
            </a:r>
            <a:r>
              <a:rPr lang="en-GB" dirty="0"/>
              <a:t>replication </a:t>
            </a:r>
            <a:r>
              <a:rPr lang="en-GB" dirty="0" smtClean="0"/>
              <a:t>of any source into </a:t>
            </a:r>
            <a:r>
              <a:rPr lang="en-GB" dirty="0"/>
              <a:t>more than two sinks</a:t>
            </a:r>
          </a:p>
          <a:p>
            <a:r>
              <a:rPr lang="en-GB" dirty="0" smtClean="0"/>
              <a:t>Fan-out in eta (or phi) handled at source only (DPS)</a:t>
            </a:r>
          </a:p>
          <a:p>
            <a:pPr lvl="1"/>
            <a:r>
              <a:rPr lang="en-GB" dirty="0" smtClean="0"/>
              <a:t>Duplication at the parallel end (on-FPGA), using additional Multi-Gigabit Transceivers</a:t>
            </a:r>
          </a:p>
          <a:p>
            <a:pPr lvl="1"/>
            <a:r>
              <a:rPr lang="en-GB" dirty="0" smtClean="0"/>
              <a:t>Allowing for differently composed streams</a:t>
            </a:r>
          </a:p>
          <a:p>
            <a:pPr lvl="1"/>
            <a:r>
              <a:rPr lang="en-GB" dirty="0" smtClean="0"/>
              <a:t>Minimizing latency</a:t>
            </a:r>
          </a:p>
          <a:p>
            <a:r>
              <a:rPr lang="en-GB" dirty="0" smtClean="0"/>
              <a:t>Fan-out in phi (or eta) handled at destination only</a:t>
            </a:r>
          </a:p>
          <a:p>
            <a:pPr lvl="1"/>
            <a:r>
              <a:rPr lang="en-GB" dirty="0" smtClean="0"/>
              <a:t>Baseline “far end PMA loopback” </a:t>
            </a:r>
          </a:p>
          <a:p>
            <a:pPr lvl="1"/>
            <a:r>
              <a:rPr lang="en-GB" dirty="0" smtClean="0"/>
              <a:t>Looking into details and alternatives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79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FEX systems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ATCA shelf / blades:</a:t>
            </a:r>
          </a:p>
          <a:p>
            <a:r>
              <a:rPr lang="en-GB" dirty="0" err="1" smtClean="0"/>
              <a:t>eFEX</a:t>
            </a:r>
            <a:r>
              <a:rPr lang="en-GB" dirty="0" smtClean="0"/>
              <a:t> and </a:t>
            </a:r>
            <a:r>
              <a:rPr lang="en-GB" dirty="0" err="1" smtClean="0"/>
              <a:t>jFEX</a:t>
            </a:r>
            <a:r>
              <a:rPr lang="en-GB" dirty="0" smtClean="0"/>
              <a:t> sharing some infrastructure</a:t>
            </a:r>
          </a:p>
          <a:p>
            <a:pPr lvl="1"/>
            <a:r>
              <a:rPr lang="en-GB" dirty="0" smtClean="0"/>
              <a:t>Handling / splitting of fibre bundles</a:t>
            </a:r>
          </a:p>
          <a:p>
            <a:pPr lvl="1"/>
            <a:r>
              <a:rPr lang="en-GB" dirty="0" smtClean="0"/>
              <a:t>ROD design</a:t>
            </a:r>
          </a:p>
          <a:p>
            <a:pPr lvl="1"/>
            <a:r>
              <a:rPr lang="en-GB" dirty="0" smtClean="0"/>
              <a:t>Hub design</a:t>
            </a:r>
          </a:p>
          <a:p>
            <a:r>
              <a:rPr lang="en-GB" dirty="0" smtClean="0"/>
              <a:t>Need to handle both very fine granularity and large environment</a:t>
            </a:r>
          </a:p>
          <a:p>
            <a:pPr lvl="1"/>
            <a:r>
              <a:rPr lang="en-GB" dirty="0" err="1" smtClean="0"/>
              <a:t>eFEX</a:t>
            </a:r>
            <a:r>
              <a:rPr lang="en-GB" dirty="0" smtClean="0"/>
              <a:t> up to 0.5</a:t>
            </a:r>
            <a:r>
              <a:rPr lang="en-GB" dirty="0" smtClean="0">
                <a:sym typeface="Wingdings" pitchFamily="2" charset="2"/>
              </a:rPr>
              <a:t>×0.5 </a:t>
            </a:r>
            <a:r>
              <a:rPr lang="en-GB" dirty="0">
                <a:sym typeface="Wingdings" pitchFamily="2" charset="2"/>
              </a:rPr>
              <a:t>(</a:t>
            </a:r>
            <a:r>
              <a:rPr lang="en-GB" dirty="0" err="1">
                <a:sym typeface="Wingdings" pitchFamily="2" charset="2"/>
              </a:rPr>
              <a:t>η×φ</a:t>
            </a:r>
            <a:r>
              <a:rPr lang="en-GB" dirty="0" smtClean="0">
                <a:sym typeface="Wingdings" pitchFamily="2" charset="2"/>
              </a:rPr>
              <a:t>)</a:t>
            </a:r>
          </a:p>
          <a:p>
            <a:pPr lvl="1"/>
            <a:r>
              <a:rPr lang="en-GB" dirty="0" err="1" smtClean="0"/>
              <a:t>jFEX</a:t>
            </a:r>
            <a:r>
              <a:rPr lang="en-GB" dirty="0"/>
              <a:t> </a:t>
            </a:r>
            <a:r>
              <a:rPr lang="en-GB" dirty="0" smtClean="0"/>
              <a:t>minimum 0.9</a:t>
            </a:r>
            <a:r>
              <a:rPr lang="en-GB" dirty="0" smtClean="0">
                <a:sym typeface="Wingdings" pitchFamily="2" charset="2"/>
              </a:rPr>
              <a:t>×0.9</a:t>
            </a:r>
            <a:endParaRPr lang="en-GB" dirty="0" smtClean="0"/>
          </a:p>
          <a:p>
            <a:pPr algn="ctr">
              <a:buFont typeface="Wingdings"/>
              <a:buChar char="à"/>
            </a:pPr>
            <a:r>
              <a:rPr lang="en-GB" dirty="0" smtClean="0"/>
              <a:t>Require high density / high bandwidth per module</a:t>
            </a:r>
          </a:p>
          <a:p>
            <a:r>
              <a:rPr lang="en-GB" dirty="0" err="1" smtClean="0"/>
              <a:t>eFEX</a:t>
            </a:r>
            <a:r>
              <a:rPr lang="en-GB" dirty="0" smtClean="0"/>
              <a:t> probably two crates (baseline)</a:t>
            </a:r>
          </a:p>
          <a:p>
            <a:r>
              <a:rPr lang="en-GB" dirty="0" err="1" smtClean="0"/>
              <a:t>jFEX</a:t>
            </a:r>
            <a:r>
              <a:rPr lang="en-GB" dirty="0" smtClean="0"/>
              <a:t> single crate, ~ 8 modules (+FCAL ?)</a:t>
            </a:r>
          </a:p>
          <a:p>
            <a:pPr lvl="1"/>
            <a:r>
              <a:rPr lang="en-GB" dirty="0" smtClean="0"/>
              <a:t>Need that density to keep input replication factor at acceptable level</a:t>
            </a:r>
          </a:p>
          <a:p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17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FEX input (baseline)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/>
            <a:r>
              <a:rPr lang="en-GB" dirty="0"/>
              <a:t>6.4 Gb/s line rate, 8b/10b encoding,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/>
              <a:t>128 bit </a:t>
            </a:r>
            <a:r>
              <a:rPr lang="en-GB" dirty="0" smtClean="0"/>
              <a:t>per </a:t>
            </a:r>
            <a:r>
              <a:rPr lang="en-GB" dirty="0"/>
              <a:t>BC </a:t>
            </a:r>
            <a:r>
              <a:rPr lang="en-GB" dirty="0" smtClean="0"/>
              <a:t>per</a:t>
            </a:r>
            <a:r>
              <a:rPr lang="en-GB" dirty="0" smtClean="0"/>
              <a:t> fibre</a:t>
            </a:r>
            <a:endParaRPr lang="en-GB" dirty="0" smtClean="0"/>
          </a:p>
          <a:p>
            <a:pPr marL="342900" lvl="1" indent="-342900"/>
            <a:r>
              <a:rPr lang="en-GB" dirty="0" smtClean="0"/>
              <a:t>Assume fully duplicated data (in phi) from DPS</a:t>
            </a:r>
            <a:endParaRPr lang="en-GB" dirty="0"/>
          </a:p>
          <a:p>
            <a:pPr marL="342900" lvl="1" indent="-342900"/>
            <a:r>
              <a:rPr lang="en-GB" dirty="0"/>
              <a:t>B</a:t>
            </a:r>
            <a:r>
              <a:rPr lang="en-GB" dirty="0" smtClean="0"/>
              <a:t>ase granularity  .1</a:t>
            </a:r>
            <a:r>
              <a:rPr lang="en-GB" dirty="0" smtClean="0">
                <a:sym typeface="Wingdings" pitchFamily="2" charset="2"/>
              </a:rPr>
              <a:t>×.1 (</a:t>
            </a:r>
            <a:r>
              <a:rPr lang="en-GB" dirty="0" err="1" smtClean="0">
                <a:sym typeface="Wingdings" pitchFamily="2" charset="2"/>
              </a:rPr>
              <a:t>η×φ</a:t>
            </a:r>
            <a:r>
              <a:rPr lang="en-GB" dirty="0" smtClean="0">
                <a:sym typeface="Wingdings" pitchFamily="2" charset="2"/>
              </a:rPr>
              <a:t>)</a:t>
            </a:r>
          </a:p>
          <a:p>
            <a:pPr marL="400050" lvl="1" indent="-400050"/>
            <a:endParaRPr lang="en-GB" dirty="0" smtClean="0">
              <a:sym typeface="Wingdings" pitchFamily="2" charset="2"/>
            </a:endParaRPr>
          </a:p>
          <a:p>
            <a:pPr marL="400050" lvl="1" indent="-400050"/>
            <a:endParaRPr lang="en-GB" dirty="0" smtClean="0">
              <a:sym typeface="Wingdings" pitchFamily="2" charset="2"/>
            </a:endParaRPr>
          </a:p>
          <a:p>
            <a:pPr marL="400050" lvl="1" indent="-400050"/>
            <a:endParaRPr lang="en-GB" dirty="0" smtClean="0">
              <a:sym typeface="Wingdings" pitchFamily="2" charset="2"/>
            </a:endParaRPr>
          </a:p>
          <a:p>
            <a:pPr marL="400050" lvl="1" indent="-400050"/>
            <a:r>
              <a:rPr lang="en-GB" dirty="0" err="1" smtClean="0">
                <a:sym typeface="Wingdings" pitchFamily="2" charset="2"/>
              </a:rPr>
              <a:t>eFEX</a:t>
            </a:r>
            <a:r>
              <a:rPr lang="en-GB" dirty="0" smtClean="0">
                <a:sym typeface="Wingdings" pitchFamily="2" charset="2"/>
              </a:rPr>
              <a:t> (1-4-4-1)e  + h </a:t>
            </a:r>
          </a:p>
          <a:p>
            <a:pPr marL="800100" lvl="2" indent="-400050"/>
            <a:r>
              <a:rPr lang="en-GB" dirty="0" smtClean="0">
                <a:sym typeface="Wingdings" pitchFamily="2" charset="2"/>
              </a:rPr>
              <a:t>0.025</a:t>
            </a:r>
            <a:r>
              <a:rPr lang="en-GB" dirty="0">
                <a:sym typeface="Wingdings" pitchFamily="2" charset="2"/>
              </a:rPr>
              <a:t>×.1 in </a:t>
            </a:r>
            <a:r>
              <a:rPr lang="en-GB" dirty="0" smtClean="0">
                <a:sym typeface="Wingdings" pitchFamily="2" charset="2"/>
              </a:rPr>
              <a:t>strip layer </a:t>
            </a:r>
            <a:r>
              <a:rPr lang="en-GB" dirty="0">
                <a:sym typeface="Wingdings" pitchFamily="2" charset="2"/>
              </a:rPr>
              <a:t>and middle layer </a:t>
            </a:r>
            <a:endParaRPr lang="en-GB" dirty="0" smtClean="0">
              <a:sym typeface="Wingdings" pitchFamily="2" charset="2"/>
            </a:endParaRPr>
          </a:p>
          <a:p>
            <a:pPr marL="800100" lvl="2" indent="-400050"/>
            <a:r>
              <a:rPr lang="en-GB" dirty="0" smtClean="0">
                <a:sym typeface="Wingdings" pitchFamily="2" charset="2"/>
              </a:rPr>
              <a:t>Reduce the required bandwidth by factor of two with help of </a:t>
            </a:r>
            <a:r>
              <a:rPr lang="en-GB" dirty="0" smtClean="0"/>
              <a:t>“BCMUX”</a:t>
            </a:r>
            <a:endParaRPr lang="en-GB" dirty="0" smtClean="0">
              <a:sym typeface="Wingdings" pitchFamily="2" charset="2"/>
            </a:endParaRPr>
          </a:p>
          <a:p>
            <a:pPr marL="800100" lvl="2" indent="-400050"/>
            <a:r>
              <a:rPr lang="en-GB" dirty="0" smtClean="0">
                <a:sym typeface="Wingdings" pitchFamily="2" charset="2"/>
              </a:rPr>
              <a:t>Rely on each channel carrying zero </a:t>
            </a:r>
            <a:r>
              <a:rPr lang="en-GB" dirty="0">
                <a:sym typeface="Wingdings" pitchFamily="2" charset="2"/>
              </a:rPr>
              <a:t>data every other bunch </a:t>
            </a:r>
            <a:r>
              <a:rPr lang="en-GB" dirty="0" smtClean="0">
                <a:sym typeface="Wingdings" pitchFamily="2" charset="2"/>
              </a:rPr>
              <a:t>tick, </a:t>
            </a:r>
            <a:r>
              <a:rPr lang="en-GB" dirty="0">
                <a:sym typeface="Wingdings" pitchFamily="2" charset="2"/>
              </a:rPr>
              <a:t>due </a:t>
            </a:r>
            <a:r>
              <a:rPr lang="en-GB" dirty="0" smtClean="0">
                <a:sym typeface="Wingdings" pitchFamily="2" charset="2"/>
              </a:rPr>
              <a:t>to FIR filter characteristics/peak finder</a:t>
            </a:r>
          </a:p>
          <a:p>
            <a:pPr marL="342900" lvl="1" indent="-342900"/>
            <a:r>
              <a:rPr lang="en-GB" dirty="0" err="1" smtClean="0">
                <a:sym typeface="Wingdings" pitchFamily="2" charset="2"/>
              </a:rPr>
              <a:t>jFEX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e+h</a:t>
            </a:r>
            <a:endParaRPr lang="en-GB" dirty="0">
              <a:sym typeface="Wingdings" pitchFamily="2" charset="2"/>
            </a:endParaRPr>
          </a:p>
          <a:p>
            <a:pPr lvl="1"/>
            <a:r>
              <a:rPr lang="en-GB" dirty="0"/>
              <a:t>N</a:t>
            </a:r>
            <a:r>
              <a:rPr lang="en-GB" dirty="0" smtClean="0"/>
              <a:t>o “BCMUX” due to consecutive non-zero (pre-summed) data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16" y="1916832"/>
            <a:ext cx="2937728" cy="15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9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: </a:t>
            </a:r>
            <a:r>
              <a:rPr lang="en-GB" dirty="0" err="1" smtClean="0"/>
              <a:t>jFEX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8+ Modules, each covering full phi, limited eta range</a:t>
            </a:r>
          </a:p>
          <a:p>
            <a:r>
              <a:rPr lang="en-GB" dirty="0" smtClean="0"/>
              <a:t>8 FPGAs per module</a:t>
            </a:r>
            <a:endParaRPr lang="en-GB" dirty="0"/>
          </a:p>
          <a:p>
            <a:pPr lvl="1"/>
            <a:r>
              <a:rPr lang="en-GB" dirty="0" smtClean="0"/>
              <a:t>Processing core </a:t>
            </a:r>
            <a:r>
              <a:rPr lang="en-GB" dirty="0"/>
              <a:t>of </a:t>
            </a:r>
            <a:r>
              <a:rPr lang="en-GB" dirty="0" smtClean="0"/>
              <a:t>0.8×0.8</a:t>
            </a:r>
          </a:p>
          <a:p>
            <a:pPr lvl="1"/>
            <a:r>
              <a:rPr lang="en-GB" dirty="0" smtClean="0"/>
              <a:t>Environment </a:t>
            </a:r>
            <a:r>
              <a:rPr lang="en-GB" dirty="0"/>
              <a:t>0.9×0.9</a:t>
            </a:r>
          </a:p>
          <a:p>
            <a:pPr lvl="1"/>
            <a:r>
              <a:rPr lang="en-GB" dirty="0"/>
              <a:t>Each FPGA receives fully duplicated data in eta and phi:</a:t>
            </a:r>
            <a:br>
              <a:rPr lang="en-GB" dirty="0"/>
            </a:br>
            <a:r>
              <a:rPr lang="en-GB" dirty="0"/>
              <a:t>1.6×1.6 worth of data required for a core of 0.8×0.8</a:t>
            </a:r>
          </a:p>
          <a:p>
            <a:pPr lvl="1"/>
            <a:r>
              <a:rPr lang="en-GB" dirty="0"/>
              <a:t>256 bins @ 0.1×0.1 in </a:t>
            </a:r>
            <a:r>
              <a:rPr lang="en-GB" dirty="0" err="1"/>
              <a:t>η×φ</a:t>
            </a:r>
            <a:r>
              <a:rPr lang="en-GB" dirty="0"/>
              <a:t>, e/m + had 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ym typeface="Wingdings" pitchFamily="2" charset="2"/>
              </a:rPr>
              <a:t> 512 energies, 64 Multi-Gb/s receivers (@6.4Gb/s)</a:t>
            </a:r>
            <a:endParaRPr lang="en-GB" dirty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512 </a:t>
            </a:r>
            <a:r>
              <a:rPr lang="en-GB" dirty="0">
                <a:sym typeface="Wingdings" pitchFamily="2" charset="2"/>
              </a:rPr>
              <a:t>Multi-Gb/s </a:t>
            </a:r>
            <a:r>
              <a:rPr lang="en-GB" dirty="0" smtClean="0">
                <a:sym typeface="Wingdings" pitchFamily="2" charset="2"/>
              </a:rPr>
              <a:t>receivers per module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9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fit on a module ? -- </a:t>
            </a:r>
            <a:r>
              <a:rPr lang="en-GB" dirty="0" err="1" smtClean="0"/>
              <a:t>jFEX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3205590" cy="571504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ATCA</a:t>
            </a:r>
          </a:p>
          <a:p>
            <a:endParaRPr lang="en-GB" dirty="0" smtClean="0"/>
          </a:p>
          <a:p>
            <a:r>
              <a:rPr lang="en-GB" dirty="0" smtClean="0"/>
              <a:t>8 processors (~XC7VX690T)</a:t>
            </a:r>
          </a:p>
          <a:p>
            <a:endParaRPr lang="en-GB" dirty="0" smtClean="0"/>
          </a:p>
          <a:p>
            <a:r>
              <a:rPr lang="en-GB" dirty="0" smtClean="0"/>
              <a:t>≤ 4 </a:t>
            </a:r>
            <a:r>
              <a:rPr lang="en-GB" dirty="0" err="1" smtClean="0"/>
              <a:t>microPODs</a:t>
            </a:r>
            <a:r>
              <a:rPr lang="en-GB" dirty="0" smtClean="0"/>
              <a:t> each</a:t>
            </a:r>
          </a:p>
          <a:p>
            <a:endParaRPr lang="en-GB" dirty="0" smtClean="0"/>
          </a:p>
          <a:p>
            <a:r>
              <a:rPr lang="en-GB" dirty="0" smtClean="0"/>
              <a:t>fan-out passive or “far end PMA loopback”</a:t>
            </a:r>
          </a:p>
          <a:p>
            <a:endParaRPr lang="en-GB" dirty="0" smtClean="0"/>
          </a:p>
          <a:p>
            <a:r>
              <a:rPr lang="en-GB" dirty="0" smtClean="0"/>
              <a:t>Small amount of control logic / non-</a:t>
            </a:r>
            <a:r>
              <a:rPr lang="en-GB" dirty="0" err="1" smtClean="0"/>
              <a:t>realtime</a:t>
            </a:r>
            <a:r>
              <a:rPr lang="en-GB" dirty="0" smtClean="0"/>
              <a:t> (ROD)</a:t>
            </a:r>
          </a:p>
          <a:p>
            <a:endParaRPr lang="en-GB" dirty="0" smtClean="0"/>
          </a:p>
          <a:p>
            <a:r>
              <a:rPr lang="en-GB" dirty="0" smtClean="0"/>
              <a:t>Might add 9</a:t>
            </a:r>
            <a:r>
              <a:rPr lang="en-GB" baseline="30000" dirty="0" smtClean="0"/>
              <a:t>th</a:t>
            </a:r>
            <a:r>
              <a:rPr lang="en-GB" dirty="0" smtClean="0"/>
              <a:t> processor for consolidation of results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Electrical backplane basically unused</a:t>
            </a:r>
          </a:p>
          <a:p>
            <a:endParaRPr lang="en-GB" dirty="0"/>
          </a:p>
          <a:p>
            <a:r>
              <a:rPr lang="en-GB" dirty="0" err="1" smtClean="0"/>
              <a:t>Opto</a:t>
            </a:r>
            <a:r>
              <a:rPr lang="en-GB" dirty="0" smtClean="0"/>
              <a:t> connectors in </a:t>
            </a:r>
            <a:br>
              <a:rPr lang="en-GB" dirty="0" smtClean="0"/>
            </a:br>
            <a:r>
              <a:rPr lang="en-GB" dirty="0" smtClean="0"/>
              <a:t>Zone 3</a:t>
            </a:r>
          </a:p>
          <a:p>
            <a:endParaRPr lang="en-GB" dirty="0" smtClean="0"/>
          </a:p>
          <a:p>
            <a:r>
              <a:rPr lang="en-GB" dirty="0" smtClean="0"/>
              <a:t>Maximise module payload with help of small-footprint ATCA power brick and tiny IPMC mini-DIMM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855039"/>
            <a:ext cx="5226071" cy="561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100392" y="177281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Z3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6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…and 3-d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987"/>
            <a:ext cx="91440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8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fibre count / density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jFEX</a:t>
            </a:r>
            <a:endParaRPr lang="en-GB" dirty="0" smtClean="0"/>
          </a:p>
          <a:p>
            <a:r>
              <a:rPr lang="en-GB" dirty="0" smtClean="0"/>
              <a:t>full </a:t>
            </a:r>
            <a:r>
              <a:rPr lang="en-GB" dirty="0"/>
              <a:t>duplication in phi direction, exactly half </a:t>
            </a:r>
            <a:r>
              <a:rPr lang="en-GB" dirty="0" smtClean="0"/>
              <a:t>of all 512 </a:t>
            </a:r>
            <a:r>
              <a:rPr lang="en-GB" dirty="0"/>
              <a:t>signals are routed into the modules </a:t>
            </a:r>
            <a:r>
              <a:rPr lang="en-GB" dirty="0" smtClean="0"/>
              <a:t>optically on </a:t>
            </a:r>
            <a:r>
              <a:rPr lang="en-GB" dirty="0"/>
              <a:t>fibres</a:t>
            </a:r>
          </a:p>
          <a:p>
            <a:pPr lvl="1"/>
            <a:r>
              <a:rPr lang="en-GB" dirty="0" smtClean="0"/>
              <a:t>256 </a:t>
            </a:r>
            <a:r>
              <a:rPr lang="en-GB" dirty="0"/>
              <a:t>fibres</a:t>
            </a:r>
          </a:p>
          <a:p>
            <a:pPr lvl="1"/>
            <a:r>
              <a:rPr lang="en-GB" dirty="0" smtClean="0"/>
              <a:t>22 </a:t>
            </a:r>
            <a:r>
              <a:rPr lang="en-GB" dirty="0"/>
              <a:t>× 12-channel </a:t>
            </a:r>
            <a:r>
              <a:rPr lang="en-GB" dirty="0" err="1"/>
              <a:t>opto</a:t>
            </a:r>
            <a:r>
              <a:rPr lang="en-GB" dirty="0"/>
              <a:t> receivers</a:t>
            </a:r>
          </a:p>
          <a:p>
            <a:pPr lvl="1"/>
            <a:r>
              <a:rPr lang="en-GB" dirty="0"/>
              <a:t>4 × </a:t>
            </a:r>
            <a:r>
              <a:rPr lang="en-GB" dirty="0" smtClean="0"/>
              <a:t>72-way </a:t>
            </a:r>
            <a:r>
              <a:rPr lang="en-GB" dirty="0"/>
              <a:t>fibre bundles / MTP </a:t>
            </a:r>
            <a:r>
              <a:rPr lang="en-GB" dirty="0" smtClean="0"/>
              <a:t>connectors</a:t>
            </a:r>
          </a:p>
          <a:p>
            <a:r>
              <a:rPr lang="en-GB" dirty="0" smtClean="0"/>
              <a:t>For </a:t>
            </a:r>
            <a:r>
              <a:rPr lang="en-GB" smtClean="0"/>
              <a:t>larger jet </a:t>
            </a:r>
            <a:r>
              <a:rPr lang="en-GB" dirty="0" smtClean="0"/>
              <a:t>window we would require larger FPGAs, some more fibres and replication factor &gt; ×2</a:t>
            </a:r>
          </a:p>
          <a:p>
            <a:pPr marL="0" indent="0">
              <a:buNone/>
            </a:pPr>
            <a:r>
              <a:rPr lang="en-GB" dirty="0" err="1" smtClean="0"/>
              <a:t>eFEX</a:t>
            </a:r>
            <a:endParaRPr lang="en-GB" dirty="0"/>
          </a:p>
          <a:p>
            <a:r>
              <a:rPr lang="en-GB" dirty="0"/>
              <a:t>150~200 optical links for data input from </a:t>
            </a:r>
            <a:r>
              <a:rPr lang="en-GB" dirty="0" err="1"/>
              <a:t>LAr</a:t>
            </a:r>
            <a:r>
              <a:rPr lang="en-GB" dirty="0"/>
              <a:t> DPS</a:t>
            </a:r>
          </a:p>
          <a:p>
            <a:r>
              <a:rPr lang="en-GB" dirty="0" smtClean="0"/>
              <a:t>&gt;</a:t>
            </a:r>
            <a:r>
              <a:rPr lang="en-GB" dirty="0"/>
              <a:t>50% shared between modules</a:t>
            </a:r>
          </a:p>
          <a:p>
            <a:r>
              <a:rPr lang="en-GB" dirty="0" smtClean="0"/>
              <a:t>&gt;</a:t>
            </a:r>
            <a:r>
              <a:rPr lang="en-GB" dirty="0"/>
              <a:t>25% shared between FPGAs on the same </a:t>
            </a:r>
            <a:r>
              <a:rPr lang="en-GB" dirty="0" smtClean="0"/>
              <a:t>module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All numerology depends on exact partitioning of the </a:t>
            </a:r>
            <a:r>
              <a:rPr lang="en-GB" dirty="0" err="1" smtClean="0"/>
              <a:t>FEXes</a:t>
            </a:r>
            <a:r>
              <a:rPr lang="en-GB" dirty="0" smtClean="0"/>
              <a:t>: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3541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Bildschirmpräsentation (4:3)</PresentationFormat>
  <Paragraphs>173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FEX</vt:lpstr>
      <vt:lpstr>L1Calo Phase-1 System</vt:lpstr>
      <vt:lpstr>Data replication</vt:lpstr>
      <vt:lpstr>FEX systems</vt:lpstr>
      <vt:lpstr>FEX input (baseline)</vt:lpstr>
      <vt:lpstr>Example : jFEX </vt:lpstr>
      <vt:lpstr>How to fit on a module ? -- jFEX</vt:lpstr>
      <vt:lpstr>…and 3-d</vt:lpstr>
      <vt:lpstr> fibre count / density</vt:lpstr>
      <vt:lpstr>eFEX numerology</vt:lpstr>
      <vt:lpstr>Some considerations…</vt:lpstr>
      <vt:lpstr>conclusion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902</cp:revision>
  <cp:lastPrinted>2011-04-05T13:18:26Z</cp:lastPrinted>
  <dcterms:created xsi:type="dcterms:W3CDTF">2009-12-08T11:59:40Z</dcterms:created>
  <dcterms:modified xsi:type="dcterms:W3CDTF">2012-11-19T09:18:14Z</dcterms:modified>
</cp:coreProperties>
</file>