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76" r:id="rId4"/>
    <p:sldId id="273" r:id="rId5"/>
    <p:sldId id="272" r:id="rId6"/>
    <p:sldId id="277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000FF"/>
    <a:srgbClr val="FFFF99"/>
    <a:srgbClr val="FF0066"/>
    <a:srgbClr val="C4BD97"/>
    <a:srgbClr val="0066FF"/>
    <a:srgbClr val="FFCC99"/>
    <a:srgbClr val="66FF66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 autoAdjust="0"/>
  </p:normalViewPr>
  <p:slideViewPr>
    <p:cSldViewPr>
      <p:cViewPr varScale="1">
        <p:scale>
          <a:sx n="85" d="100"/>
          <a:sy n="85" d="100"/>
        </p:scale>
        <p:origin x="116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625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1553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3635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8E30-6107-4ADA-B480-DD7F53BC847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381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B1CAB-2DCB-4809-88B9-013A1E126AE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42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661C3-A26C-4E48-9BEC-5CA482ACB261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71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71BA-2C65-4678-98D7-E4E0EEE67EF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474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BD6B1-963A-4172-8FB4-BCA80FBB38D6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4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9912C-CB20-43CB-8F9A-2C853C36B27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769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F909-55D2-4021-AFAD-17249BF7899E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916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E987-5715-4F49-BD85-2BC61F61BC21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14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618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1C421-77BD-494B-8E3E-7D7420AF58A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56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AB130-C4D1-4D83-906A-A2452A2CC792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319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A1EFE-C49B-4EEB-8112-1DC2DDEB75EF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326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2C090-FD0A-4F64-A90B-A7FDE86F40C0}" type="slidenum">
              <a:rPr lang="de-DE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3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35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93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1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75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16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399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EEB98-779E-4419-8C46-A41D0F3CD959}" type="datetimeFigureOut">
              <a:rPr lang="de-DE" smtClean="0"/>
              <a:t>10.01.2013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B7FDB-F09C-4783-8137-6DC0570881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78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de-DE" sz="140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latin typeface="+mn-lt"/>
              </a:defRPr>
            </a:lvl1pPr>
          </a:lstStyle>
          <a:p>
            <a:pPr algn="ctr" fontAlgn="base">
              <a:spcAft>
                <a:spcPct val="0"/>
              </a:spcAft>
              <a:defRPr/>
            </a:pPr>
            <a:endParaRPr lang="de-DE" sz="140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CAECFC12-85D6-4B80-945E-396834B54234}" type="slidenum">
              <a:rPr lang="de-DE" sz="140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‹Nr.›</a:t>
            </a:fld>
            <a:endParaRPr lang="de-DE" sz="1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34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de-DE" sz="1400" b="1">
              <a:solidFill>
                <a:srgbClr val="000000"/>
              </a:solidFill>
            </a:endParaRPr>
          </a:p>
        </p:txBody>
      </p:sp>
      <p:sp>
        <p:nvSpPr>
          <p:cNvPr id="1061891" name="AutoShape 3"/>
          <p:cNvSpPr>
            <a:spLocks noChangeArrowheads="1"/>
          </p:cNvSpPr>
          <p:nvPr/>
        </p:nvSpPr>
        <p:spPr bwMode="auto">
          <a:xfrm>
            <a:off x="1809240" y="1556792"/>
            <a:ext cx="5525520" cy="720080"/>
          </a:xfrm>
          <a:prstGeom prst="flowChartAlternateProcess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PreProcessor</a:t>
            </a:r>
            <a:r>
              <a:rPr lang="en-GB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Upgrade Issues</a:t>
            </a:r>
            <a:endParaRPr lang="en-GB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61892" name="Text Box 4"/>
          <p:cNvSpPr txBox="1">
            <a:spLocks noChangeArrowheads="1"/>
          </p:cNvSpPr>
          <p:nvPr/>
        </p:nvSpPr>
        <p:spPr bwMode="auto">
          <a:xfrm>
            <a:off x="3601222" y="3013526"/>
            <a:ext cx="194155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Print" pitchFamily="2" charset="0"/>
              </a:rPr>
              <a:t>Victor </a:t>
            </a:r>
            <a:r>
              <a:rPr lang="en-GB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Print" pitchFamily="2" charset="0"/>
              </a:rPr>
              <a:t>Andrei</a:t>
            </a:r>
            <a:endParaRPr lang="en-GB" sz="2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Print" pitchFamily="2" charset="0"/>
            </a:endParaRPr>
          </a:p>
        </p:txBody>
      </p:sp>
      <p:sp>
        <p:nvSpPr>
          <p:cNvPr id="1061893" name="Text Box 5"/>
          <p:cNvSpPr txBox="1">
            <a:spLocks noChangeArrowheads="1"/>
          </p:cNvSpPr>
          <p:nvPr/>
        </p:nvSpPr>
        <p:spPr bwMode="auto">
          <a:xfrm>
            <a:off x="2754313" y="3758064"/>
            <a:ext cx="36353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Kirchhoff-</a:t>
            </a:r>
            <a:r>
              <a:rPr lang="en-GB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</a:t>
            </a:r>
            <a:r>
              <a:rPr lang="en-GB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für</a:t>
            </a:r>
            <a:r>
              <a:rPr lang="en-GB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Physik</a:t>
            </a:r>
            <a:r>
              <a:rPr lang="en-GB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(KIP)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Ruprecht-Karls-Universität</a:t>
            </a:r>
            <a:r>
              <a:rPr lang="en-GB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Heidelberg</a:t>
            </a:r>
          </a:p>
        </p:txBody>
      </p:sp>
      <p:sp>
        <p:nvSpPr>
          <p:cNvPr id="1061894" name="Text Box 6"/>
          <p:cNvSpPr txBox="1">
            <a:spLocks noChangeArrowheads="1"/>
          </p:cNvSpPr>
          <p:nvPr/>
        </p:nvSpPr>
        <p:spPr bwMode="auto">
          <a:xfrm>
            <a:off x="2681932" y="4720089"/>
            <a:ext cx="378013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L1Calo Weekly Meeting, 10 January 2013</a:t>
            </a:r>
            <a:endParaRPr lang="en-GB" sz="14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1350963" y="5700713"/>
            <a:ext cx="6442075" cy="646112"/>
            <a:chOff x="875" y="3627"/>
            <a:chExt cx="4059" cy="407"/>
          </a:xfrm>
        </p:grpSpPr>
        <p:pic>
          <p:nvPicPr>
            <p:cNvPr id="2056" name="Picture 8" descr="Bild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5" y="3627"/>
              <a:ext cx="385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9" descr="logo-k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9" y="3627"/>
              <a:ext cx="385" cy="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10" descr="atlas_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627"/>
              <a:ext cx="34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9" name="Picture 11" descr="fsp_atla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24" y="3627"/>
              <a:ext cx="882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60" name="Picture 12" descr="logo_helmholtzallianz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3627"/>
              <a:ext cx="381" cy="38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5389609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/>
          <p:cNvSpPr/>
          <p:nvPr/>
        </p:nvSpPr>
        <p:spPr>
          <a:xfrm>
            <a:off x="482744" y="2941200"/>
            <a:ext cx="2808312" cy="1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8" name="Straight Connector 97"/>
          <p:cNvCxnSpPr/>
          <p:nvPr/>
        </p:nvCxnSpPr>
        <p:spPr>
          <a:xfrm>
            <a:off x="627160" y="3134098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27160" y="3242954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64556" y="3557762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71248" y="3666618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324684" y="3134098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324684" y="4037544"/>
            <a:ext cx="1197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268140" y="3242954"/>
            <a:ext cx="0" cy="84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268140" y="4087780"/>
            <a:ext cx="1938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207018" y="3551584"/>
            <a:ext cx="0" cy="5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216463" y="4152698"/>
            <a:ext cx="2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152588" y="3660440"/>
            <a:ext cx="0" cy="5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163474" y="4218010"/>
            <a:ext cx="2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16"/>
          <p:cNvSpPr txBox="1">
            <a:spLocks noChangeArrowheads="1"/>
          </p:cNvSpPr>
          <p:nvPr/>
        </p:nvSpPr>
        <p:spPr bwMode="auto">
          <a:xfrm>
            <a:off x="1444430" y="3997309"/>
            <a:ext cx="720000" cy="246221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SUM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45804" y="2941200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h1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47679" y="3227878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h2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69584" y="3362957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h3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69584" y="3663239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h4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Text Box 16"/>
          <p:cNvSpPr txBox="1">
            <a:spLocks noChangeArrowheads="1"/>
          </p:cNvSpPr>
          <p:nvPr/>
        </p:nvSpPr>
        <p:spPr bwMode="auto">
          <a:xfrm>
            <a:off x="1455160" y="305661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sp>
        <p:nvSpPr>
          <p:cNvPr id="128" name="Text Box 16"/>
          <p:cNvSpPr txBox="1">
            <a:spLocks noChangeArrowheads="1"/>
          </p:cNvSpPr>
          <p:nvPr/>
        </p:nvSpPr>
        <p:spPr bwMode="auto">
          <a:xfrm>
            <a:off x="1455160" y="348861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cxnSp>
        <p:nvCxnSpPr>
          <p:cNvPr id="130" name="Straight Connector 129"/>
          <p:cNvCxnSpPr>
            <a:stCxn id="127" idx="3"/>
            <a:endCxn id="133" idx="1"/>
          </p:cNvCxnSpPr>
          <p:nvPr/>
        </p:nvCxnSpPr>
        <p:spPr>
          <a:xfrm flipV="1">
            <a:off x="2175160" y="3179726"/>
            <a:ext cx="467824" cy="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8" idx="3"/>
            <a:endCxn id="134" idx="1"/>
          </p:cNvCxnSpPr>
          <p:nvPr/>
        </p:nvCxnSpPr>
        <p:spPr>
          <a:xfrm>
            <a:off x="2175160" y="3611727"/>
            <a:ext cx="467824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2" idx="3"/>
            <a:endCxn id="135" idx="1"/>
          </p:cNvCxnSpPr>
          <p:nvPr/>
        </p:nvCxnSpPr>
        <p:spPr>
          <a:xfrm>
            <a:off x="2164430" y="4120420"/>
            <a:ext cx="47855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16"/>
          <p:cNvSpPr txBox="1">
            <a:spLocks noChangeArrowheads="1"/>
          </p:cNvSpPr>
          <p:nvPr/>
        </p:nvSpPr>
        <p:spPr bwMode="auto">
          <a:xfrm>
            <a:off x="2642984" y="3056615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 Box 16"/>
          <p:cNvSpPr txBox="1">
            <a:spLocks noChangeArrowheads="1"/>
          </p:cNvSpPr>
          <p:nvPr/>
        </p:nvSpPr>
        <p:spPr bwMode="auto">
          <a:xfrm>
            <a:off x="2642984" y="3488616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 Box 16"/>
          <p:cNvSpPr txBox="1">
            <a:spLocks noChangeArrowheads="1"/>
          </p:cNvSpPr>
          <p:nvPr/>
        </p:nvSpPr>
        <p:spPr bwMode="auto">
          <a:xfrm>
            <a:off x="2642984" y="3997309"/>
            <a:ext cx="432048" cy="246222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39200" y="4336462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FPGA (Spartan-6)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670373" y="4338216"/>
            <a:ext cx="6206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flipH="1">
            <a:off x="2354952" y="3144984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2344066" y="3567500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2333180" y="4078248"/>
            <a:ext cx="54120" cy="937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2225558" y="3303085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214672" y="3878664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588298" y="3082891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8298" y="3519257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588298" y="4026836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1344" y="5101900"/>
            <a:ext cx="2808312" cy="23224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Box 161"/>
          <p:cNvSpPr txBox="1"/>
          <p:nvPr/>
        </p:nvSpPr>
        <p:spPr>
          <a:xfrm>
            <a:off x="2636912" y="5101900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#16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1813760" y="4608858"/>
            <a:ext cx="0" cy="404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3073632" y="3180186"/>
            <a:ext cx="828000" cy="1"/>
          </a:xfrm>
          <a:prstGeom prst="straightConnector1">
            <a:avLst/>
          </a:prstGeom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3073632" y="3612187"/>
            <a:ext cx="828000" cy="3884"/>
          </a:xfrm>
          <a:prstGeom prst="straightConnector1">
            <a:avLst/>
          </a:prstGeom>
          <a:ln w="952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135" idx="3"/>
          </p:cNvCxnSpPr>
          <p:nvPr/>
        </p:nvCxnSpPr>
        <p:spPr>
          <a:xfrm>
            <a:off x="3075032" y="4120420"/>
            <a:ext cx="824429" cy="676116"/>
          </a:xfrm>
          <a:prstGeom prst="bentConnector3">
            <a:avLst>
              <a:gd name="adj1" fmla="val 57922"/>
            </a:avLst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3483908" y="3779115"/>
            <a:ext cx="41400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/>
          <p:nvPr/>
        </p:nvCxnSpPr>
        <p:spPr>
          <a:xfrm rot="5400000" flipH="1" flipV="1">
            <a:off x="2725390" y="4372756"/>
            <a:ext cx="1322785" cy="194252"/>
          </a:xfrm>
          <a:prstGeom prst="bentConnector3">
            <a:avLst>
              <a:gd name="adj1" fmla="val -200"/>
            </a:avLst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V="1">
            <a:off x="3289656" y="4948756"/>
            <a:ext cx="612000" cy="320690"/>
          </a:xfrm>
          <a:prstGeom prst="bentConnector3">
            <a:avLst>
              <a:gd name="adj1" fmla="val 42885"/>
            </a:avLst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3288572" y="293992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CP1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288572" y="339374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CP2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512372" y="4525836"/>
            <a:ext cx="425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JEP</a:t>
            </a:r>
            <a:endParaRPr lang="de-DE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569987" y="4402187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6570199" y="335585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5439603" y="3060802"/>
            <a:ext cx="936104" cy="239227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Rectangle 214"/>
          <p:cNvSpPr/>
          <p:nvPr/>
        </p:nvSpPr>
        <p:spPr>
          <a:xfrm>
            <a:off x="5691631" y="3179833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691603" y="3734997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Rectangle 216"/>
          <p:cNvSpPr/>
          <p:nvPr/>
        </p:nvSpPr>
        <p:spPr>
          <a:xfrm>
            <a:off x="5691603" y="4314354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Rectangle 217"/>
          <p:cNvSpPr/>
          <p:nvPr/>
        </p:nvSpPr>
        <p:spPr>
          <a:xfrm>
            <a:off x="5691603" y="4897426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9" name="Straight Arrow Connector 218"/>
          <p:cNvCxnSpPr/>
          <p:nvPr/>
        </p:nvCxnSpPr>
        <p:spPr>
          <a:xfrm>
            <a:off x="4359511" y="3611832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4359511" y="4870694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5890919" y="5694607"/>
            <a:ext cx="6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Virtex-II</a:t>
            </a:r>
            <a:endParaRPr lang="de-DE" sz="1200" b="1" dirty="0"/>
          </a:p>
        </p:txBody>
      </p:sp>
      <p:sp>
        <p:nvSpPr>
          <p:cNvPr id="223" name="Rectangle 222"/>
          <p:cNvSpPr/>
          <p:nvPr/>
        </p:nvSpPr>
        <p:spPr>
          <a:xfrm>
            <a:off x="5472289" y="5761107"/>
            <a:ext cx="144000" cy="1440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Rectangle 223"/>
          <p:cNvSpPr/>
          <p:nvPr/>
        </p:nvSpPr>
        <p:spPr>
          <a:xfrm>
            <a:off x="5728457" y="5761107"/>
            <a:ext cx="144000" cy="144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TextBox 224"/>
          <p:cNvSpPr txBox="1"/>
          <p:nvPr/>
        </p:nvSpPr>
        <p:spPr>
          <a:xfrm>
            <a:off x="4453160" y="327323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32x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53160" y="451697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16x</a:t>
            </a:r>
            <a:endParaRPr lang="de-DE" sz="1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4249578" y="3731225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249578" y="4970797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643772" y="3266544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5643808" y="381009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5643808" y="440217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5643808" y="4979803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6" name="Right Brace 235"/>
          <p:cNvSpPr/>
          <p:nvPr/>
        </p:nvSpPr>
        <p:spPr>
          <a:xfrm>
            <a:off x="3977699" y="3057075"/>
            <a:ext cx="216024" cy="893921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Right Brace 236"/>
          <p:cNvSpPr/>
          <p:nvPr/>
        </p:nvSpPr>
        <p:spPr>
          <a:xfrm>
            <a:off x="3977699" y="4640028"/>
            <a:ext cx="216024" cy="53306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Rectangle 243"/>
          <p:cNvSpPr/>
          <p:nvPr/>
        </p:nvSpPr>
        <p:spPr>
          <a:xfrm>
            <a:off x="6569411" y="137320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grpSp>
        <p:nvGrpSpPr>
          <p:cNvPr id="245" name="Group 244"/>
          <p:cNvGrpSpPr/>
          <p:nvPr/>
        </p:nvGrpSpPr>
        <p:grpSpPr>
          <a:xfrm>
            <a:off x="1146994" y="997444"/>
            <a:ext cx="5387837" cy="4596221"/>
            <a:chOff x="1280783" y="620688"/>
            <a:chExt cx="5387837" cy="4596221"/>
          </a:xfrm>
        </p:grpSpPr>
        <p:cxnSp>
          <p:nvCxnSpPr>
            <p:cNvPr id="246" name="Straight Connector 245"/>
            <p:cNvCxnSpPr/>
            <p:nvPr/>
          </p:nvCxnSpPr>
          <p:spPr>
            <a:xfrm>
              <a:off x="6668620" y="620688"/>
              <a:ext cx="0" cy="4596221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H="1">
              <a:off x="1280783" y="5216909"/>
              <a:ext cx="5387837" cy="0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9" name="Straight Arrow Connector 248"/>
          <p:cNvCxnSpPr/>
          <p:nvPr/>
        </p:nvCxnSpPr>
        <p:spPr>
          <a:xfrm>
            <a:off x="5907662" y="1571481"/>
            <a:ext cx="661749" cy="0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6203082" y="3883156"/>
            <a:ext cx="1080000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>
            <a:off x="6203081" y="4795200"/>
            <a:ext cx="1080000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flipV="1">
            <a:off x="7520878" y="1571481"/>
            <a:ext cx="949775" cy="475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5799671" y="2149572"/>
            <a:ext cx="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5854591" y="1898645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 smtClean="0">
                <a:latin typeface="Arial" pitchFamily="34" charset="0"/>
                <a:cs typeface="Arial" pitchFamily="34" charset="0"/>
              </a:rPr>
              <a:t>power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146994" y="566383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i="1" dirty="0" smtClean="0">
                <a:solidFill>
                  <a:srgbClr val="C4BD97"/>
                </a:solidFill>
                <a:latin typeface="Arial" pitchFamily="34" charset="0"/>
                <a:cs typeface="Arial" pitchFamily="34" charset="0"/>
              </a:rPr>
              <a:t>PPM</a:t>
            </a:r>
            <a:endParaRPr lang="de-DE" sz="1600" b="1" i="1" dirty="0">
              <a:solidFill>
                <a:srgbClr val="C4BD9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28997" y="2585523"/>
            <a:ext cx="9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LCD </a:t>
            </a:r>
          </a:p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(f/o &amp; routing)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876265" y="3422308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CP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876256" y="4336640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to JEP</a:t>
            </a:r>
          </a:p>
          <a:p>
            <a:r>
              <a:rPr lang="de-DE" sz="8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894595" y="1204609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DAQ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623758" y="123104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r/o data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6858259" y="1274590"/>
            <a:ext cx="672102" cy="1149499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RGTM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95288" y="6453188"/>
            <a:ext cx="8453437" cy="354012"/>
            <a:chOff x="395288" y="6453188"/>
            <a:chExt cx="8453437" cy="354012"/>
          </a:xfrm>
        </p:grpSpPr>
        <p:pic>
          <p:nvPicPr>
            <p:cNvPr id="119" name="Picture 6" descr="fsp_atla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9111" y="6519863"/>
              <a:ext cx="6572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Rectangle 7"/>
            <p:cNvSpPr>
              <a:spLocks noChangeArrowheads="1"/>
            </p:cNvSpPr>
            <p:nvPr/>
          </p:nvSpPr>
          <p:spPr bwMode="auto">
            <a:xfrm>
              <a:off x="468313" y="6453188"/>
              <a:ext cx="8207375" cy="17462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29" name="Text Box 8"/>
            <p:cNvSpPr txBox="1">
              <a:spLocks noChangeArrowheads="1"/>
            </p:cNvSpPr>
            <p:nvPr/>
          </p:nvSpPr>
          <p:spPr bwMode="auto">
            <a:xfrm>
              <a:off x="3554715" y="6467475"/>
              <a:ext cx="1399097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V.Andrei, </a:t>
              </a: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KIP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46" name="Text Box 9"/>
            <p:cNvSpPr txBox="1">
              <a:spLocks noChangeArrowheads="1"/>
            </p:cNvSpPr>
            <p:nvPr/>
          </p:nvSpPr>
          <p:spPr bwMode="auto">
            <a:xfrm>
              <a:off x="395288" y="6467475"/>
              <a:ext cx="2736552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L1Calo Weekly Meeting, 10/01/2013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47" name="Text Box 10"/>
            <p:cNvSpPr txBox="1">
              <a:spLocks noChangeArrowheads="1"/>
            </p:cNvSpPr>
            <p:nvPr/>
          </p:nvSpPr>
          <p:spPr bwMode="auto">
            <a:xfrm>
              <a:off x="8416925" y="6453188"/>
              <a:ext cx="431800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2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pic>
          <p:nvPicPr>
            <p:cNvPr id="148" name="Picture 11" descr="logo-k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6519863"/>
              <a:ext cx="28733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12" descr="Bild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6519863"/>
              <a:ext cx="28733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2704" y="6519863"/>
              <a:ext cx="163512" cy="287337"/>
            </a:xfrm>
            <a:prstGeom prst="rect">
              <a:avLst/>
            </a:prstGeom>
            <a:blipFill dpi="0" rotWithShape="0">
              <a:blip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" name="Picture 14" descr="logo_helmholtzallianz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7997" y="6519863"/>
              <a:ext cx="284163" cy="287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</p:pic>
      </p:grpSp>
      <p:sp>
        <p:nvSpPr>
          <p:cNvPr id="114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Current System</a:t>
            </a:r>
          </a:p>
        </p:txBody>
      </p:sp>
    </p:spTree>
    <p:extLst>
      <p:ext uri="{BB962C8B-B14F-4D97-AF65-F5344CB8AC3E}">
        <p14:creationId xmlns:p14="http://schemas.microsoft.com/office/powerpoint/2010/main" val="37235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/>
          <p:cNvSpPr/>
          <p:nvPr/>
        </p:nvSpPr>
        <p:spPr>
          <a:xfrm>
            <a:off x="481344" y="2941660"/>
            <a:ext cx="2808312" cy="1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625760" y="3134558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25760" y="3243414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63156" y="3558222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869848" y="3667078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44404" y="2941660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h1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46279" y="3228338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h2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8184" y="3363417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h3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68184" y="3663699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h4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 Box 16"/>
          <p:cNvSpPr txBox="1">
            <a:spLocks noChangeArrowheads="1"/>
          </p:cNvSpPr>
          <p:nvPr/>
        </p:nvSpPr>
        <p:spPr bwMode="auto">
          <a:xfrm>
            <a:off x="1453760" y="305707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sp>
        <p:nvSpPr>
          <p:cNvPr id="119" name="Text Box 16"/>
          <p:cNvSpPr txBox="1">
            <a:spLocks noChangeArrowheads="1"/>
          </p:cNvSpPr>
          <p:nvPr/>
        </p:nvSpPr>
        <p:spPr bwMode="auto">
          <a:xfrm>
            <a:off x="1453760" y="348907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cxnSp>
        <p:nvCxnSpPr>
          <p:cNvPr id="120" name="Straight Connector 119"/>
          <p:cNvCxnSpPr>
            <a:stCxn id="118" idx="3"/>
            <a:endCxn id="146" idx="1"/>
          </p:cNvCxnSpPr>
          <p:nvPr/>
        </p:nvCxnSpPr>
        <p:spPr>
          <a:xfrm flipV="1">
            <a:off x="2173760" y="3180186"/>
            <a:ext cx="467824" cy="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19" idx="3"/>
            <a:endCxn id="149" idx="1"/>
          </p:cNvCxnSpPr>
          <p:nvPr/>
        </p:nvCxnSpPr>
        <p:spPr>
          <a:xfrm>
            <a:off x="2173760" y="3612187"/>
            <a:ext cx="467824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 Box 16"/>
          <p:cNvSpPr txBox="1">
            <a:spLocks noChangeArrowheads="1"/>
          </p:cNvSpPr>
          <p:nvPr/>
        </p:nvSpPr>
        <p:spPr bwMode="auto">
          <a:xfrm>
            <a:off x="2641584" y="3057075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Text Box 16"/>
          <p:cNvSpPr txBox="1">
            <a:spLocks noChangeArrowheads="1"/>
          </p:cNvSpPr>
          <p:nvPr/>
        </p:nvSpPr>
        <p:spPr bwMode="auto">
          <a:xfrm>
            <a:off x="2641584" y="3489076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37800" y="4336922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FPGA (Spartan-6)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1344" y="5101900"/>
            <a:ext cx="2808312" cy="23224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TextBox 160"/>
          <p:cNvSpPr txBox="1"/>
          <p:nvPr/>
        </p:nvSpPr>
        <p:spPr>
          <a:xfrm>
            <a:off x="2668973" y="4338676"/>
            <a:ext cx="6206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636912" y="5101900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#16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1813760" y="4608858"/>
            <a:ext cx="0" cy="404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46" idx="3"/>
          </p:cNvCxnSpPr>
          <p:nvPr/>
        </p:nvCxnSpPr>
        <p:spPr>
          <a:xfrm>
            <a:off x="3073632" y="3180186"/>
            <a:ext cx="828000" cy="1"/>
          </a:xfrm>
          <a:prstGeom prst="straightConnector1">
            <a:avLst/>
          </a:prstGeom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49" idx="3"/>
          </p:cNvCxnSpPr>
          <p:nvPr/>
        </p:nvCxnSpPr>
        <p:spPr>
          <a:xfrm>
            <a:off x="3073632" y="3612187"/>
            <a:ext cx="828000" cy="3884"/>
          </a:xfrm>
          <a:prstGeom prst="straightConnector1">
            <a:avLst/>
          </a:prstGeom>
          <a:ln w="952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180" idx="3"/>
          </p:cNvCxnSpPr>
          <p:nvPr/>
        </p:nvCxnSpPr>
        <p:spPr>
          <a:xfrm>
            <a:off x="3143461" y="4092775"/>
            <a:ext cx="756000" cy="703761"/>
          </a:xfrm>
          <a:prstGeom prst="bentConnector3">
            <a:avLst>
              <a:gd name="adj1" fmla="val 52088"/>
            </a:avLst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3483908" y="3779115"/>
            <a:ext cx="41400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/>
          <p:nvPr/>
        </p:nvCxnSpPr>
        <p:spPr>
          <a:xfrm rot="5400000" flipH="1" flipV="1">
            <a:off x="2725390" y="4372756"/>
            <a:ext cx="1322785" cy="194252"/>
          </a:xfrm>
          <a:prstGeom prst="bentConnector3">
            <a:avLst>
              <a:gd name="adj1" fmla="val -200"/>
            </a:avLst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V="1">
            <a:off x="3289656" y="4948756"/>
            <a:ext cx="612000" cy="320690"/>
          </a:xfrm>
          <a:prstGeom prst="bentConnector3">
            <a:avLst>
              <a:gd name="adj1" fmla="val 42885"/>
            </a:avLst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3288572" y="293992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CP1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H="1">
            <a:off x="2353552" y="3145444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2342666" y="3567960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2224158" y="3303545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288572" y="339374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CP2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512372" y="4525836"/>
            <a:ext cx="425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JEP</a:t>
            </a:r>
            <a:endParaRPr lang="de-DE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2256816" y="3186148"/>
            <a:ext cx="0" cy="9796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256816" y="4165796"/>
            <a:ext cx="31290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Box 16"/>
          <p:cNvSpPr txBox="1">
            <a:spLocks noChangeArrowheads="1"/>
          </p:cNvSpPr>
          <p:nvPr/>
        </p:nvSpPr>
        <p:spPr bwMode="auto">
          <a:xfrm>
            <a:off x="2537065" y="3938886"/>
            <a:ext cx="606396" cy="307777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MUX + LVDS-Tx</a:t>
            </a:r>
          </a:p>
        </p:txBody>
      </p:sp>
      <p:cxnSp>
        <p:nvCxnSpPr>
          <p:cNvPr id="181" name="Straight Connector 180"/>
          <p:cNvCxnSpPr/>
          <p:nvPr/>
        </p:nvCxnSpPr>
        <p:spPr>
          <a:xfrm>
            <a:off x="2435041" y="3611832"/>
            <a:ext cx="0" cy="43366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435041" y="4043552"/>
            <a:ext cx="10202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2586898" y="3083351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586898" y="3519717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569987" y="4402187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6570199" y="335585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5439603" y="3060802"/>
            <a:ext cx="936104" cy="2392272"/>
          </a:xfrm>
          <a:prstGeom prst="rect">
            <a:avLst/>
          </a:prstGeom>
          <a:solidFill>
            <a:srgbClr val="66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Rectangle 214"/>
          <p:cNvSpPr/>
          <p:nvPr/>
        </p:nvSpPr>
        <p:spPr>
          <a:xfrm>
            <a:off x="5691631" y="3179833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691603" y="3734997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Rectangle 216"/>
          <p:cNvSpPr/>
          <p:nvPr/>
        </p:nvSpPr>
        <p:spPr>
          <a:xfrm>
            <a:off x="5691603" y="4314354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Rectangle 217"/>
          <p:cNvSpPr/>
          <p:nvPr/>
        </p:nvSpPr>
        <p:spPr>
          <a:xfrm>
            <a:off x="5691603" y="4897426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9" name="Straight Arrow Connector 218"/>
          <p:cNvCxnSpPr/>
          <p:nvPr/>
        </p:nvCxnSpPr>
        <p:spPr>
          <a:xfrm>
            <a:off x="4359511" y="3611832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4359511" y="4870694"/>
            <a:ext cx="936104" cy="0"/>
          </a:xfrm>
          <a:prstGeom prst="straightConnector1">
            <a:avLst/>
          </a:prstGeom>
          <a:ln w="7620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5890919" y="5694607"/>
            <a:ext cx="1298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Spartan-6/Artix-7</a:t>
            </a:r>
            <a:endParaRPr lang="de-DE" sz="1200" b="1" dirty="0"/>
          </a:p>
        </p:txBody>
      </p:sp>
      <p:sp>
        <p:nvSpPr>
          <p:cNvPr id="223" name="Rectangle 222"/>
          <p:cNvSpPr/>
          <p:nvPr/>
        </p:nvSpPr>
        <p:spPr>
          <a:xfrm>
            <a:off x="5472289" y="5761107"/>
            <a:ext cx="144000" cy="1440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Rectangle 223"/>
          <p:cNvSpPr/>
          <p:nvPr/>
        </p:nvSpPr>
        <p:spPr>
          <a:xfrm>
            <a:off x="5728457" y="5761107"/>
            <a:ext cx="144000" cy="144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TextBox 224"/>
          <p:cNvSpPr txBox="1"/>
          <p:nvPr/>
        </p:nvSpPr>
        <p:spPr>
          <a:xfrm>
            <a:off x="4453160" y="327323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32x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53160" y="451697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16x</a:t>
            </a:r>
            <a:endParaRPr lang="de-DE" sz="14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4249578" y="3731225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249578" y="4970797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960Mb/s</a:t>
            </a:r>
            <a:endParaRPr lang="de-DE" sz="14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643772" y="3266544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5643808" y="381009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5643808" y="440217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5643808" y="4979803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6" name="Right Brace 235"/>
          <p:cNvSpPr/>
          <p:nvPr/>
        </p:nvSpPr>
        <p:spPr>
          <a:xfrm>
            <a:off x="3977699" y="3057075"/>
            <a:ext cx="216024" cy="893921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Right Brace 236"/>
          <p:cNvSpPr/>
          <p:nvPr/>
        </p:nvSpPr>
        <p:spPr>
          <a:xfrm>
            <a:off x="3977699" y="4640028"/>
            <a:ext cx="216024" cy="53306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Rectangle 243"/>
          <p:cNvSpPr/>
          <p:nvPr/>
        </p:nvSpPr>
        <p:spPr>
          <a:xfrm>
            <a:off x="6569411" y="137320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grpSp>
        <p:nvGrpSpPr>
          <p:cNvPr id="245" name="Group 244"/>
          <p:cNvGrpSpPr/>
          <p:nvPr/>
        </p:nvGrpSpPr>
        <p:grpSpPr>
          <a:xfrm>
            <a:off x="1146994" y="997444"/>
            <a:ext cx="5387837" cy="4596221"/>
            <a:chOff x="1280783" y="620688"/>
            <a:chExt cx="5387837" cy="4596221"/>
          </a:xfrm>
        </p:grpSpPr>
        <p:cxnSp>
          <p:nvCxnSpPr>
            <p:cNvPr id="246" name="Straight Connector 245"/>
            <p:cNvCxnSpPr/>
            <p:nvPr/>
          </p:nvCxnSpPr>
          <p:spPr>
            <a:xfrm>
              <a:off x="6668620" y="620688"/>
              <a:ext cx="0" cy="4596221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H="1">
              <a:off x="1280783" y="5216909"/>
              <a:ext cx="5387837" cy="0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9" name="Straight Arrow Connector 248"/>
          <p:cNvCxnSpPr/>
          <p:nvPr/>
        </p:nvCxnSpPr>
        <p:spPr>
          <a:xfrm>
            <a:off x="5907662" y="1571481"/>
            <a:ext cx="661749" cy="0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>
            <a:off x="6203082" y="3883156"/>
            <a:ext cx="1080000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>
            <a:off x="6203081" y="4795200"/>
            <a:ext cx="1080000" cy="0"/>
          </a:xfrm>
          <a:prstGeom prst="straightConnector1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flipV="1">
            <a:off x="7520878" y="1571481"/>
            <a:ext cx="949775" cy="475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5799671" y="2149572"/>
            <a:ext cx="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5854591" y="1898645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 smtClean="0">
                <a:latin typeface="Arial" pitchFamily="34" charset="0"/>
                <a:cs typeface="Arial" pitchFamily="34" charset="0"/>
              </a:rPr>
              <a:t>power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146994" y="566383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i="1" dirty="0" smtClean="0">
                <a:solidFill>
                  <a:srgbClr val="C4BD97"/>
                </a:solidFill>
                <a:latin typeface="Arial" pitchFamily="34" charset="0"/>
                <a:cs typeface="Arial" pitchFamily="34" charset="0"/>
              </a:rPr>
              <a:t>PPM</a:t>
            </a:r>
            <a:endParaRPr lang="de-DE" sz="1600" b="1" i="1" dirty="0">
              <a:solidFill>
                <a:srgbClr val="C4BD9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428997" y="2585523"/>
            <a:ext cx="9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nLCD </a:t>
            </a:r>
          </a:p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(f/o &amp; routing)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876265" y="3422308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CP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876256" y="4336640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to JEP</a:t>
            </a:r>
          </a:p>
          <a:p>
            <a:r>
              <a:rPr lang="de-DE" sz="8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894595" y="1204609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DAQ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23758" y="123104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r/o data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6858259" y="1274590"/>
            <a:ext cx="672102" cy="1149499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RGTM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395288" y="6453188"/>
            <a:ext cx="8453437" cy="369332"/>
            <a:chOff x="395288" y="6453188"/>
            <a:chExt cx="8453437" cy="369332"/>
          </a:xfrm>
        </p:grpSpPr>
        <p:pic>
          <p:nvPicPr>
            <p:cNvPr id="82" name="Picture 6" descr="fsp_atla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9111" y="6519863"/>
              <a:ext cx="6572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3" name="Rectangle 7"/>
            <p:cNvSpPr>
              <a:spLocks noChangeArrowheads="1"/>
            </p:cNvSpPr>
            <p:nvPr/>
          </p:nvSpPr>
          <p:spPr bwMode="auto">
            <a:xfrm>
              <a:off x="468313" y="6453188"/>
              <a:ext cx="8207375" cy="17462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84" name="Text Box 8"/>
            <p:cNvSpPr txBox="1">
              <a:spLocks noChangeArrowheads="1"/>
            </p:cNvSpPr>
            <p:nvPr/>
          </p:nvSpPr>
          <p:spPr bwMode="auto">
            <a:xfrm>
              <a:off x="3554715" y="6467475"/>
              <a:ext cx="1399097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V.Andrei, </a:t>
              </a: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KIP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90" name="Text Box 9"/>
            <p:cNvSpPr txBox="1">
              <a:spLocks noChangeArrowheads="1"/>
            </p:cNvSpPr>
            <p:nvPr/>
          </p:nvSpPr>
          <p:spPr bwMode="auto">
            <a:xfrm>
              <a:off x="395288" y="6467475"/>
              <a:ext cx="2736552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L1Calo Weekly Meeting, 10/01/2013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91" name="Text Box 10"/>
            <p:cNvSpPr txBox="1">
              <a:spLocks noChangeArrowheads="1"/>
            </p:cNvSpPr>
            <p:nvPr/>
          </p:nvSpPr>
          <p:spPr bwMode="auto">
            <a:xfrm>
              <a:off x="8416925" y="6453188"/>
              <a:ext cx="4318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3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pic>
          <p:nvPicPr>
            <p:cNvPr id="92" name="Picture 11" descr="logo-k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6519863"/>
              <a:ext cx="28733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3" name="Picture 12" descr="Bild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6519863"/>
              <a:ext cx="28733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2704" y="6519863"/>
              <a:ext cx="163512" cy="287337"/>
            </a:xfrm>
            <a:prstGeom prst="rect">
              <a:avLst/>
            </a:prstGeom>
            <a:blipFill dpi="0" rotWithShape="0">
              <a:blip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6" name="Picture 14" descr="logo_helmholtzallianz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7997" y="6519863"/>
              <a:ext cx="284163" cy="287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</p:pic>
      </p:grpSp>
      <p:sp>
        <p:nvSpPr>
          <p:cNvPr id="97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Phase-I: first solution</a:t>
            </a:r>
          </a:p>
        </p:txBody>
      </p:sp>
    </p:spTree>
    <p:extLst>
      <p:ext uri="{BB962C8B-B14F-4D97-AF65-F5344CB8AC3E}">
        <p14:creationId xmlns:p14="http://schemas.microsoft.com/office/powerpoint/2010/main" val="111041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/>
          <p:cNvSpPr/>
          <p:nvPr/>
        </p:nvSpPr>
        <p:spPr>
          <a:xfrm>
            <a:off x="481344" y="2941660"/>
            <a:ext cx="2808312" cy="1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625760" y="3134558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25760" y="3243414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863156" y="3558222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869848" y="3667078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544404" y="2941660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h1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46279" y="3228338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h2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68184" y="3363417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h3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68184" y="3663699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h4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 Box 16"/>
          <p:cNvSpPr txBox="1">
            <a:spLocks noChangeArrowheads="1"/>
          </p:cNvSpPr>
          <p:nvPr/>
        </p:nvSpPr>
        <p:spPr bwMode="auto">
          <a:xfrm>
            <a:off x="1453760" y="305707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sp>
        <p:nvSpPr>
          <p:cNvPr id="119" name="Text Box 16"/>
          <p:cNvSpPr txBox="1">
            <a:spLocks noChangeArrowheads="1"/>
          </p:cNvSpPr>
          <p:nvPr/>
        </p:nvSpPr>
        <p:spPr bwMode="auto">
          <a:xfrm>
            <a:off x="1453760" y="348907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cxnSp>
        <p:nvCxnSpPr>
          <p:cNvPr id="120" name="Straight Connector 119"/>
          <p:cNvCxnSpPr>
            <a:stCxn id="118" idx="3"/>
            <a:endCxn id="146" idx="1"/>
          </p:cNvCxnSpPr>
          <p:nvPr/>
        </p:nvCxnSpPr>
        <p:spPr>
          <a:xfrm flipV="1">
            <a:off x="2173760" y="3180186"/>
            <a:ext cx="467824" cy="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19" idx="3"/>
            <a:endCxn id="149" idx="1"/>
          </p:cNvCxnSpPr>
          <p:nvPr/>
        </p:nvCxnSpPr>
        <p:spPr>
          <a:xfrm>
            <a:off x="2173760" y="3612187"/>
            <a:ext cx="467824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 Box 16"/>
          <p:cNvSpPr txBox="1">
            <a:spLocks noChangeArrowheads="1"/>
          </p:cNvSpPr>
          <p:nvPr/>
        </p:nvSpPr>
        <p:spPr bwMode="auto">
          <a:xfrm>
            <a:off x="2641584" y="3057075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Text Box 16"/>
          <p:cNvSpPr txBox="1">
            <a:spLocks noChangeArrowheads="1"/>
          </p:cNvSpPr>
          <p:nvPr/>
        </p:nvSpPr>
        <p:spPr bwMode="auto">
          <a:xfrm>
            <a:off x="2641584" y="3489076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437800" y="4336922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FPGA (Spartan-6)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1344" y="5101900"/>
            <a:ext cx="2808312" cy="23224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TextBox 160"/>
          <p:cNvSpPr txBox="1"/>
          <p:nvPr/>
        </p:nvSpPr>
        <p:spPr>
          <a:xfrm>
            <a:off x="2668973" y="4338676"/>
            <a:ext cx="6206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636912" y="5101900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#16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1813760" y="4608858"/>
            <a:ext cx="0" cy="404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46" idx="3"/>
          </p:cNvCxnSpPr>
          <p:nvPr/>
        </p:nvCxnSpPr>
        <p:spPr>
          <a:xfrm>
            <a:off x="3073632" y="3180186"/>
            <a:ext cx="828000" cy="1"/>
          </a:xfrm>
          <a:prstGeom prst="straightConnector1">
            <a:avLst/>
          </a:prstGeom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49" idx="3"/>
          </p:cNvCxnSpPr>
          <p:nvPr/>
        </p:nvCxnSpPr>
        <p:spPr>
          <a:xfrm>
            <a:off x="3073632" y="3612187"/>
            <a:ext cx="828000" cy="3884"/>
          </a:xfrm>
          <a:prstGeom prst="straightConnector1">
            <a:avLst/>
          </a:prstGeom>
          <a:ln w="952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180" idx="3"/>
          </p:cNvCxnSpPr>
          <p:nvPr/>
        </p:nvCxnSpPr>
        <p:spPr>
          <a:xfrm>
            <a:off x="3143461" y="4092775"/>
            <a:ext cx="756000" cy="703761"/>
          </a:xfrm>
          <a:prstGeom prst="bentConnector3">
            <a:avLst>
              <a:gd name="adj1" fmla="val 52088"/>
            </a:avLst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3483908" y="3779115"/>
            <a:ext cx="41400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/>
          <p:nvPr/>
        </p:nvCxnSpPr>
        <p:spPr>
          <a:xfrm rot="5400000" flipH="1" flipV="1">
            <a:off x="2725390" y="4372756"/>
            <a:ext cx="1322785" cy="194252"/>
          </a:xfrm>
          <a:prstGeom prst="bentConnector3">
            <a:avLst>
              <a:gd name="adj1" fmla="val -200"/>
            </a:avLst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V="1">
            <a:off x="3289656" y="4948756"/>
            <a:ext cx="612000" cy="320690"/>
          </a:xfrm>
          <a:prstGeom prst="bentConnector3">
            <a:avLst>
              <a:gd name="adj1" fmla="val 42885"/>
            </a:avLst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3288572" y="293992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CP1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H="1">
            <a:off x="2353552" y="3145444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2342666" y="3567960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2224158" y="3303545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288572" y="339374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CP2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512372" y="4525836"/>
            <a:ext cx="425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JEP</a:t>
            </a:r>
            <a:endParaRPr lang="de-DE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8" name="Straight Connector 177"/>
          <p:cNvCxnSpPr/>
          <p:nvPr/>
        </p:nvCxnSpPr>
        <p:spPr>
          <a:xfrm>
            <a:off x="2256816" y="3186148"/>
            <a:ext cx="0" cy="97964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2256816" y="4165796"/>
            <a:ext cx="31290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 Box 16"/>
          <p:cNvSpPr txBox="1">
            <a:spLocks noChangeArrowheads="1"/>
          </p:cNvSpPr>
          <p:nvPr/>
        </p:nvSpPr>
        <p:spPr bwMode="auto">
          <a:xfrm>
            <a:off x="2537065" y="3938886"/>
            <a:ext cx="606396" cy="307777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MUX + LVDS-Tx</a:t>
            </a:r>
          </a:p>
        </p:txBody>
      </p:sp>
      <p:cxnSp>
        <p:nvCxnSpPr>
          <p:cNvPr id="181" name="Straight Connector 180"/>
          <p:cNvCxnSpPr/>
          <p:nvPr/>
        </p:nvCxnSpPr>
        <p:spPr>
          <a:xfrm>
            <a:off x="2435041" y="3611832"/>
            <a:ext cx="0" cy="43366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435041" y="4043552"/>
            <a:ext cx="10202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/>
          <p:cNvSpPr txBox="1"/>
          <p:nvPr/>
        </p:nvSpPr>
        <p:spPr>
          <a:xfrm>
            <a:off x="2586898" y="3083351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586898" y="3519717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7818365" y="335764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0" name="Rectangle 209"/>
          <p:cNvSpPr/>
          <p:nvPr/>
        </p:nvSpPr>
        <p:spPr>
          <a:xfrm>
            <a:off x="7818393" y="4401556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1" name="Rectangle 210"/>
          <p:cNvSpPr/>
          <p:nvPr/>
        </p:nvSpPr>
        <p:spPr>
          <a:xfrm>
            <a:off x="6759810" y="1182110"/>
            <a:ext cx="1062777" cy="441155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2" name="Rectangle 211"/>
          <p:cNvSpPr/>
          <p:nvPr/>
        </p:nvSpPr>
        <p:spPr>
          <a:xfrm>
            <a:off x="6569987" y="4402187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6570199" y="335585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5439603" y="3060802"/>
            <a:ext cx="936104" cy="2392272"/>
          </a:xfrm>
          <a:prstGeom prst="rect">
            <a:avLst/>
          </a:prstGeom>
          <a:solidFill>
            <a:srgbClr val="66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Rectangle 214"/>
          <p:cNvSpPr/>
          <p:nvPr/>
        </p:nvSpPr>
        <p:spPr>
          <a:xfrm>
            <a:off x="5691631" y="3179833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691603" y="3734997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Rectangle 216"/>
          <p:cNvSpPr/>
          <p:nvPr/>
        </p:nvSpPr>
        <p:spPr>
          <a:xfrm>
            <a:off x="5691603" y="4314354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Rectangle 217"/>
          <p:cNvSpPr/>
          <p:nvPr/>
        </p:nvSpPr>
        <p:spPr>
          <a:xfrm>
            <a:off x="5691603" y="4897426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9" name="Straight Arrow Connector 218"/>
          <p:cNvCxnSpPr/>
          <p:nvPr/>
        </p:nvCxnSpPr>
        <p:spPr>
          <a:xfrm>
            <a:off x="4359511" y="3611832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4359511" y="4870694"/>
            <a:ext cx="936104" cy="0"/>
          </a:xfrm>
          <a:prstGeom prst="straightConnector1">
            <a:avLst/>
          </a:prstGeom>
          <a:ln w="7620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5428997" y="2585523"/>
            <a:ext cx="9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nLCD </a:t>
            </a:r>
          </a:p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(f/o &amp; routing)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5890919" y="5694607"/>
            <a:ext cx="1298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Spartan-6/Artix-7</a:t>
            </a:r>
            <a:endParaRPr lang="de-DE" sz="1200" b="1" dirty="0"/>
          </a:p>
        </p:txBody>
      </p:sp>
      <p:sp>
        <p:nvSpPr>
          <p:cNvPr id="223" name="Rectangle 222"/>
          <p:cNvSpPr/>
          <p:nvPr/>
        </p:nvSpPr>
        <p:spPr>
          <a:xfrm>
            <a:off x="5472289" y="5761107"/>
            <a:ext cx="144000" cy="1440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Rectangle 223"/>
          <p:cNvSpPr/>
          <p:nvPr/>
        </p:nvSpPr>
        <p:spPr>
          <a:xfrm>
            <a:off x="5728457" y="5761107"/>
            <a:ext cx="144000" cy="144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TextBox 224"/>
          <p:cNvSpPr txBox="1"/>
          <p:nvPr/>
        </p:nvSpPr>
        <p:spPr>
          <a:xfrm>
            <a:off x="4453160" y="327323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32x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53160" y="451697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16x</a:t>
            </a:r>
            <a:endParaRPr lang="de-DE" sz="14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4249578" y="3731225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249578" y="4970797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960Mb/s</a:t>
            </a:r>
            <a:endParaRPr lang="de-DE" sz="14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0" name="Straight Arrow Connector 229"/>
          <p:cNvCxnSpPr/>
          <p:nvPr/>
        </p:nvCxnSpPr>
        <p:spPr>
          <a:xfrm>
            <a:off x="7638313" y="4788873"/>
            <a:ext cx="904354" cy="7663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5643772" y="3266544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5643808" y="381009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5643808" y="440217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5643808" y="4979803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cxnSp>
        <p:nvCxnSpPr>
          <p:cNvPr id="235" name="Elbow Connector 234"/>
          <p:cNvCxnSpPr>
            <a:stCxn id="239" idx="3"/>
          </p:cNvCxnSpPr>
          <p:nvPr/>
        </p:nvCxnSpPr>
        <p:spPr>
          <a:xfrm flipV="1">
            <a:off x="8106453" y="2581620"/>
            <a:ext cx="215996" cy="478428"/>
          </a:xfrm>
          <a:prstGeom prst="bentConnector2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ight Brace 235"/>
          <p:cNvSpPr/>
          <p:nvPr/>
        </p:nvSpPr>
        <p:spPr>
          <a:xfrm>
            <a:off x="3977699" y="3057075"/>
            <a:ext cx="216024" cy="893921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Right Brace 236"/>
          <p:cNvSpPr/>
          <p:nvPr/>
        </p:nvSpPr>
        <p:spPr>
          <a:xfrm>
            <a:off x="3977699" y="4640028"/>
            <a:ext cx="216024" cy="53306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9" name="Rectangle 238"/>
          <p:cNvSpPr/>
          <p:nvPr/>
        </p:nvSpPr>
        <p:spPr>
          <a:xfrm>
            <a:off x="7530361" y="2947603"/>
            <a:ext cx="576092" cy="224889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7472812" y="2946309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latin typeface="Arial" pitchFamily="34" charset="0"/>
                <a:cs typeface="Arial" pitchFamily="34" charset="0"/>
              </a:rPr>
              <a:t>SNAP12</a:t>
            </a:r>
            <a:endParaRPr lang="de-DE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8132400" y="3411422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CP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132391" y="4325754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JEP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6569411" y="137320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grpSp>
        <p:nvGrpSpPr>
          <p:cNvPr id="245" name="Group 244"/>
          <p:cNvGrpSpPr/>
          <p:nvPr/>
        </p:nvGrpSpPr>
        <p:grpSpPr>
          <a:xfrm>
            <a:off x="1146994" y="997444"/>
            <a:ext cx="5387837" cy="4596221"/>
            <a:chOff x="1280783" y="620688"/>
            <a:chExt cx="5387837" cy="4596221"/>
          </a:xfrm>
        </p:grpSpPr>
        <p:cxnSp>
          <p:nvCxnSpPr>
            <p:cNvPr id="246" name="Straight Connector 245"/>
            <p:cNvCxnSpPr/>
            <p:nvPr/>
          </p:nvCxnSpPr>
          <p:spPr>
            <a:xfrm>
              <a:off x="6668620" y="620688"/>
              <a:ext cx="0" cy="4596221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H="1">
              <a:off x="1280783" y="5216909"/>
              <a:ext cx="5387837" cy="0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8" name="TextBox 247"/>
          <p:cNvSpPr txBox="1"/>
          <p:nvPr/>
        </p:nvSpPr>
        <p:spPr>
          <a:xfrm>
            <a:off x="7894595" y="1204609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DAQ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9" name="Straight Arrow Connector 248"/>
          <p:cNvCxnSpPr/>
          <p:nvPr/>
        </p:nvCxnSpPr>
        <p:spPr>
          <a:xfrm>
            <a:off x="5907662" y="1571481"/>
            <a:ext cx="661749" cy="0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/>
        </p:nvSpPr>
        <p:spPr>
          <a:xfrm>
            <a:off x="5623758" y="123104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r/o data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1" name="Straight Arrow Connector 250"/>
          <p:cNvCxnSpPr/>
          <p:nvPr/>
        </p:nvCxnSpPr>
        <p:spPr>
          <a:xfrm>
            <a:off x="6203082" y="3883156"/>
            <a:ext cx="2339585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Elbow Connector 251"/>
          <p:cNvCxnSpPr/>
          <p:nvPr/>
        </p:nvCxnSpPr>
        <p:spPr>
          <a:xfrm rot="5400000" flipH="1" flipV="1">
            <a:off x="6662216" y="3670605"/>
            <a:ext cx="1456929" cy="279361"/>
          </a:xfrm>
          <a:prstGeom prst="bentConnector2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Arrow Connector 252"/>
          <p:cNvCxnSpPr/>
          <p:nvPr/>
        </p:nvCxnSpPr>
        <p:spPr>
          <a:xfrm>
            <a:off x="6203081" y="4796536"/>
            <a:ext cx="882000" cy="0"/>
          </a:xfrm>
          <a:prstGeom prst="straightConnector1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flipV="1">
            <a:off x="7520878" y="1571481"/>
            <a:ext cx="949775" cy="475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5891743" y="5971199"/>
            <a:ext cx="1066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Xilinx 7 Series</a:t>
            </a:r>
            <a:endParaRPr lang="de-DE" sz="1200" b="1" dirty="0"/>
          </a:p>
        </p:txBody>
      </p:sp>
      <p:sp>
        <p:nvSpPr>
          <p:cNvPr id="256" name="Rectangle 255"/>
          <p:cNvSpPr/>
          <p:nvPr/>
        </p:nvSpPr>
        <p:spPr>
          <a:xfrm>
            <a:off x="5729281" y="6037699"/>
            <a:ext cx="144000" cy="144000"/>
          </a:xfrm>
          <a:prstGeom prst="rect">
            <a:avLst/>
          </a:prstGeom>
          <a:solidFill>
            <a:srgbClr val="FF00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7" name="TextBox 256"/>
          <p:cNvSpPr txBox="1"/>
          <p:nvPr/>
        </p:nvSpPr>
        <p:spPr>
          <a:xfrm>
            <a:off x="6547244" y="845722"/>
            <a:ext cx="1487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Rear Extension</a:t>
            </a:r>
          </a:p>
        </p:txBody>
      </p:sp>
      <p:cxnSp>
        <p:nvCxnSpPr>
          <p:cNvPr id="258" name="Straight Arrow Connector 257"/>
          <p:cNvCxnSpPr/>
          <p:nvPr/>
        </p:nvCxnSpPr>
        <p:spPr>
          <a:xfrm>
            <a:off x="5799671" y="2149572"/>
            <a:ext cx="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5854591" y="1898645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 smtClean="0">
                <a:latin typeface="Arial" pitchFamily="34" charset="0"/>
                <a:cs typeface="Arial" pitchFamily="34" charset="0"/>
              </a:rPr>
              <a:t>power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146994" y="566383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i="1" dirty="0" smtClean="0">
                <a:solidFill>
                  <a:srgbClr val="C4BD97"/>
                </a:solidFill>
                <a:latin typeface="Arial" pitchFamily="34" charset="0"/>
                <a:cs typeface="Arial" pitchFamily="34" charset="0"/>
              </a:rPr>
              <a:t>PPM</a:t>
            </a:r>
            <a:endParaRPr lang="de-DE" sz="1600" b="1" i="1" dirty="0">
              <a:solidFill>
                <a:srgbClr val="C4BD9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7920694" y="2165514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to jFEX</a:t>
            </a:r>
          </a:p>
          <a:p>
            <a:pPr algn="ctr"/>
            <a:r>
              <a:rPr lang="de-DE" sz="8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(optic fibers)</a:t>
            </a:r>
            <a:endParaRPr lang="de-DE" sz="8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6858259" y="1274590"/>
            <a:ext cx="672102" cy="1149499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RGTM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395288" y="6453188"/>
            <a:ext cx="8453437" cy="369332"/>
            <a:chOff x="395288" y="6453188"/>
            <a:chExt cx="8453437" cy="369332"/>
          </a:xfrm>
        </p:grpSpPr>
        <p:pic>
          <p:nvPicPr>
            <p:cNvPr id="96" name="Picture 6" descr="fsp_atla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9111" y="6519863"/>
              <a:ext cx="6572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7" name="Rectangle 7"/>
            <p:cNvSpPr>
              <a:spLocks noChangeArrowheads="1"/>
            </p:cNvSpPr>
            <p:nvPr/>
          </p:nvSpPr>
          <p:spPr bwMode="auto">
            <a:xfrm>
              <a:off x="468313" y="6453188"/>
              <a:ext cx="8207375" cy="17462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8" name="Text Box 8"/>
            <p:cNvSpPr txBox="1">
              <a:spLocks noChangeArrowheads="1"/>
            </p:cNvSpPr>
            <p:nvPr/>
          </p:nvSpPr>
          <p:spPr bwMode="auto">
            <a:xfrm>
              <a:off x="3554715" y="6467475"/>
              <a:ext cx="1399097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V.Andrei, </a:t>
              </a: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KIP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00" name="Text Box 9"/>
            <p:cNvSpPr txBox="1">
              <a:spLocks noChangeArrowheads="1"/>
            </p:cNvSpPr>
            <p:nvPr/>
          </p:nvSpPr>
          <p:spPr bwMode="auto">
            <a:xfrm>
              <a:off x="395288" y="6467475"/>
              <a:ext cx="2736552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L1Calo Weekly Meeting, 10/01/2013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01" name="Text Box 10"/>
            <p:cNvSpPr txBox="1">
              <a:spLocks noChangeArrowheads="1"/>
            </p:cNvSpPr>
            <p:nvPr/>
          </p:nvSpPr>
          <p:spPr bwMode="auto">
            <a:xfrm>
              <a:off x="8416925" y="6453188"/>
              <a:ext cx="4318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4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pic>
          <p:nvPicPr>
            <p:cNvPr id="102" name="Picture 11" descr="logo-k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6519863"/>
              <a:ext cx="28733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" name="Picture 12" descr="Bild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6519863"/>
              <a:ext cx="28733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5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2704" y="6519863"/>
              <a:ext cx="163512" cy="287337"/>
            </a:xfrm>
            <a:prstGeom prst="rect">
              <a:avLst/>
            </a:prstGeom>
            <a:blipFill dpi="0" rotWithShape="0">
              <a:blip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" name="Picture 14" descr="logo_helmholtzallianz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7997" y="6519863"/>
              <a:ext cx="284163" cy="287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</p:pic>
      </p:grpSp>
      <p:sp>
        <p:nvSpPr>
          <p:cNvPr id="108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Phase-I: second solution (A)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7628994" y="4952159"/>
            <a:ext cx="904354" cy="7663"/>
          </a:xfrm>
          <a:prstGeom prst="straightConnector1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63077" y="469480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?</a:t>
            </a:r>
            <a:endParaRPr lang="de-DE" b="1" dirty="0"/>
          </a:p>
        </p:txBody>
      </p:sp>
      <p:sp>
        <p:nvSpPr>
          <p:cNvPr id="229" name="Rectangle 228"/>
          <p:cNvSpPr/>
          <p:nvPr/>
        </p:nvSpPr>
        <p:spPr>
          <a:xfrm>
            <a:off x="7098313" y="4540645"/>
            <a:ext cx="540000" cy="540000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FPGA</a:t>
            </a:r>
            <a:endParaRPr lang="de-DE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8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>
          <a:xfrm>
            <a:off x="6759810" y="1182110"/>
            <a:ext cx="1062777" cy="4411555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Rectangle 96"/>
          <p:cNvSpPr/>
          <p:nvPr/>
        </p:nvSpPr>
        <p:spPr>
          <a:xfrm>
            <a:off x="482744" y="2941200"/>
            <a:ext cx="2808312" cy="1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8" name="Straight Connector 97"/>
          <p:cNvCxnSpPr/>
          <p:nvPr/>
        </p:nvCxnSpPr>
        <p:spPr>
          <a:xfrm>
            <a:off x="627160" y="3134098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27160" y="3242954"/>
            <a:ext cx="82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864556" y="3557762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71248" y="3666618"/>
            <a:ext cx="5865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1324684" y="3134098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324684" y="4037544"/>
            <a:ext cx="11974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268140" y="3242954"/>
            <a:ext cx="0" cy="84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1268140" y="4087780"/>
            <a:ext cx="1938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1207018" y="3551584"/>
            <a:ext cx="0" cy="5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1216463" y="4152698"/>
            <a:ext cx="25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152588" y="3660440"/>
            <a:ext cx="0" cy="5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1163474" y="4218010"/>
            <a:ext cx="2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16"/>
          <p:cNvSpPr txBox="1">
            <a:spLocks noChangeArrowheads="1"/>
          </p:cNvSpPr>
          <p:nvPr/>
        </p:nvSpPr>
        <p:spPr bwMode="auto">
          <a:xfrm>
            <a:off x="1444430" y="3997309"/>
            <a:ext cx="720000" cy="246221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anchor="ctr" anchorCtr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SUM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45804" y="2941200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h1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47679" y="3227878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h2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69584" y="3362957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h3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69584" y="3663239"/>
            <a:ext cx="37061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latin typeface="Arial" pitchFamily="34" charset="0"/>
                <a:cs typeface="Arial" pitchFamily="34" charset="0"/>
              </a:rPr>
              <a:t>c</a:t>
            </a:r>
            <a:r>
              <a:rPr lang="de-DE" sz="900" dirty="0" smtClean="0">
                <a:latin typeface="Arial" pitchFamily="34" charset="0"/>
                <a:cs typeface="Arial" pitchFamily="34" charset="0"/>
              </a:rPr>
              <a:t>h4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Text Box 16"/>
          <p:cNvSpPr txBox="1">
            <a:spLocks noChangeArrowheads="1"/>
          </p:cNvSpPr>
          <p:nvPr/>
        </p:nvSpPr>
        <p:spPr bwMode="auto">
          <a:xfrm>
            <a:off x="1455160" y="305661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sp>
        <p:nvSpPr>
          <p:cNvPr id="128" name="Text Box 16"/>
          <p:cNvSpPr txBox="1">
            <a:spLocks noChangeArrowheads="1"/>
          </p:cNvSpPr>
          <p:nvPr/>
        </p:nvSpPr>
        <p:spPr bwMode="auto">
          <a:xfrm>
            <a:off x="1455160" y="3488616"/>
            <a:ext cx="720000" cy="246221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BCMUX</a:t>
            </a:r>
          </a:p>
        </p:txBody>
      </p:sp>
      <p:cxnSp>
        <p:nvCxnSpPr>
          <p:cNvPr id="130" name="Straight Connector 129"/>
          <p:cNvCxnSpPr>
            <a:stCxn id="127" idx="3"/>
            <a:endCxn id="133" idx="1"/>
          </p:cNvCxnSpPr>
          <p:nvPr/>
        </p:nvCxnSpPr>
        <p:spPr>
          <a:xfrm flipV="1">
            <a:off x="2175160" y="3179726"/>
            <a:ext cx="467824" cy="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128" idx="3"/>
            <a:endCxn id="134" idx="1"/>
          </p:cNvCxnSpPr>
          <p:nvPr/>
        </p:nvCxnSpPr>
        <p:spPr>
          <a:xfrm>
            <a:off x="2175160" y="3611727"/>
            <a:ext cx="467824" cy="0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2" idx="3"/>
            <a:endCxn id="135" idx="1"/>
          </p:cNvCxnSpPr>
          <p:nvPr/>
        </p:nvCxnSpPr>
        <p:spPr>
          <a:xfrm>
            <a:off x="2164430" y="4120420"/>
            <a:ext cx="47855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16"/>
          <p:cNvSpPr txBox="1">
            <a:spLocks noChangeArrowheads="1"/>
          </p:cNvSpPr>
          <p:nvPr/>
        </p:nvSpPr>
        <p:spPr bwMode="auto">
          <a:xfrm>
            <a:off x="2642984" y="3056615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 Box 16"/>
          <p:cNvSpPr txBox="1">
            <a:spLocks noChangeArrowheads="1"/>
          </p:cNvSpPr>
          <p:nvPr/>
        </p:nvSpPr>
        <p:spPr bwMode="auto">
          <a:xfrm>
            <a:off x="2642984" y="3488616"/>
            <a:ext cx="432048" cy="246222"/>
          </a:xfrm>
          <a:prstGeom prst="rect">
            <a:avLst/>
          </a:prstGeom>
          <a:solidFill>
            <a:srgbClr val="66FFFF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5" name="Text Box 16"/>
          <p:cNvSpPr txBox="1">
            <a:spLocks noChangeArrowheads="1"/>
          </p:cNvSpPr>
          <p:nvPr/>
        </p:nvSpPr>
        <p:spPr bwMode="auto">
          <a:xfrm>
            <a:off x="2642984" y="3997309"/>
            <a:ext cx="432048" cy="246222"/>
          </a:xfrm>
          <a:prstGeom prst="rect">
            <a:avLst/>
          </a:prstGeom>
          <a:solidFill>
            <a:srgbClr val="FFCC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39200" y="4336462"/>
            <a:ext cx="11464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FPGA (Spartan-6)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670373" y="4338216"/>
            <a:ext cx="62068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 flipH="1">
            <a:off x="2354952" y="3144984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flipH="1">
            <a:off x="2344066" y="3567500"/>
            <a:ext cx="54120" cy="9378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flipH="1">
            <a:off x="2333180" y="4078248"/>
            <a:ext cx="54120" cy="937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2225558" y="3303085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2214672" y="3878664"/>
            <a:ext cx="3129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de-DE" sz="9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588298" y="3082891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588298" y="3519257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588298" y="4026836"/>
            <a:ext cx="55656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00" b="1" dirty="0" smtClean="0">
                <a:latin typeface="Arial" pitchFamily="34" charset="0"/>
                <a:cs typeface="Arial" pitchFamily="34" charset="0"/>
              </a:rPr>
              <a:t>LVDS-Tx</a:t>
            </a:r>
            <a:endParaRPr lang="de-DE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81344" y="5101900"/>
            <a:ext cx="2808312" cy="23224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TextBox 161"/>
          <p:cNvSpPr txBox="1"/>
          <p:nvPr/>
        </p:nvSpPr>
        <p:spPr>
          <a:xfrm>
            <a:off x="2636912" y="5101900"/>
            <a:ext cx="6848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i="1" dirty="0" smtClean="0">
                <a:latin typeface="Arial" pitchFamily="34" charset="0"/>
                <a:cs typeface="Arial" pitchFamily="34" charset="0"/>
              </a:rPr>
              <a:t>MCM #16</a:t>
            </a:r>
            <a:endParaRPr lang="de-DE" sz="900" b="1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Straight Connector 162"/>
          <p:cNvCxnSpPr/>
          <p:nvPr/>
        </p:nvCxnSpPr>
        <p:spPr>
          <a:xfrm>
            <a:off x="1813760" y="4608858"/>
            <a:ext cx="0" cy="4046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3073632" y="3180186"/>
            <a:ext cx="828000" cy="1"/>
          </a:xfrm>
          <a:prstGeom prst="straightConnector1">
            <a:avLst/>
          </a:prstGeom>
          <a:ln w="127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3073632" y="3612187"/>
            <a:ext cx="828000" cy="3884"/>
          </a:xfrm>
          <a:prstGeom prst="straightConnector1">
            <a:avLst/>
          </a:prstGeom>
          <a:ln w="9525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Elbow Connector 165"/>
          <p:cNvCxnSpPr>
            <a:stCxn id="135" idx="3"/>
          </p:cNvCxnSpPr>
          <p:nvPr/>
        </p:nvCxnSpPr>
        <p:spPr>
          <a:xfrm>
            <a:off x="3075032" y="4120420"/>
            <a:ext cx="824429" cy="676116"/>
          </a:xfrm>
          <a:prstGeom prst="bentConnector3">
            <a:avLst>
              <a:gd name="adj1" fmla="val 57922"/>
            </a:avLst>
          </a:prstGeom>
          <a:ln w="127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3483908" y="3779115"/>
            <a:ext cx="414000" cy="0"/>
          </a:xfrm>
          <a:prstGeom prst="line">
            <a:avLst/>
          </a:prstGeom>
          <a:ln w="12700">
            <a:solidFill>
              <a:srgbClr val="0000FF"/>
            </a:solidFill>
            <a:prstDash val="dash"/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lbow Connector 167"/>
          <p:cNvCxnSpPr/>
          <p:nvPr/>
        </p:nvCxnSpPr>
        <p:spPr>
          <a:xfrm rot="5400000" flipH="1" flipV="1">
            <a:off x="2725390" y="4372756"/>
            <a:ext cx="1322785" cy="194252"/>
          </a:xfrm>
          <a:prstGeom prst="bentConnector3">
            <a:avLst>
              <a:gd name="adj1" fmla="val -200"/>
            </a:avLst>
          </a:prstGeom>
          <a:ln w="1270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Elbow Connector 168"/>
          <p:cNvCxnSpPr/>
          <p:nvPr/>
        </p:nvCxnSpPr>
        <p:spPr>
          <a:xfrm flipV="1">
            <a:off x="3289656" y="4948756"/>
            <a:ext cx="612000" cy="320690"/>
          </a:xfrm>
          <a:prstGeom prst="bentConnector3">
            <a:avLst>
              <a:gd name="adj1" fmla="val 42885"/>
            </a:avLst>
          </a:prstGeom>
          <a:ln w="1270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3288572" y="293992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CP1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3288572" y="3393747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CP2</a:t>
            </a:r>
            <a:endParaRPr lang="de-DE" sz="1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512372" y="4525836"/>
            <a:ext cx="425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JEP</a:t>
            </a:r>
            <a:endParaRPr lang="de-DE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569987" y="4402187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3" name="Rectangle 212"/>
          <p:cNvSpPr/>
          <p:nvPr/>
        </p:nvSpPr>
        <p:spPr>
          <a:xfrm>
            <a:off x="6570199" y="335585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214" name="Rectangle 213"/>
          <p:cNvSpPr/>
          <p:nvPr/>
        </p:nvSpPr>
        <p:spPr>
          <a:xfrm>
            <a:off x="5439603" y="3060802"/>
            <a:ext cx="936104" cy="2392272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Rectangle 214"/>
          <p:cNvSpPr/>
          <p:nvPr/>
        </p:nvSpPr>
        <p:spPr>
          <a:xfrm>
            <a:off x="5691631" y="3179833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5691603" y="3734997"/>
            <a:ext cx="432048" cy="431999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Rectangle 216"/>
          <p:cNvSpPr/>
          <p:nvPr/>
        </p:nvSpPr>
        <p:spPr>
          <a:xfrm>
            <a:off x="5691603" y="4314354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8" name="Rectangle 217"/>
          <p:cNvSpPr/>
          <p:nvPr/>
        </p:nvSpPr>
        <p:spPr>
          <a:xfrm>
            <a:off x="5691603" y="4897426"/>
            <a:ext cx="432048" cy="431999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9" name="Straight Arrow Connector 218"/>
          <p:cNvCxnSpPr/>
          <p:nvPr/>
        </p:nvCxnSpPr>
        <p:spPr>
          <a:xfrm>
            <a:off x="4359511" y="3611832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4359511" y="4870694"/>
            <a:ext cx="936104" cy="0"/>
          </a:xfrm>
          <a:prstGeom prst="straightConnector1">
            <a:avLst/>
          </a:prstGeom>
          <a:ln w="7620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Box 221"/>
          <p:cNvSpPr txBox="1"/>
          <p:nvPr/>
        </p:nvSpPr>
        <p:spPr>
          <a:xfrm>
            <a:off x="5890919" y="5694607"/>
            <a:ext cx="694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Virtex-II</a:t>
            </a:r>
            <a:endParaRPr lang="de-DE" sz="1200" b="1" dirty="0"/>
          </a:p>
        </p:txBody>
      </p:sp>
      <p:sp>
        <p:nvSpPr>
          <p:cNvPr id="223" name="Rectangle 222"/>
          <p:cNvSpPr/>
          <p:nvPr/>
        </p:nvSpPr>
        <p:spPr>
          <a:xfrm>
            <a:off x="5472289" y="5761107"/>
            <a:ext cx="144000" cy="144000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4" name="Rectangle 223"/>
          <p:cNvSpPr/>
          <p:nvPr/>
        </p:nvSpPr>
        <p:spPr>
          <a:xfrm>
            <a:off x="5728457" y="5761107"/>
            <a:ext cx="144000" cy="144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5" name="TextBox 224"/>
          <p:cNvSpPr txBox="1"/>
          <p:nvPr/>
        </p:nvSpPr>
        <p:spPr>
          <a:xfrm>
            <a:off x="4453160" y="327323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32x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4453160" y="4516977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16x</a:t>
            </a:r>
            <a:endParaRPr lang="de-DE" sz="1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4249578" y="3731225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4249578" y="4970797"/>
            <a:ext cx="889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480Mb/s</a:t>
            </a:r>
            <a:endParaRPr lang="de-DE" sz="14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5643772" y="3266544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2" name="TextBox 231"/>
          <p:cNvSpPr txBox="1"/>
          <p:nvPr/>
        </p:nvSpPr>
        <p:spPr>
          <a:xfrm>
            <a:off x="5643808" y="381009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3" name="TextBox 232"/>
          <p:cNvSpPr txBox="1"/>
          <p:nvPr/>
        </p:nvSpPr>
        <p:spPr>
          <a:xfrm>
            <a:off x="5643808" y="4402177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4" name="TextBox 233"/>
          <p:cNvSpPr txBox="1"/>
          <p:nvPr/>
        </p:nvSpPr>
        <p:spPr>
          <a:xfrm>
            <a:off x="5643808" y="4979803"/>
            <a:ext cx="52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/>
              <a:t>FPGA</a:t>
            </a:r>
            <a:endParaRPr lang="de-DE" sz="1200" b="1" dirty="0"/>
          </a:p>
        </p:txBody>
      </p:sp>
      <p:sp>
        <p:nvSpPr>
          <p:cNvPr id="236" name="Right Brace 235"/>
          <p:cNvSpPr/>
          <p:nvPr/>
        </p:nvSpPr>
        <p:spPr>
          <a:xfrm>
            <a:off x="3977699" y="3057075"/>
            <a:ext cx="216024" cy="893921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7" name="Right Brace 236"/>
          <p:cNvSpPr/>
          <p:nvPr/>
        </p:nvSpPr>
        <p:spPr>
          <a:xfrm>
            <a:off x="3977699" y="4640028"/>
            <a:ext cx="216024" cy="53306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4" name="Rectangle 243"/>
          <p:cNvSpPr/>
          <p:nvPr/>
        </p:nvSpPr>
        <p:spPr>
          <a:xfrm>
            <a:off x="6569411" y="137320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grpSp>
        <p:nvGrpSpPr>
          <p:cNvPr id="245" name="Group 244"/>
          <p:cNvGrpSpPr/>
          <p:nvPr/>
        </p:nvGrpSpPr>
        <p:grpSpPr>
          <a:xfrm>
            <a:off x="1146994" y="997444"/>
            <a:ext cx="5387837" cy="4596221"/>
            <a:chOff x="1280783" y="620688"/>
            <a:chExt cx="5387837" cy="4596221"/>
          </a:xfrm>
        </p:grpSpPr>
        <p:cxnSp>
          <p:nvCxnSpPr>
            <p:cNvPr id="246" name="Straight Connector 245"/>
            <p:cNvCxnSpPr/>
            <p:nvPr/>
          </p:nvCxnSpPr>
          <p:spPr>
            <a:xfrm>
              <a:off x="6668620" y="620688"/>
              <a:ext cx="0" cy="4596221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H="1">
              <a:off x="1280783" y="5216909"/>
              <a:ext cx="5387837" cy="0"/>
            </a:xfrm>
            <a:prstGeom prst="line">
              <a:avLst/>
            </a:prstGeom>
            <a:ln w="5715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9" name="Straight Arrow Connector 248"/>
          <p:cNvCxnSpPr/>
          <p:nvPr/>
        </p:nvCxnSpPr>
        <p:spPr>
          <a:xfrm>
            <a:off x="5907662" y="1571481"/>
            <a:ext cx="661749" cy="0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/>
          <p:nvPr/>
        </p:nvCxnSpPr>
        <p:spPr>
          <a:xfrm flipV="1">
            <a:off x="7520878" y="1571481"/>
            <a:ext cx="949775" cy="475"/>
          </a:xfrm>
          <a:prstGeom prst="straightConnector1">
            <a:avLst/>
          </a:prstGeom>
          <a:ln w="4445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/>
          <p:nvPr/>
        </p:nvCxnSpPr>
        <p:spPr>
          <a:xfrm>
            <a:off x="5799671" y="2149572"/>
            <a:ext cx="770528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xtBox 258"/>
          <p:cNvSpPr txBox="1"/>
          <p:nvPr/>
        </p:nvSpPr>
        <p:spPr>
          <a:xfrm>
            <a:off x="5854591" y="1898645"/>
            <a:ext cx="5998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 smtClean="0">
                <a:latin typeface="Arial" pitchFamily="34" charset="0"/>
                <a:cs typeface="Arial" pitchFamily="34" charset="0"/>
              </a:rPr>
              <a:t>power</a:t>
            </a:r>
            <a:endParaRPr lang="de-DE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146994" y="5663830"/>
            <a:ext cx="628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i="1" dirty="0" smtClean="0">
                <a:solidFill>
                  <a:srgbClr val="C4BD97"/>
                </a:solidFill>
                <a:latin typeface="Arial" pitchFamily="34" charset="0"/>
                <a:cs typeface="Arial" pitchFamily="34" charset="0"/>
              </a:rPr>
              <a:t>PPM</a:t>
            </a:r>
            <a:endParaRPr lang="de-DE" sz="1600" b="1" i="1" dirty="0">
              <a:solidFill>
                <a:srgbClr val="C4BD9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28997" y="2585523"/>
            <a:ext cx="9573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LCD </a:t>
            </a:r>
          </a:p>
          <a:p>
            <a:pPr algn="ctr"/>
            <a:r>
              <a:rPr lang="de-DE" sz="1000" dirty="0" smtClean="0">
                <a:latin typeface="Arial" pitchFamily="34" charset="0"/>
                <a:cs typeface="Arial" pitchFamily="34" charset="0"/>
              </a:rPr>
              <a:t>(f/o &amp; routing)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894595" y="1204609"/>
            <a:ext cx="7152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to DAQ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623758" y="1231046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r/o data</a:t>
            </a:r>
            <a:endParaRPr lang="de-DE" sz="1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6858259" y="1274590"/>
            <a:ext cx="672102" cy="1149499"/>
          </a:xfrm>
          <a:prstGeom prst="rect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latin typeface="Arial" pitchFamily="34" charset="0"/>
                <a:cs typeface="Arial" pitchFamily="34" charset="0"/>
              </a:rPr>
              <a:t>RGTM</a:t>
            </a:r>
            <a:endParaRPr lang="de-DE" sz="1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95288" y="6453188"/>
            <a:ext cx="8453437" cy="369332"/>
            <a:chOff x="395288" y="6453188"/>
            <a:chExt cx="8453437" cy="369332"/>
          </a:xfrm>
        </p:grpSpPr>
        <p:pic>
          <p:nvPicPr>
            <p:cNvPr id="119" name="Picture 6" descr="fsp_atla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9111" y="6519863"/>
              <a:ext cx="6572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0" name="Rectangle 7"/>
            <p:cNvSpPr>
              <a:spLocks noChangeArrowheads="1"/>
            </p:cNvSpPr>
            <p:nvPr/>
          </p:nvSpPr>
          <p:spPr bwMode="auto">
            <a:xfrm>
              <a:off x="468313" y="6453188"/>
              <a:ext cx="8207375" cy="17462"/>
            </a:xfrm>
            <a:prstGeom prst="rect">
              <a:avLst/>
            </a:prstGeom>
            <a:gradFill rotWithShape="1">
              <a:gsLst>
                <a:gs pos="0">
                  <a:srgbClr val="760000"/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29" name="Text Box 8"/>
            <p:cNvSpPr txBox="1">
              <a:spLocks noChangeArrowheads="1"/>
            </p:cNvSpPr>
            <p:nvPr/>
          </p:nvSpPr>
          <p:spPr bwMode="auto">
            <a:xfrm>
              <a:off x="3554715" y="6467475"/>
              <a:ext cx="1399097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V.Andrei, </a:t>
              </a: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KIP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46" name="Text Box 9"/>
            <p:cNvSpPr txBox="1">
              <a:spLocks noChangeArrowheads="1"/>
            </p:cNvSpPr>
            <p:nvPr/>
          </p:nvSpPr>
          <p:spPr bwMode="auto">
            <a:xfrm>
              <a:off x="395288" y="6467475"/>
              <a:ext cx="2736552" cy="276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L1Calo Weekly Meeting, 10/01/2013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sp>
          <p:nvSpPr>
            <p:cNvPr id="147" name="Text Box 10"/>
            <p:cNvSpPr txBox="1">
              <a:spLocks noChangeArrowheads="1"/>
            </p:cNvSpPr>
            <p:nvPr/>
          </p:nvSpPr>
          <p:spPr bwMode="auto">
            <a:xfrm>
              <a:off x="8416925" y="6453188"/>
              <a:ext cx="43180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/>
                </a:rPr>
                <a:t>5</a:t>
              </a: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/>
              </a:endParaRPr>
            </a:p>
          </p:txBody>
        </p:sp>
        <p:pic>
          <p:nvPicPr>
            <p:cNvPr id="148" name="Picture 11" descr="logo-kip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6519863"/>
              <a:ext cx="287337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9" name="Picture 12" descr="Bild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3848" y="6519863"/>
              <a:ext cx="287338" cy="287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0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2704" y="6519863"/>
              <a:ext cx="163512" cy="287337"/>
            </a:xfrm>
            <a:prstGeom prst="rect">
              <a:avLst/>
            </a:prstGeom>
            <a:blipFill dpi="0" rotWithShape="0">
              <a:blip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1" name="Picture 14" descr="logo_helmholtzallianz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7997" y="6519863"/>
              <a:ext cx="284163" cy="2873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</p:pic>
      </p:grpSp>
      <p:cxnSp>
        <p:nvCxnSpPr>
          <p:cNvPr id="115" name="Elbow Connector 114"/>
          <p:cNvCxnSpPr/>
          <p:nvPr/>
        </p:nvCxnSpPr>
        <p:spPr>
          <a:xfrm flipV="1">
            <a:off x="8106453" y="2581620"/>
            <a:ext cx="215996" cy="478428"/>
          </a:xfrm>
          <a:prstGeom prst="bentConnector2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8132400" y="3411422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CP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8132391" y="4325754"/>
            <a:ext cx="877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to JEP</a:t>
            </a:r>
          </a:p>
          <a:p>
            <a:r>
              <a:rPr lang="de-DE" sz="8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(LVDS cables)</a:t>
            </a:r>
            <a:endParaRPr lang="de-DE" sz="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6203081" y="3890029"/>
            <a:ext cx="882000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5891743" y="5971199"/>
            <a:ext cx="10665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/>
              <a:t>Xilinx 7 Series</a:t>
            </a:r>
            <a:endParaRPr lang="de-DE" sz="1200" b="1" dirty="0"/>
          </a:p>
        </p:txBody>
      </p:sp>
      <p:sp>
        <p:nvSpPr>
          <p:cNvPr id="157" name="TextBox 156"/>
          <p:cNvSpPr txBox="1"/>
          <p:nvPr/>
        </p:nvSpPr>
        <p:spPr>
          <a:xfrm>
            <a:off x="6547244" y="845722"/>
            <a:ext cx="14879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>
                <a:latin typeface="Arial" pitchFamily="34" charset="0"/>
                <a:cs typeface="Arial" pitchFamily="34" charset="0"/>
              </a:rPr>
              <a:t>Rear Extension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7920694" y="2165514"/>
            <a:ext cx="806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to jFEX</a:t>
            </a:r>
          </a:p>
          <a:p>
            <a:pPr algn="ctr"/>
            <a:r>
              <a:rPr lang="de-DE" sz="800" b="1" dirty="0" smtClean="0">
                <a:solidFill>
                  <a:srgbClr val="FF9966"/>
                </a:solidFill>
                <a:latin typeface="Arial" pitchFamily="34" charset="0"/>
                <a:cs typeface="Arial" pitchFamily="34" charset="0"/>
              </a:rPr>
              <a:t>(optic fibers)</a:t>
            </a:r>
            <a:endParaRPr lang="de-DE" sz="800" b="1" dirty="0">
              <a:solidFill>
                <a:srgbClr val="FF99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7098313" y="3634138"/>
            <a:ext cx="540000" cy="540000"/>
          </a:xfrm>
          <a:prstGeom prst="rect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FPGA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7530361" y="2947603"/>
            <a:ext cx="576092" cy="224889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472812" y="2946309"/>
            <a:ext cx="6815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000" b="1" dirty="0" smtClean="0">
                <a:latin typeface="Arial" pitchFamily="34" charset="0"/>
                <a:cs typeface="Arial" pitchFamily="34" charset="0"/>
              </a:rPr>
              <a:t>SNAP12</a:t>
            </a:r>
            <a:endParaRPr lang="de-DE" sz="1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5400000" flipH="1" flipV="1">
            <a:off x="7113059" y="3205101"/>
            <a:ext cx="549864" cy="278502"/>
          </a:xfrm>
          <a:prstGeom prst="bentConnector2">
            <a:avLst/>
          </a:prstGeom>
          <a:ln w="44450">
            <a:solidFill>
              <a:srgbClr val="FF996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/>
          <p:cNvSpPr/>
          <p:nvPr/>
        </p:nvSpPr>
        <p:spPr>
          <a:xfrm>
            <a:off x="7818365" y="3357642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7818393" y="4401556"/>
            <a:ext cx="288060" cy="1050887"/>
          </a:xfrm>
          <a:prstGeom prst="rect">
            <a:avLst/>
          </a:prstGeom>
          <a:solidFill>
            <a:srgbClr val="99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7638313" y="3882366"/>
            <a:ext cx="904354" cy="7663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6203082" y="4836502"/>
            <a:ext cx="2339585" cy="0"/>
          </a:xfrm>
          <a:prstGeom prst="straightConnector1">
            <a:avLst/>
          </a:prstGeom>
          <a:ln w="44450">
            <a:solidFill>
              <a:srgbClr val="00B0F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2"/>
          <p:cNvSpPr>
            <a:spLocks noChangeArrowheads="1"/>
          </p:cNvSpPr>
          <p:nvPr/>
        </p:nvSpPr>
        <p:spPr bwMode="auto">
          <a:xfrm>
            <a:off x="0" y="0"/>
            <a:ext cx="9144000" cy="719138"/>
          </a:xfrm>
          <a:prstGeom prst="rect">
            <a:avLst/>
          </a:prstGeom>
          <a:solidFill>
            <a:srgbClr val="CC3300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Phase-I: second solution (B)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5729281" y="6037699"/>
            <a:ext cx="144000" cy="144000"/>
          </a:xfrm>
          <a:prstGeom prst="rect">
            <a:avLst/>
          </a:prstGeom>
          <a:solidFill>
            <a:srgbClr val="FF00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41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377</Words>
  <Application>Microsoft Office PowerPoint</Application>
  <PresentationFormat>Bildschirmpräsentation (4:3)</PresentationFormat>
  <Paragraphs>220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Print</vt:lpstr>
      <vt:lpstr>Office Theme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</dc:creator>
  <cp:lastModifiedBy>Schäfer, Dr. Ulrich</cp:lastModifiedBy>
  <cp:revision>382</cp:revision>
  <cp:lastPrinted>2013-01-08T17:49:10Z</cp:lastPrinted>
  <dcterms:created xsi:type="dcterms:W3CDTF">2013-01-08T10:27:42Z</dcterms:created>
  <dcterms:modified xsi:type="dcterms:W3CDTF">2013-01-10T17:24:37Z</dcterms:modified>
</cp:coreProperties>
</file>