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99" r:id="rId3"/>
    <p:sldId id="300" r:id="rId4"/>
    <p:sldId id="329" r:id="rId5"/>
    <p:sldId id="353" r:id="rId6"/>
    <p:sldId id="354" r:id="rId7"/>
    <p:sldId id="352" r:id="rId8"/>
    <p:sldId id="346" r:id="rId9"/>
    <p:sldId id="357" r:id="rId10"/>
    <p:sldId id="355" r:id="rId11"/>
    <p:sldId id="356" r:id="rId12"/>
    <p:sldId id="358" r:id="rId13"/>
    <p:sldId id="359" r:id="rId14"/>
    <p:sldId id="360" r:id="rId15"/>
    <p:sldId id="340" r:id="rId16"/>
    <p:sldId id="361" r:id="rId17"/>
    <p:sldId id="362" r:id="rId18"/>
  </p:sldIdLst>
  <p:sldSz cx="9144000" cy="6858000" type="screen4x3"/>
  <p:notesSz cx="6805613" cy="99393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>
          <p15:clr>
            <a:srgbClr val="A4A3A4"/>
          </p15:clr>
        </p15:guide>
        <p15:guide id="2" pos="214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DC30"/>
    <a:srgbClr val="008000"/>
    <a:srgbClr val="0F01BF"/>
    <a:srgbClr val="FF9999"/>
    <a:srgbClr val="0AFC44"/>
    <a:srgbClr val="0CB428"/>
    <a:srgbClr val="D703DC"/>
    <a:srgbClr val="48C489"/>
    <a:srgbClr val="BC03C1"/>
    <a:srgbClr val="4A7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174" autoAdjust="0"/>
    <p:restoredTop sz="94613" autoAdjust="0"/>
  </p:normalViewPr>
  <p:slideViewPr>
    <p:cSldViewPr>
      <p:cViewPr varScale="1">
        <p:scale>
          <a:sx n="114" d="100"/>
          <a:sy n="114" d="100"/>
        </p:scale>
        <p:origin x="96" y="3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14346"/>
    </p:cViewPr>
  </p:sorterViewPr>
  <p:notesViewPr>
    <p:cSldViewPr>
      <p:cViewPr varScale="1">
        <p:scale>
          <a:sx n="81" d="100"/>
          <a:sy n="81" d="100"/>
        </p:scale>
        <p:origin x="-3960" y="-96"/>
      </p:cViewPr>
      <p:guideLst>
        <p:guide orient="horz" pos="3130"/>
        <p:guide pos="214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445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C0B418-4B07-4C12-B540-9B925B4011B6}" type="datetimeFigureOut">
              <a:rPr lang="en-GB" smtClean="0"/>
              <a:t>04/07/2013</a:t>
            </a:fld>
            <a:endParaRPr lang="en-GB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445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8586-A3F3-4792-93EE-65BEF701A37F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59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3AECCC-53DF-4DF2-9BFB-2913817AB8DD}" type="datetimeFigureOut">
              <a:rPr lang="de-DE" smtClean="0"/>
              <a:pPr/>
              <a:t>04.07.2013</a:t>
            </a:fld>
            <a:endParaRPr lang="en-GB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0562" y="4721186"/>
            <a:ext cx="5444490" cy="4472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4939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BF6C69-5AA2-4517-AE3E-F3A88411F7F3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6538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70C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en-GB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F01BF"/>
                </a:solidFill>
              </a:defRPr>
            </a:lvl1pPr>
          </a:lstStyle>
          <a:p>
            <a:fld id="{1B553D35-BD20-4004-8DB1-FBDB51E0F407}" type="slidenum">
              <a:rPr lang="en-GB" smtClean="0"/>
              <a:pPr/>
              <a:t>‹Nr.›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14356"/>
          </a:xfrm>
          <a:gradFill flip="none" rotWithShape="1">
            <a:gsLst>
              <a:gs pos="0">
                <a:srgbClr val="FFFF00">
                  <a:tint val="66000"/>
                  <a:satMod val="160000"/>
                  <a:alpha val="29000"/>
                </a:srgbClr>
              </a:gs>
              <a:gs pos="100000">
                <a:srgbClr val="FFFF00">
                  <a:tint val="44500"/>
                  <a:satMod val="160000"/>
                  <a:alpha val="0"/>
                </a:srgbClr>
              </a:gs>
              <a:gs pos="100000">
                <a:srgbClr val="FFFF00">
                  <a:tint val="23500"/>
                  <a:satMod val="160000"/>
                  <a:alpha val="0"/>
                </a:srgbClr>
              </a:gs>
            </a:gsLst>
            <a:lin ang="16200000" scaled="1"/>
            <a:tileRect/>
          </a:gradFill>
        </p:spPr>
        <p:txBody>
          <a:bodyPr>
            <a:noAutofit/>
          </a:bodyPr>
          <a:lstStyle>
            <a:lvl1pPr>
              <a:defRPr sz="3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14282" y="785794"/>
            <a:ext cx="8715436" cy="5715040"/>
          </a:xfrm>
        </p:spPr>
        <p:txBody>
          <a:bodyPr>
            <a:normAutofit/>
          </a:bodyPr>
          <a:lstStyle>
            <a:lvl1pPr>
              <a:defRPr sz="2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>
              <a:buFont typeface="Arial" pitchFamily="34" charset="0"/>
              <a:buChar char="•"/>
              <a:defRPr sz="2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>
              <a:buFont typeface="Arial" pitchFamily="34" charset="0"/>
              <a:buChar char="•"/>
              <a:defRPr sz="2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>
              <a:buFont typeface="Arial" pitchFamily="34" charset="0"/>
              <a:buChar char="•"/>
              <a:defRPr sz="2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>
              <a:buFont typeface="Arial" pitchFamily="34" charset="0"/>
              <a:buChar char="•"/>
              <a:defRPr sz="2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GB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F01BF"/>
                </a:solidFill>
              </a:defRPr>
            </a:lvl1pPr>
          </a:lstStyle>
          <a:p>
            <a:r>
              <a:rPr lang="de-DE" smtClean="0"/>
              <a:t>Uli Schäfer</a:t>
            </a:r>
            <a:endParaRPr lang="en-GB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7072330" y="6565921"/>
            <a:ext cx="1928826" cy="292079"/>
          </a:xfrm>
        </p:spPr>
        <p:txBody>
          <a:bodyPr/>
          <a:lstStyle>
            <a:lvl1pPr>
              <a:defRPr>
                <a:solidFill>
                  <a:srgbClr val="0F01BF"/>
                </a:solidFill>
              </a:defRPr>
            </a:lvl1pPr>
          </a:lstStyle>
          <a:p>
            <a:fld id="{1B553D35-BD20-4004-8DB1-FBDB51E0F407}" type="slidenum">
              <a:rPr lang="en-GB" smtClean="0"/>
              <a:pPr/>
              <a:t>‹Nr.›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‹Nr.›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GB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GB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‹Nr.›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171" y="273352"/>
            <a:ext cx="8228437" cy="1145335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172" y="1604514"/>
            <a:ext cx="8046221" cy="3977811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4661047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57232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  <a:alpha val="27000"/>
                </a:srgbClr>
              </a:gs>
              <a:gs pos="100000">
                <a:srgbClr val="FFFF00">
                  <a:tint val="44500"/>
                  <a:satMod val="160000"/>
                  <a:alpha val="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en-GB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85720" y="1000108"/>
            <a:ext cx="8643998" cy="550072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en-GB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0" y="6572272"/>
            <a:ext cx="9144000" cy="285728"/>
          </a:xfrm>
          <a:prstGeom prst="rect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  <a:alpha val="54000"/>
                </a:srgbClr>
              </a:gs>
              <a:gs pos="100000">
                <a:srgbClr val="FFFF00">
                  <a:tint val="44500"/>
                  <a:satMod val="160000"/>
                  <a:alpha val="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F01BF"/>
                </a:solidFill>
              </a:defRPr>
            </a:lvl1pPr>
          </a:lstStyle>
          <a:p>
            <a:r>
              <a:rPr lang="de-DE" dirty="0" smtClean="0"/>
              <a:t>Uli Schäfer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43240" y="6572272"/>
            <a:ext cx="2895600" cy="285728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72264" y="6565921"/>
            <a:ext cx="2133600" cy="2920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53D35-BD20-4004-8DB1-FBDB51E0F407}" type="slidenum">
              <a:rPr lang="en-GB" smtClean="0"/>
              <a:pPr/>
              <a:t>‹Nr.›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3200" kern="1200">
          <a:solidFill>
            <a:srgbClr val="0F01BF"/>
          </a:solidFill>
          <a:latin typeface="Verdana" pitchFamily="34" charset="0"/>
          <a:ea typeface="Verdana" pitchFamily="34" charset="0"/>
          <a:cs typeface="Verdana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0F01BF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0F01BF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0F01BF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0F01BF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rgbClr val="0F01BF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L1Topo </a:t>
            </a:r>
            <a:r>
              <a:rPr lang="en-US" dirty="0"/>
              <a:t>H</a:t>
            </a:r>
            <a:r>
              <a:rPr lang="en-US" dirty="0" smtClean="0"/>
              <a:t>ardware </a:t>
            </a:r>
            <a:r>
              <a:rPr lang="en-US" dirty="0"/>
              <a:t>S</a:t>
            </a:r>
            <a:r>
              <a:rPr lang="en-US" dirty="0" smtClean="0"/>
              <a:t>tatus </a:t>
            </a:r>
            <a:r>
              <a:rPr lang="en-US" dirty="0" smtClean="0"/>
              <a:t>&amp; </a:t>
            </a:r>
            <a:r>
              <a:rPr lang="en-US" dirty="0"/>
              <a:t>P</a:t>
            </a:r>
            <a:r>
              <a:rPr lang="en-US" dirty="0" smtClean="0"/>
              <a:t>lans</a:t>
            </a:r>
            <a:endParaRPr lang="en-US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6" name="Untertitel 2"/>
          <p:cNvSpPr>
            <a:spLocks noGrp="1"/>
          </p:cNvSpPr>
          <p:nvPr>
            <p:ph type="subTitle" idx="1"/>
          </p:nvPr>
        </p:nvSpPr>
        <p:spPr>
          <a:xfrm>
            <a:off x="1371600" y="4797152"/>
            <a:ext cx="6400800" cy="841648"/>
          </a:xfrm>
        </p:spPr>
        <p:txBody>
          <a:bodyPr>
            <a:normAutofit/>
          </a:bodyPr>
          <a:lstStyle/>
          <a:p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B.Bauß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V.Büscher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U.Schäfer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E.Simioni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S.Tapprogge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, A. Vogel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60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Topology 2013/14 (RTDP)</a:t>
            </a:r>
            <a:endParaRPr lang="en-GB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7" name="Line 1"/>
          <p:cNvSpPr>
            <a:spLocks noChangeShapeType="1"/>
          </p:cNvSpPr>
          <p:nvPr/>
        </p:nvSpPr>
        <p:spPr bwMode="auto">
          <a:xfrm>
            <a:off x="5170793" y="1959198"/>
            <a:ext cx="1096" cy="93222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2" name="AutoShape 3"/>
          <p:cNvSpPr>
            <a:spLocks noChangeArrowheads="1"/>
          </p:cNvSpPr>
          <p:nvPr/>
        </p:nvSpPr>
        <p:spPr bwMode="auto">
          <a:xfrm>
            <a:off x="4118188" y="4758212"/>
            <a:ext cx="820375" cy="1400080"/>
          </a:xfrm>
          <a:prstGeom prst="cube">
            <a:avLst>
              <a:gd name="adj" fmla="val 63880"/>
            </a:avLst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3" name="AutoShape 4"/>
          <p:cNvSpPr>
            <a:spLocks noChangeArrowheads="1"/>
          </p:cNvSpPr>
          <p:nvPr/>
        </p:nvSpPr>
        <p:spPr bwMode="auto">
          <a:xfrm>
            <a:off x="4422287" y="4758212"/>
            <a:ext cx="820375" cy="1400080"/>
          </a:xfrm>
          <a:prstGeom prst="cube">
            <a:avLst>
              <a:gd name="adj" fmla="val 63880"/>
            </a:avLst>
          </a:prstGeom>
          <a:solidFill>
            <a:srgbClr val="008000">
              <a:alpha val="10196"/>
            </a:srgbClr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en-GB"/>
          </a:p>
        </p:txBody>
      </p:sp>
      <p:sp>
        <p:nvSpPr>
          <p:cNvPr id="94" name="AutoShape 5"/>
          <p:cNvSpPr>
            <a:spLocks noChangeArrowheads="1"/>
          </p:cNvSpPr>
          <p:nvPr/>
        </p:nvSpPr>
        <p:spPr bwMode="auto">
          <a:xfrm>
            <a:off x="4720605" y="4758212"/>
            <a:ext cx="820375" cy="1400080"/>
          </a:xfrm>
          <a:prstGeom prst="cube">
            <a:avLst>
              <a:gd name="adj" fmla="val 63880"/>
            </a:avLst>
          </a:prstGeom>
          <a:solidFill>
            <a:srgbClr val="008000">
              <a:alpha val="10196"/>
            </a:srgbClr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en-GB"/>
          </a:p>
        </p:txBody>
      </p:sp>
      <p:sp>
        <p:nvSpPr>
          <p:cNvPr id="95" name="AutoShape 6"/>
          <p:cNvSpPr>
            <a:spLocks noChangeArrowheads="1"/>
          </p:cNvSpPr>
          <p:nvPr/>
        </p:nvSpPr>
        <p:spPr bwMode="auto">
          <a:xfrm>
            <a:off x="5014919" y="4758212"/>
            <a:ext cx="820375" cy="1400080"/>
          </a:xfrm>
          <a:prstGeom prst="cube">
            <a:avLst>
              <a:gd name="adj" fmla="val 63880"/>
            </a:avLst>
          </a:prstGeom>
          <a:solidFill>
            <a:srgbClr val="008000">
              <a:alpha val="10196"/>
            </a:srgbClr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en-GB"/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4885910" y="4180913"/>
            <a:ext cx="1302950" cy="252454"/>
          </a:xfrm>
          <a:prstGeom prst="rect">
            <a:avLst/>
          </a:prstGeom>
          <a:noFill/>
          <a:ln w="19050">
            <a:noFill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en-US" b="1" dirty="0" err="1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Topo</a:t>
            </a:r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 Processor</a:t>
            </a:r>
            <a:endParaRPr lang="en-US" b="1" dirty="0">
              <a:solidFill>
                <a:srgbClr val="000000"/>
              </a:solidFill>
              <a:ea typeface="AR PL UMing HK" charset="0"/>
              <a:cs typeface="AR PL UMing HK" charset="0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4519317" y="6240501"/>
            <a:ext cx="923471" cy="252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>
            <a:lvl1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AR PL UMing HK" charset="0"/>
                <a:cs typeface="AR PL UMing HK" charset="0"/>
              </a:defRPr>
            </a:lvl1pPr>
            <a:lvl2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AR PL UMing HK" charset="0"/>
                <a:cs typeface="AR PL UMing HK" charset="0"/>
              </a:defRPr>
            </a:lvl2pPr>
            <a:lvl3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AR PL UMing HK" charset="0"/>
                <a:cs typeface="AR PL UMing HK" charset="0"/>
              </a:defRPr>
            </a:lvl3pPr>
            <a:lvl4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AR PL UMing HK" charset="0"/>
                <a:cs typeface="AR PL UMing HK" charset="0"/>
              </a:defRPr>
            </a:lvl4pPr>
            <a:lvl5pPr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AR PL UMing HK" charset="0"/>
                <a:cs typeface="AR PL UMing HK" charset="0"/>
              </a:defRPr>
            </a:lvl5pPr>
            <a:lvl6pPr marL="25146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AR PL UMing HK" charset="0"/>
                <a:cs typeface="AR PL UMing HK" charset="0"/>
              </a:defRPr>
            </a:lvl6pPr>
            <a:lvl7pPr marL="29718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AR PL UMing HK" charset="0"/>
                <a:cs typeface="AR PL UMing HK" charset="0"/>
              </a:defRPr>
            </a:lvl7pPr>
            <a:lvl8pPr marL="34290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AR PL UMing HK" charset="0"/>
                <a:cs typeface="AR PL UMing HK" charset="0"/>
              </a:defRPr>
            </a:lvl8pPr>
            <a:lvl9pPr marL="3886200" indent="-228600" defTabSz="45720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</a:tabLst>
              <a:defRPr>
                <a:solidFill>
                  <a:srgbClr val="000000"/>
                </a:solidFill>
                <a:latin typeface="Arial" charset="0"/>
                <a:ea typeface="AR PL UMing HK" charset="0"/>
                <a:cs typeface="AR PL UMing HK" charset="0"/>
              </a:defRPr>
            </a:lvl9pPr>
          </a:lstStyle>
          <a:p>
            <a:r>
              <a:rPr lang="en-US" b="1" dirty="0" err="1" smtClean="0"/>
              <a:t>Muons</a:t>
            </a:r>
            <a:endParaRPr lang="en-US" b="1" dirty="0"/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5439347" y="1949666"/>
            <a:ext cx="1659548" cy="660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pPr algn="ctr"/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Legacy</a:t>
            </a:r>
            <a:b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</a:br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 electrical links</a:t>
            </a:r>
          </a:p>
          <a:p>
            <a:pPr algn="ctr"/>
            <a:endParaRPr lang="en-US" b="1" dirty="0">
              <a:solidFill>
                <a:srgbClr val="000000"/>
              </a:solidFill>
              <a:ea typeface="AR PL UMing HK" charset="0"/>
              <a:cs typeface="AR PL UMing HK" charset="0"/>
            </a:endParaRPr>
          </a:p>
        </p:txBody>
      </p:sp>
      <p:sp>
        <p:nvSpPr>
          <p:cNvPr id="74" name="Text Box 11"/>
          <p:cNvSpPr txBox="1">
            <a:spLocks noChangeArrowheads="1"/>
          </p:cNvSpPr>
          <p:nvPr/>
        </p:nvSpPr>
        <p:spPr bwMode="auto">
          <a:xfrm>
            <a:off x="827628" y="3179781"/>
            <a:ext cx="1941263" cy="510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Cluster Processor</a:t>
            </a:r>
            <a:endParaRPr lang="en-US" b="1" dirty="0">
              <a:solidFill>
                <a:srgbClr val="000000"/>
              </a:solidFill>
              <a:ea typeface="AR PL UMing HK" charset="0"/>
              <a:cs typeface="AR PL UMing HK" charset="0"/>
            </a:endParaRPr>
          </a:p>
        </p:txBody>
      </p:sp>
      <p:sp>
        <p:nvSpPr>
          <p:cNvPr id="75" name="Line 12"/>
          <p:cNvSpPr>
            <a:spLocks noChangeShapeType="1"/>
          </p:cNvSpPr>
          <p:nvPr/>
        </p:nvSpPr>
        <p:spPr bwMode="auto">
          <a:xfrm>
            <a:off x="1692970" y="1340768"/>
            <a:ext cx="82037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6" name="Line 13"/>
          <p:cNvSpPr>
            <a:spLocks noChangeShapeType="1"/>
          </p:cNvSpPr>
          <p:nvPr/>
        </p:nvSpPr>
        <p:spPr bwMode="auto">
          <a:xfrm>
            <a:off x="2513345" y="1347120"/>
            <a:ext cx="4388" cy="14191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7" name="Line 14"/>
          <p:cNvSpPr>
            <a:spLocks noChangeShapeType="1"/>
          </p:cNvSpPr>
          <p:nvPr/>
        </p:nvSpPr>
        <p:spPr bwMode="auto">
          <a:xfrm>
            <a:off x="2517733" y="1423022"/>
            <a:ext cx="0" cy="465536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8" name="Line 15"/>
          <p:cNvSpPr>
            <a:spLocks noChangeShapeType="1"/>
          </p:cNvSpPr>
          <p:nvPr/>
        </p:nvSpPr>
        <p:spPr bwMode="auto">
          <a:xfrm>
            <a:off x="1696260" y="1264369"/>
            <a:ext cx="106934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9" name="Line 16"/>
          <p:cNvSpPr>
            <a:spLocks noChangeShapeType="1"/>
          </p:cNvSpPr>
          <p:nvPr/>
        </p:nvSpPr>
        <p:spPr bwMode="auto">
          <a:xfrm>
            <a:off x="2766697" y="1289846"/>
            <a:ext cx="0" cy="199184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0" name="Line 17"/>
          <p:cNvSpPr>
            <a:spLocks noChangeShapeType="1"/>
          </p:cNvSpPr>
          <p:nvPr/>
        </p:nvSpPr>
        <p:spPr bwMode="auto">
          <a:xfrm>
            <a:off x="3038693" y="1203051"/>
            <a:ext cx="1097" cy="285979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1" name="Line 18"/>
          <p:cNvSpPr>
            <a:spLocks noChangeShapeType="1"/>
          </p:cNvSpPr>
          <p:nvPr/>
        </p:nvSpPr>
        <p:spPr bwMode="auto">
          <a:xfrm>
            <a:off x="2766697" y="1423022"/>
            <a:ext cx="0" cy="465536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2" name="Line 19"/>
          <p:cNvSpPr>
            <a:spLocks noChangeShapeType="1"/>
          </p:cNvSpPr>
          <p:nvPr/>
        </p:nvSpPr>
        <p:spPr bwMode="auto">
          <a:xfrm>
            <a:off x="3039790" y="1423022"/>
            <a:ext cx="0" cy="465536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3" name="Line 20"/>
          <p:cNvSpPr>
            <a:spLocks noChangeShapeType="1"/>
          </p:cNvSpPr>
          <p:nvPr/>
        </p:nvSpPr>
        <p:spPr bwMode="auto">
          <a:xfrm>
            <a:off x="1696261" y="1196752"/>
            <a:ext cx="134243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4" name="Line 21"/>
          <p:cNvSpPr>
            <a:spLocks noChangeShapeType="1"/>
          </p:cNvSpPr>
          <p:nvPr/>
        </p:nvSpPr>
        <p:spPr bwMode="auto">
          <a:xfrm>
            <a:off x="2766697" y="1264369"/>
            <a:ext cx="0" cy="2547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86" name="Group 23"/>
          <p:cNvGrpSpPr>
            <a:grpSpLocks/>
          </p:cNvGrpSpPr>
          <p:nvPr/>
        </p:nvGrpSpPr>
        <p:grpSpPr bwMode="auto">
          <a:xfrm>
            <a:off x="1830065" y="1726430"/>
            <a:ext cx="1665976" cy="1400081"/>
            <a:chOff x="237" y="492"/>
            <a:chExt cx="1519" cy="1209"/>
          </a:xfrm>
        </p:grpSpPr>
        <p:sp>
          <p:nvSpPr>
            <p:cNvPr id="88" name="AutoShape 24"/>
            <p:cNvSpPr>
              <a:spLocks noChangeArrowheads="1"/>
            </p:cNvSpPr>
            <p:nvPr/>
          </p:nvSpPr>
          <p:spPr bwMode="auto">
            <a:xfrm>
              <a:off x="237" y="492"/>
              <a:ext cx="748" cy="1209"/>
            </a:xfrm>
            <a:prstGeom prst="cube">
              <a:avLst>
                <a:gd name="adj" fmla="val 6388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89" name="AutoShape 25"/>
            <p:cNvSpPr>
              <a:spLocks noChangeArrowheads="1"/>
            </p:cNvSpPr>
            <p:nvPr/>
          </p:nvSpPr>
          <p:spPr bwMode="auto">
            <a:xfrm>
              <a:off x="486" y="492"/>
              <a:ext cx="748" cy="1209"/>
            </a:xfrm>
            <a:prstGeom prst="cube">
              <a:avLst>
                <a:gd name="adj" fmla="val 6388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0" name="AutoShape 26"/>
            <p:cNvSpPr>
              <a:spLocks noChangeArrowheads="1"/>
            </p:cNvSpPr>
            <p:nvPr/>
          </p:nvSpPr>
          <p:spPr bwMode="auto">
            <a:xfrm>
              <a:off x="759" y="492"/>
              <a:ext cx="748" cy="1209"/>
            </a:xfrm>
            <a:prstGeom prst="cube">
              <a:avLst>
                <a:gd name="adj" fmla="val 6388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91" name="AutoShape 27"/>
            <p:cNvSpPr>
              <a:spLocks noChangeArrowheads="1"/>
            </p:cNvSpPr>
            <p:nvPr/>
          </p:nvSpPr>
          <p:spPr bwMode="auto">
            <a:xfrm>
              <a:off x="1008" y="492"/>
              <a:ext cx="748" cy="1209"/>
            </a:xfrm>
            <a:prstGeom prst="cube">
              <a:avLst>
                <a:gd name="adj" fmla="val 6388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87" name="Text Box 28"/>
          <p:cNvSpPr txBox="1">
            <a:spLocks noChangeArrowheads="1"/>
          </p:cNvSpPr>
          <p:nvPr/>
        </p:nvSpPr>
        <p:spPr bwMode="auto">
          <a:xfrm>
            <a:off x="2923534" y="2329774"/>
            <a:ext cx="474896" cy="25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en-US" b="1" dirty="0">
                <a:solidFill>
                  <a:schemeClr val="bg1"/>
                </a:solidFill>
                <a:ea typeface="AR PL UMing HK" charset="0"/>
                <a:cs typeface="AR PL UMing HK" charset="0"/>
              </a:rPr>
              <a:t>CMX</a:t>
            </a:r>
          </a:p>
        </p:txBody>
      </p:sp>
      <p:sp>
        <p:nvSpPr>
          <p:cNvPr id="13" name="Text Box 29"/>
          <p:cNvSpPr txBox="1">
            <a:spLocks noChangeArrowheads="1"/>
          </p:cNvSpPr>
          <p:nvPr/>
        </p:nvSpPr>
        <p:spPr bwMode="auto">
          <a:xfrm>
            <a:off x="7188829" y="4087690"/>
            <a:ext cx="481477" cy="43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CTP</a:t>
            </a:r>
            <a:b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</a:br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Core</a:t>
            </a:r>
            <a:endParaRPr lang="en-US" b="1" dirty="0">
              <a:solidFill>
                <a:srgbClr val="000000"/>
              </a:solidFill>
              <a:ea typeface="AR PL UMing HK" charset="0"/>
              <a:cs typeface="AR PL UMing HK" charset="0"/>
            </a:endParaRPr>
          </a:p>
        </p:txBody>
      </p:sp>
      <p:sp>
        <p:nvSpPr>
          <p:cNvPr id="53" name="Text Box 31"/>
          <p:cNvSpPr txBox="1">
            <a:spLocks noChangeArrowheads="1"/>
          </p:cNvSpPr>
          <p:nvPr/>
        </p:nvSpPr>
        <p:spPr bwMode="auto">
          <a:xfrm>
            <a:off x="564407" y="6120066"/>
            <a:ext cx="1925908" cy="327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Jet/Energy Processor</a:t>
            </a:r>
            <a:endParaRPr lang="en-US" b="1" dirty="0">
              <a:solidFill>
                <a:srgbClr val="000000"/>
              </a:solidFill>
              <a:ea typeface="AR PL UMing HK" charset="0"/>
              <a:cs typeface="AR PL UMing HK" charset="0"/>
            </a:endParaRPr>
          </a:p>
        </p:txBody>
      </p:sp>
      <p:sp>
        <p:nvSpPr>
          <p:cNvPr id="54" name="Line 32"/>
          <p:cNvSpPr>
            <a:spLocks noChangeShapeType="1"/>
          </p:cNvSpPr>
          <p:nvPr/>
        </p:nvSpPr>
        <p:spPr bwMode="auto">
          <a:xfrm>
            <a:off x="1692970" y="4312135"/>
            <a:ext cx="82037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5" name="Line 33"/>
          <p:cNvSpPr>
            <a:spLocks noChangeShapeType="1"/>
          </p:cNvSpPr>
          <p:nvPr/>
        </p:nvSpPr>
        <p:spPr bwMode="auto">
          <a:xfrm>
            <a:off x="2510186" y="4318486"/>
            <a:ext cx="7547" cy="164099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6" name="Line 34"/>
          <p:cNvSpPr>
            <a:spLocks noChangeShapeType="1"/>
          </p:cNvSpPr>
          <p:nvPr/>
        </p:nvSpPr>
        <p:spPr bwMode="auto">
          <a:xfrm>
            <a:off x="2517733" y="4424684"/>
            <a:ext cx="0" cy="457429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7" name="Line 35"/>
          <p:cNvSpPr>
            <a:spLocks noChangeShapeType="1"/>
          </p:cNvSpPr>
          <p:nvPr/>
        </p:nvSpPr>
        <p:spPr bwMode="auto">
          <a:xfrm>
            <a:off x="1692970" y="4256917"/>
            <a:ext cx="107263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8" name="Line 36"/>
          <p:cNvSpPr>
            <a:spLocks noChangeShapeType="1"/>
          </p:cNvSpPr>
          <p:nvPr/>
        </p:nvSpPr>
        <p:spPr bwMode="auto">
          <a:xfrm>
            <a:off x="2766698" y="4283402"/>
            <a:ext cx="0" cy="199184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9" name="Line 37"/>
          <p:cNvSpPr>
            <a:spLocks noChangeShapeType="1"/>
          </p:cNvSpPr>
          <p:nvPr/>
        </p:nvSpPr>
        <p:spPr bwMode="auto">
          <a:xfrm>
            <a:off x="3039788" y="4213916"/>
            <a:ext cx="1" cy="268669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0" name="Line 38"/>
          <p:cNvSpPr>
            <a:spLocks noChangeShapeType="1"/>
          </p:cNvSpPr>
          <p:nvPr/>
        </p:nvSpPr>
        <p:spPr bwMode="auto">
          <a:xfrm>
            <a:off x="2766698" y="4424684"/>
            <a:ext cx="0" cy="457429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1" name="Line 39"/>
          <p:cNvSpPr>
            <a:spLocks noChangeShapeType="1"/>
          </p:cNvSpPr>
          <p:nvPr/>
        </p:nvSpPr>
        <p:spPr bwMode="auto">
          <a:xfrm>
            <a:off x="3039790" y="4358675"/>
            <a:ext cx="0" cy="524596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2" name="Line 40"/>
          <p:cNvSpPr>
            <a:spLocks noChangeShapeType="1"/>
          </p:cNvSpPr>
          <p:nvPr/>
        </p:nvSpPr>
        <p:spPr bwMode="auto">
          <a:xfrm>
            <a:off x="1696261" y="4198864"/>
            <a:ext cx="1342432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63" name="Line 41"/>
          <p:cNvSpPr>
            <a:spLocks noChangeShapeType="1"/>
          </p:cNvSpPr>
          <p:nvPr/>
        </p:nvSpPr>
        <p:spPr bwMode="auto">
          <a:xfrm>
            <a:off x="2766698" y="4257925"/>
            <a:ext cx="0" cy="2547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grpSp>
        <p:nvGrpSpPr>
          <p:cNvPr id="65" name="Group 43"/>
          <p:cNvGrpSpPr>
            <a:grpSpLocks/>
          </p:cNvGrpSpPr>
          <p:nvPr/>
        </p:nvGrpSpPr>
        <p:grpSpPr bwMode="auto">
          <a:xfrm>
            <a:off x="1830066" y="4719986"/>
            <a:ext cx="1665976" cy="1400080"/>
            <a:chOff x="237" y="3077"/>
            <a:chExt cx="1519" cy="1209"/>
          </a:xfrm>
        </p:grpSpPr>
        <p:sp>
          <p:nvSpPr>
            <p:cNvPr id="70" name="AutoShape 44"/>
            <p:cNvSpPr>
              <a:spLocks noChangeArrowheads="1"/>
            </p:cNvSpPr>
            <p:nvPr/>
          </p:nvSpPr>
          <p:spPr bwMode="auto">
            <a:xfrm>
              <a:off x="237" y="3077"/>
              <a:ext cx="748" cy="1209"/>
            </a:xfrm>
            <a:prstGeom prst="cube">
              <a:avLst>
                <a:gd name="adj" fmla="val 6388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1" name="AutoShape 45"/>
            <p:cNvSpPr>
              <a:spLocks noChangeArrowheads="1"/>
            </p:cNvSpPr>
            <p:nvPr/>
          </p:nvSpPr>
          <p:spPr bwMode="auto">
            <a:xfrm>
              <a:off x="486" y="3077"/>
              <a:ext cx="748" cy="1209"/>
            </a:xfrm>
            <a:prstGeom prst="cube">
              <a:avLst>
                <a:gd name="adj" fmla="val 6388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2" name="AutoShape 46"/>
            <p:cNvSpPr>
              <a:spLocks noChangeArrowheads="1"/>
            </p:cNvSpPr>
            <p:nvPr/>
          </p:nvSpPr>
          <p:spPr bwMode="auto">
            <a:xfrm>
              <a:off x="759" y="3077"/>
              <a:ext cx="748" cy="1209"/>
            </a:xfrm>
            <a:prstGeom prst="cube">
              <a:avLst>
                <a:gd name="adj" fmla="val 6388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73" name="AutoShape 47"/>
            <p:cNvSpPr>
              <a:spLocks noChangeArrowheads="1"/>
            </p:cNvSpPr>
            <p:nvPr/>
          </p:nvSpPr>
          <p:spPr bwMode="auto">
            <a:xfrm>
              <a:off x="1008" y="3077"/>
              <a:ext cx="748" cy="1209"/>
            </a:xfrm>
            <a:prstGeom prst="cube">
              <a:avLst>
                <a:gd name="adj" fmla="val 63880"/>
              </a:avLst>
            </a:prstGeom>
            <a:solidFill>
              <a:srgbClr val="0080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66" name="Text Box 48"/>
          <p:cNvSpPr txBox="1">
            <a:spLocks noChangeArrowheads="1"/>
          </p:cNvSpPr>
          <p:nvPr/>
        </p:nvSpPr>
        <p:spPr bwMode="auto">
          <a:xfrm>
            <a:off x="2923534" y="5294378"/>
            <a:ext cx="474896" cy="251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en-US" b="1" dirty="0">
                <a:solidFill>
                  <a:schemeClr val="bg1"/>
                </a:solidFill>
                <a:ea typeface="AR PL UMing HK" charset="0"/>
                <a:cs typeface="AR PL UMing HK" charset="0"/>
              </a:rPr>
              <a:t>CMX</a:t>
            </a:r>
          </a:p>
        </p:txBody>
      </p:sp>
      <p:sp>
        <p:nvSpPr>
          <p:cNvPr id="67" name="Text Box 31"/>
          <p:cNvSpPr txBox="1">
            <a:spLocks noChangeArrowheads="1"/>
          </p:cNvSpPr>
          <p:nvPr/>
        </p:nvSpPr>
        <p:spPr bwMode="auto">
          <a:xfrm>
            <a:off x="467892" y="3841027"/>
            <a:ext cx="2022422" cy="35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From </a:t>
            </a:r>
            <a:r>
              <a:rPr lang="en-US" b="1" dirty="0" err="1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PPr</a:t>
            </a:r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 / </a:t>
            </a:r>
            <a:r>
              <a:rPr lang="en-US" b="1" dirty="0" err="1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nMCMs</a:t>
            </a:r>
            <a:endParaRPr lang="en-US" b="1" dirty="0">
              <a:solidFill>
                <a:srgbClr val="000000"/>
              </a:solidFill>
              <a:ea typeface="AR PL UMing HK" charset="0"/>
              <a:cs typeface="AR PL UMing HK" charset="0"/>
            </a:endParaRPr>
          </a:p>
        </p:txBody>
      </p:sp>
      <p:sp>
        <p:nvSpPr>
          <p:cNvPr id="68" name="Text Box 31"/>
          <p:cNvSpPr txBox="1">
            <a:spLocks noChangeArrowheads="1"/>
          </p:cNvSpPr>
          <p:nvPr/>
        </p:nvSpPr>
        <p:spPr bwMode="auto">
          <a:xfrm>
            <a:off x="3749394" y="1570672"/>
            <a:ext cx="1917134" cy="311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6.4Gb/s </a:t>
            </a:r>
            <a:r>
              <a:rPr lang="en-US" b="1" dirty="0" err="1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fibre</a:t>
            </a:r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 bundles</a:t>
            </a:r>
            <a:endParaRPr lang="en-US" b="1" dirty="0">
              <a:solidFill>
                <a:srgbClr val="000000"/>
              </a:solidFill>
              <a:ea typeface="AR PL UMing HK" charset="0"/>
              <a:cs typeface="AR PL UMing HK" charset="0"/>
            </a:endParaRPr>
          </a:p>
        </p:txBody>
      </p:sp>
      <p:sp>
        <p:nvSpPr>
          <p:cNvPr id="69" name="Text Box 31"/>
          <p:cNvSpPr txBox="1">
            <a:spLocks noChangeArrowheads="1"/>
          </p:cNvSpPr>
          <p:nvPr/>
        </p:nvSpPr>
        <p:spPr bwMode="auto">
          <a:xfrm>
            <a:off x="5793794" y="4644696"/>
            <a:ext cx="2610201" cy="311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60876" rIns="90000" bIns="45000"/>
          <a:lstStyle/>
          <a:p>
            <a:r>
              <a:rPr lang="en-US" b="1" dirty="0" err="1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Fibres</a:t>
            </a:r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 </a:t>
            </a:r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&amp; </a:t>
            </a:r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3*32 </a:t>
            </a:r>
            <a:r>
              <a:rPr lang="en-US" b="1" dirty="0" smtClean="0">
                <a:solidFill>
                  <a:srgbClr val="000000"/>
                </a:solidFill>
                <a:ea typeface="AR PL UMing HK" charset="0"/>
                <a:cs typeface="AR PL UMing HK" charset="0"/>
              </a:rPr>
              <a:t>electrical LVDS links</a:t>
            </a:r>
            <a:endParaRPr lang="en-US" b="1" dirty="0">
              <a:solidFill>
                <a:srgbClr val="000000"/>
              </a:solidFill>
              <a:ea typeface="AR PL UMing HK" charset="0"/>
              <a:cs typeface="AR PL UMing HK" charset="0"/>
            </a:endParaRPr>
          </a:p>
        </p:txBody>
      </p:sp>
      <p:sp>
        <p:nvSpPr>
          <p:cNvPr id="15" name="Line 51"/>
          <p:cNvSpPr>
            <a:spLocks noChangeShapeType="1"/>
          </p:cNvSpPr>
          <p:nvPr/>
        </p:nvSpPr>
        <p:spPr bwMode="auto">
          <a:xfrm>
            <a:off x="7951076" y="2835840"/>
            <a:ext cx="1097" cy="400685"/>
          </a:xfrm>
          <a:prstGeom prst="line">
            <a:avLst/>
          </a:prstGeom>
          <a:noFill/>
          <a:ln w="1836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9" name="AutoShape 55"/>
          <p:cNvSpPr>
            <a:spLocks noChangeArrowheads="1"/>
          </p:cNvSpPr>
          <p:nvPr/>
        </p:nvSpPr>
        <p:spPr bwMode="auto">
          <a:xfrm>
            <a:off x="4216612" y="2762884"/>
            <a:ext cx="820375" cy="1400080"/>
          </a:xfrm>
          <a:prstGeom prst="cube">
            <a:avLst>
              <a:gd name="adj" fmla="val 63880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0" name="AutoShape 56"/>
          <p:cNvSpPr>
            <a:spLocks noChangeArrowheads="1"/>
          </p:cNvSpPr>
          <p:nvPr/>
        </p:nvSpPr>
        <p:spPr bwMode="auto">
          <a:xfrm>
            <a:off x="4490802" y="2762884"/>
            <a:ext cx="820375" cy="1400080"/>
          </a:xfrm>
          <a:prstGeom prst="cube">
            <a:avLst>
              <a:gd name="adj" fmla="val 63880"/>
            </a:avLst>
          </a:prstGeom>
          <a:solidFill>
            <a:srgbClr val="CCCC00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51" name="AutoShape 57"/>
          <p:cNvSpPr>
            <a:spLocks noChangeArrowheads="1"/>
          </p:cNvSpPr>
          <p:nvPr/>
        </p:nvSpPr>
        <p:spPr bwMode="auto">
          <a:xfrm>
            <a:off x="4789120" y="2762884"/>
            <a:ext cx="820375" cy="1400080"/>
          </a:xfrm>
          <a:prstGeom prst="cube">
            <a:avLst>
              <a:gd name="adj" fmla="val 63880"/>
            </a:avLst>
          </a:prstGeom>
          <a:solidFill>
            <a:srgbClr val="FFFF99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" name="Line 59"/>
          <p:cNvSpPr>
            <a:spLocks noChangeShapeType="1"/>
          </p:cNvSpPr>
          <p:nvPr/>
        </p:nvSpPr>
        <p:spPr bwMode="auto">
          <a:xfrm>
            <a:off x="4644349" y="3624471"/>
            <a:ext cx="0" cy="102892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8" name="Line 60"/>
          <p:cNvSpPr>
            <a:spLocks noChangeShapeType="1"/>
          </p:cNvSpPr>
          <p:nvPr/>
        </p:nvSpPr>
        <p:spPr bwMode="auto">
          <a:xfrm>
            <a:off x="4918538" y="3624470"/>
            <a:ext cx="1096" cy="1028927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9" name="Oval 61"/>
          <p:cNvSpPr>
            <a:spLocks noChangeArrowheads="1"/>
          </p:cNvSpPr>
          <p:nvPr/>
        </p:nvSpPr>
        <p:spPr bwMode="auto">
          <a:xfrm>
            <a:off x="4854926" y="3624471"/>
            <a:ext cx="126127" cy="133175"/>
          </a:xfrm>
          <a:prstGeom prst="ellipse">
            <a:avLst/>
          </a:prstGeom>
          <a:solidFill>
            <a:srgbClr val="808080"/>
          </a:solidFill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" name="Oval 62"/>
          <p:cNvSpPr>
            <a:spLocks noChangeArrowheads="1"/>
          </p:cNvSpPr>
          <p:nvPr/>
        </p:nvSpPr>
        <p:spPr bwMode="auto">
          <a:xfrm>
            <a:off x="4581833" y="3624471"/>
            <a:ext cx="126128" cy="133175"/>
          </a:xfrm>
          <a:prstGeom prst="ellipse">
            <a:avLst/>
          </a:prstGeom>
          <a:solidFill>
            <a:srgbClr val="000000"/>
          </a:solidFill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1" name="Line 63"/>
          <p:cNvSpPr>
            <a:spLocks noChangeShapeType="1"/>
          </p:cNvSpPr>
          <p:nvPr/>
        </p:nvSpPr>
        <p:spPr bwMode="auto">
          <a:xfrm>
            <a:off x="2833599" y="5758753"/>
            <a:ext cx="1097" cy="73420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2" name="Line 64"/>
          <p:cNvSpPr>
            <a:spLocks noChangeShapeType="1"/>
          </p:cNvSpPr>
          <p:nvPr/>
        </p:nvSpPr>
        <p:spPr bwMode="auto">
          <a:xfrm>
            <a:off x="2833599" y="6492956"/>
            <a:ext cx="947600" cy="115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3" name="Line 65"/>
          <p:cNvSpPr>
            <a:spLocks noChangeShapeType="1"/>
          </p:cNvSpPr>
          <p:nvPr/>
        </p:nvSpPr>
        <p:spPr bwMode="auto">
          <a:xfrm flipV="1">
            <a:off x="3781199" y="2088900"/>
            <a:ext cx="1097" cy="4405214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4" name="Line 66"/>
          <p:cNvSpPr>
            <a:spLocks noChangeShapeType="1"/>
          </p:cNvSpPr>
          <p:nvPr/>
        </p:nvSpPr>
        <p:spPr bwMode="auto">
          <a:xfrm>
            <a:off x="3781199" y="2090057"/>
            <a:ext cx="695345" cy="115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5" name="Line 67"/>
          <p:cNvSpPr>
            <a:spLocks noChangeShapeType="1"/>
          </p:cNvSpPr>
          <p:nvPr/>
        </p:nvSpPr>
        <p:spPr bwMode="auto">
          <a:xfrm>
            <a:off x="4412932" y="2090057"/>
            <a:ext cx="757861" cy="115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6" name="Line 68"/>
          <p:cNvSpPr>
            <a:spLocks noChangeShapeType="1"/>
          </p:cNvSpPr>
          <p:nvPr/>
        </p:nvSpPr>
        <p:spPr bwMode="auto">
          <a:xfrm>
            <a:off x="2833599" y="2757093"/>
            <a:ext cx="1097" cy="93338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7" name="Line 69"/>
          <p:cNvSpPr>
            <a:spLocks noChangeShapeType="1"/>
          </p:cNvSpPr>
          <p:nvPr/>
        </p:nvSpPr>
        <p:spPr bwMode="auto">
          <a:xfrm>
            <a:off x="2833599" y="3691638"/>
            <a:ext cx="821473" cy="115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8" name="Line 70"/>
          <p:cNvSpPr>
            <a:spLocks noChangeShapeType="1"/>
          </p:cNvSpPr>
          <p:nvPr/>
        </p:nvSpPr>
        <p:spPr bwMode="auto">
          <a:xfrm>
            <a:off x="3655072" y="1956882"/>
            <a:ext cx="1096" cy="1734756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9" name="Line 71"/>
          <p:cNvSpPr>
            <a:spLocks noChangeShapeType="1"/>
          </p:cNvSpPr>
          <p:nvPr/>
        </p:nvSpPr>
        <p:spPr bwMode="auto">
          <a:xfrm>
            <a:off x="3655072" y="1956882"/>
            <a:ext cx="821472" cy="2316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0" name="Line 72"/>
          <p:cNvSpPr>
            <a:spLocks noChangeShapeType="1"/>
          </p:cNvSpPr>
          <p:nvPr/>
        </p:nvSpPr>
        <p:spPr bwMode="auto">
          <a:xfrm>
            <a:off x="4412932" y="1958040"/>
            <a:ext cx="757861" cy="115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1" name="Line 73"/>
          <p:cNvSpPr>
            <a:spLocks noChangeShapeType="1"/>
          </p:cNvSpPr>
          <p:nvPr/>
        </p:nvSpPr>
        <p:spPr bwMode="auto">
          <a:xfrm>
            <a:off x="4260048" y="5818393"/>
            <a:ext cx="1097" cy="667036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2" name="Line 74"/>
          <p:cNvSpPr>
            <a:spLocks noChangeShapeType="1"/>
          </p:cNvSpPr>
          <p:nvPr/>
        </p:nvSpPr>
        <p:spPr bwMode="auto">
          <a:xfrm flipH="1">
            <a:off x="3906228" y="6485429"/>
            <a:ext cx="353819" cy="868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3" name="Line 75"/>
          <p:cNvSpPr>
            <a:spLocks noChangeShapeType="1"/>
          </p:cNvSpPr>
          <p:nvPr/>
        </p:nvSpPr>
        <p:spPr bwMode="auto">
          <a:xfrm flipV="1">
            <a:off x="3907326" y="2223233"/>
            <a:ext cx="1096" cy="4270881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4" name="Line 76"/>
          <p:cNvSpPr>
            <a:spLocks noChangeShapeType="1"/>
          </p:cNvSpPr>
          <p:nvPr/>
        </p:nvSpPr>
        <p:spPr bwMode="auto">
          <a:xfrm flipV="1">
            <a:off x="3907326" y="2220917"/>
            <a:ext cx="568121" cy="463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5" name="Line 77"/>
          <p:cNvSpPr>
            <a:spLocks noChangeShapeType="1"/>
          </p:cNvSpPr>
          <p:nvPr/>
        </p:nvSpPr>
        <p:spPr bwMode="auto">
          <a:xfrm>
            <a:off x="4412932" y="2223233"/>
            <a:ext cx="757861" cy="115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36" name="Oval 78"/>
          <p:cNvSpPr>
            <a:spLocks noChangeArrowheads="1"/>
          </p:cNvSpPr>
          <p:nvPr/>
        </p:nvSpPr>
        <p:spPr bwMode="auto">
          <a:xfrm>
            <a:off x="4198081" y="5743981"/>
            <a:ext cx="126128" cy="133176"/>
          </a:xfrm>
          <a:prstGeom prst="ellipse">
            <a:avLst/>
          </a:prstGeom>
          <a:solidFill>
            <a:srgbClr val="000000"/>
          </a:solidFill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7" name="Oval 79"/>
          <p:cNvSpPr>
            <a:spLocks noChangeArrowheads="1"/>
          </p:cNvSpPr>
          <p:nvPr/>
        </p:nvSpPr>
        <p:spPr bwMode="auto">
          <a:xfrm>
            <a:off x="2765600" y="5751805"/>
            <a:ext cx="126128" cy="133176"/>
          </a:xfrm>
          <a:prstGeom prst="ellipse">
            <a:avLst/>
          </a:prstGeom>
          <a:solidFill>
            <a:srgbClr val="000000"/>
          </a:solidFill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8" name="Oval 80"/>
          <p:cNvSpPr>
            <a:spLocks noChangeArrowheads="1"/>
          </p:cNvSpPr>
          <p:nvPr/>
        </p:nvSpPr>
        <p:spPr bwMode="auto">
          <a:xfrm>
            <a:off x="2765600" y="2731616"/>
            <a:ext cx="126128" cy="133176"/>
          </a:xfrm>
          <a:prstGeom prst="ellipse">
            <a:avLst/>
          </a:prstGeom>
          <a:solidFill>
            <a:srgbClr val="000000"/>
          </a:solidFill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4" name="AutoShape 82"/>
          <p:cNvSpPr>
            <a:spLocks noChangeArrowheads="1"/>
          </p:cNvSpPr>
          <p:nvPr/>
        </p:nvSpPr>
        <p:spPr bwMode="auto">
          <a:xfrm>
            <a:off x="6526387" y="2762884"/>
            <a:ext cx="820376" cy="1400080"/>
          </a:xfrm>
          <a:prstGeom prst="cube">
            <a:avLst>
              <a:gd name="adj" fmla="val 63880"/>
            </a:avLst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5" name="AutoShape 83"/>
          <p:cNvSpPr>
            <a:spLocks noChangeArrowheads="1"/>
          </p:cNvSpPr>
          <p:nvPr/>
        </p:nvSpPr>
        <p:spPr bwMode="auto">
          <a:xfrm>
            <a:off x="6824705" y="2762884"/>
            <a:ext cx="820376" cy="1400080"/>
          </a:xfrm>
          <a:prstGeom prst="cube">
            <a:avLst>
              <a:gd name="adj" fmla="val 63880"/>
            </a:avLst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6" name="AutoShape 84"/>
          <p:cNvSpPr>
            <a:spLocks noChangeArrowheads="1"/>
          </p:cNvSpPr>
          <p:nvPr/>
        </p:nvSpPr>
        <p:spPr bwMode="auto">
          <a:xfrm>
            <a:off x="7098895" y="2762884"/>
            <a:ext cx="820376" cy="1400080"/>
          </a:xfrm>
          <a:prstGeom prst="cube">
            <a:avLst>
              <a:gd name="adj" fmla="val 63880"/>
            </a:avLst>
          </a:prstGeom>
          <a:solidFill>
            <a:srgbClr val="808080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7" name="AutoShape 85"/>
          <p:cNvSpPr>
            <a:spLocks noChangeArrowheads="1"/>
          </p:cNvSpPr>
          <p:nvPr/>
        </p:nvSpPr>
        <p:spPr bwMode="auto">
          <a:xfrm>
            <a:off x="7371988" y="2762884"/>
            <a:ext cx="820376" cy="1400080"/>
          </a:xfrm>
          <a:prstGeom prst="cube">
            <a:avLst>
              <a:gd name="adj" fmla="val 63880"/>
            </a:avLst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8" name="AutoShape 86"/>
          <p:cNvSpPr>
            <a:spLocks noChangeArrowheads="1"/>
          </p:cNvSpPr>
          <p:nvPr/>
        </p:nvSpPr>
        <p:spPr bwMode="auto">
          <a:xfrm>
            <a:off x="7670306" y="2762884"/>
            <a:ext cx="820376" cy="1400080"/>
          </a:xfrm>
          <a:prstGeom prst="cube">
            <a:avLst>
              <a:gd name="adj" fmla="val 63880"/>
            </a:avLst>
          </a:prstGeom>
          <a:solidFill>
            <a:srgbClr val="008000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0" name="Line 87"/>
          <p:cNvSpPr>
            <a:spLocks noChangeShapeType="1"/>
          </p:cNvSpPr>
          <p:nvPr/>
        </p:nvSpPr>
        <p:spPr bwMode="auto">
          <a:xfrm flipV="1">
            <a:off x="7255731" y="4291506"/>
            <a:ext cx="1097" cy="354944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" name="Line 88"/>
          <p:cNvSpPr>
            <a:spLocks noChangeShapeType="1"/>
          </p:cNvSpPr>
          <p:nvPr/>
        </p:nvSpPr>
        <p:spPr bwMode="auto">
          <a:xfrm flipV="1">
            <a:off x="7255731" y="3728696"/>
            <a:ext cx="1097" cy="66935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8" name="AutoShape 56"/>
          <p:cNvSpPr>
            <a:spLocks noChangeArrowheads="1"/>
          </p:cNvSpPr>
          <p:nvPr/>
        </p:nvSpPr>
        <p:spPr bwMode="auto">
          <a:xfrm>
            <a:off x="4788914" y="2762884"/>
            <a:ext cx="820375" cy="1400080"/>
          </a:xfrm>
          <a:prstGeom prst="cube">
            <a:avLst>
              <a:gd name="adj" fmla="val 63880"/>
            </a:avLst>
          </a:prstGeom>
          <a:solidFill>
            <a:srgbClr val="CCCC00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2" name="Oval 89"/>
          <p:cNvSpPr>
            <a:spLocks noChangeArrowheads="1"/>
          </p:cNvSpPr>
          <p:nvPr/>
        </p:nvSpPr>
        <p:spPr bwMode="auto">
          <a:xfrm>
            <a:off x="7193216" y="3624471"/>
            <a:ext cx="126127" cy="133175"/>
          </a:xfrm>
          <a:prstGeom prst="ellipse">
            <a:avLst/>
          </a:prstGeom>
          <a:solidFill>
            <a:srgbClr val="000000"/>
          </a:solidFill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43" name="Line 53"/>
          <p:cNvSpPr>
            <a:spLocks noChangeShapeType="1"/>
          </p:cNvSpPr>
          <p:nvPr/>
        </p:nvSpPr>
        <p:spPr bwMode="auto">
          <a:xfrm flipV="1">
            <a:off x="4644896" y="4653396"/>
            <a:ext cx="2610835" cy="1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52" name="AutoShape 58"/>
          <p:cNvSpPr>
            <a:spLocks noChangeArrowheads="1"/>
          </p:cNvSpPr>
          <p:nvPr/>
        </p:nvSpPr>
        <p:spPr bwMode="auto">
          <a:xfrm>
            <a:off x="5062213" y="2762884"/>
            <a:ext cx="820375" cy="1400080"/>
          </a:xfrm>
          <a:prstGeom prst="cube">
            <a:avLst>
              <a:gd name="adj" fmla="val 63880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9" name="Line 59"/>
          <p:cNvSpPr>
            <a:spLocks noChangeShapeType="1"/>
          </p:cNvSpPr>
          <p:nvPr/>
        </p:nvSpPr>
        <p:spPr bwMode="auto">
          <a:xfrm>
            <a:off x="4917989" y="3624471"/>
            <a:ext cx="0" cy="102892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0" name="Oval 62"/>
          <p:cNvSpPr>
            <a:spLocks noChangeArrowheads="1"/>
          </p:cNvSpPr>
          <p:nvPr/>
        </p:nvSpPr>
        <p:spPr bwMode="auto">
          <a:xfrm>
            <a:off x="4856570" y="3626208"/>
            <a:ext cx="126128" cy="133175"/>
          </a:xfrm>
          <a:prstGeom prst="ellipse">
            <a:avLst/>
          </a:prstGeom>
          <a:solidFill>
            <a:srgbClr val="000000"/>
          </a:solidFill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1" name="Line 77"/>
          <p:cNvSpPr>
            <a:spLocks noChangeShapeType="1"/>
          </p:cNvSpPr>
          <p:nvPr/>
        </p:nvSpPr>
        <p:spPr bwMode="auto">
          <a:xfrm>
            <a:off x="6197411" y="4299019"/>
            <a:ext cx="448797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2" name="Line 1"/>
          <p:cNvSpPr>
            <a:spLocks noChangeShapeType="1"/>
          </p:cNvSpPr>
          <p:nvPr/>
        </p:nvSpPr>
        <p:spPr bwMode="auto">
          <a:xfrm>
            <a:off x="6646208" y="3698654"/>
            <a:ext cx="0" cy="60036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4" name="Line 1"/>
          <p:cNvSpPr>
            <a:spLocks noChangeShapeType="1"/>
          </p:cNvSpPr>
          <p:nvPr/>
        </p:nvSpPr>
        <p:spPr bwMode="auto">
          <a:xfrm>
            <a:off x="6197411" y="2610623"/>
            <a:ext cx="1096" cy="169651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6" name="Line 37"/>
          <p:cNvSpPr>
            <a:spLocks noChangeShapeType="1"/>
          </p:cNvSpPr>
          <p:nvPr/>
        </p:nvSpPr>
        <p:spPr bwMode="auto">
          <a:xfrm>
            <a:off x="6197411" y="3820761"/>
            <a:ext cx="0" cy="199184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9" name="Oval 80"/>
          <p:cNvSpPr>
            <a:spLocks noChangeArrowheads="1"/>
          </p:cNvSpPr>
          <p:nvPr/>
        </p:nvSpPr>
        <p:spPr bwMode="auto">
          <a:xfrm>
            <a:off x="6588901" y="3632066"/>
            <a:ext cx="126128" cy="133176"/>
          </a:xfrm>
          <a:prstGeom prst="ellipse">
            <a:avLst/>
          </a:prstGeom>
          <a:solidFill>
            <a:srgbClr val="000000"/>
          </a:solidFill>
          <a:ln w="19050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3" name="Inhaltsplatzhalter 2"/>
          <p:cNvSpPr txBox="1">
            <a:spLocks/>
          </p:cNvSpPr>
          <p:nvPr/>
        </p:nvSpPr>
        <p:spPr>
          <a:xfrm>
            <a:off x="4455145" y="2253080"/>
            <a:ext cx="999788" cy="50243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sz="2000" dirty="0" smtClean="0">
                <a:solidFill>
                  <a:srgbClr val="FF0000"/>
                </a:solidFill>
              </a:rPr>
              <a:t>160 /</a:t>
            </a:r>
            <a:endParaRPr lang="en-GB" sz="2000" dirty="0"/>
          </a:p>
        </p:txBody>
      </p:sp>
      <p:sp>
        <p:nvSpPr>
          <p:cNvPr id="105" name="Inhaltsplatzhalter 2"/>
          <p:cNvSpPr txBox="1">
            <a:spLocks/>
          </p:cNvSpPr>
          <p:nvPr/>
        </p:nvSpPr>
        <p:spPr>
          <a:xfrm>
            <a:off x="6513552" y="4318793"/>
            <a:ext cx="999788" cy="50243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rgbClr val="0F01BF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sz="2000" dirty="0" smtClean="0">
                <a:solidFill>
                  <a:srgbClr val="FF0000"/>
                </a:solidFill>
              </a:rPr>
              <a:t>12</a:t>
            </a:r>
          </a:p>
          <a:p>
            <a:pPr marL="0" indent="0">
              <a:buFont typeface="Arial" pitchFamily="34" charset="0"/>
              <a:buNone/>
            </a:pPr>
            <a:r>
              <a:rPr lang="en-GB" sz="2000" dirty="0" smtClean="0">
                <a:solidFill>
                  <a:srgbClr val="FF0000"/>
                </a:solidFill>
              </a:rPr>
              <a:t> </a:t>
            </a:r>
            <a:r>
              <a:rPr lang="en-GB" sz="2000" dirty="0" smtClean="0">
                <a:solidFill>
                  <a:srgbClr val="FF0000"/>
                </a:solidFill>
              </a:rPr>
              <a:t>/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494607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Topology </a:t>
            </a:r>
            <a:r>
              <a:rPr lang="en-GB" dirty="0" smtClean="0"/>
              <a:t>Processor – Pre-phase1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-400050"/>
            <a:r>
              <a:rPr lang="en-GB" dirty="0" smtClean="0"/>
              <a:t>Correlating trigger objects (TOBs: jets</a:t>
            </a:r>
            <a:r>
              <a:rPr lang="en-GB" dirty="0"/>
              <a:t>, clusters, </a:t>
            </a:r>
            <a:r>
              <a:rPr lang="en-GB" dirty="0" err="1" smtClean="0"/>
              <a:t>muons</a:t>
            </a:r>
            <a:r>
              <a:rPr lang="en-GB" dirty="0"/>
              <a:t>)</a:t>
            </a:r>
            <a:endParaRPr lang="en-GB" dirty="0"/>
          </a:p>
          <a:p>
            <a:pPr marL="0" indent="-400050"/>
            <a:r>
              <a:rPr lang="en-GB" dirty="0" smtClean="0"/>
              <a:t>Single </a:t>
            </a:r>
            <a:r>
              <a:rPr lang="en-GB" dirty="0" err="1" smtClean="0"/>
              <a:t>AdvancedTCA</a:t>
            </a:r>
            <a:r>
              <a:rPr lang="en-GB" dirty="0" smtClean="0"/>
              <a:t> crate</a:t>
            </a:r>
            <a:endParaRPr lang="en-GB" dirty="0" smtClean="0"/>
          </a:p>
          <a:p>
            <a:pPr marL="0" indent="-400050"/>
            <a:r>
              <a:rPr lang="en-GB" dirty="0" smtClean="0"/>
              <a:t>Up to </a:t>
            </a:r>
            <a:r>
              <a:rPr lang="en-GB" dirty="0"/>
              <a:t>three </a:t>
            </a:r>
            <a:r>
              <a:rPr lang="en-GB" dirty="0" smtClean="0"/>
              <a:t>modules running separate algorithms concurrently</a:t>
            </a:r>
            <a:endParaRPr lang="en-GB" dirty="0"/>
          </a:p>
          <a:p>
            <a:pPr marL="800100" lvl="2" indent="-400050"/>
            <a:r>
              <a:rPr lang="en-GB" dirty="0" smtClean="0"/>
              <a:t>Fibre-optical input via Rear Transition Module on 48-way connectors</a:t>
            </a:r>
          </a:p>
          <a:p>
            <a:pPr marL="800100" lvl="2" indent="-400050"/>
            <a:r>
              <a:rPr lang="en-GB" dirty="0" err="1"/>
              <a:t>M</a:t>
            </a:r>
            <a:r>
              <a:rPr lang="en-GB" dirty="0" err="1" smtClean="0"/>
              <a:t>iniPOD</a:t>
            </a:r>
            <a:r>
              <a:rPr lang="en-GB" dirty="0" smtClean="0"/>
              <a:t> optical receivers</a:t>
            </a:r>
          </a:p>
          <a:p>
            <a:pPr marL="800100" lvl="2" indent="-400050"/>
            <a:r>
              <a:rPr lang="en-GB" dirty="0" smtClean="0"/>
              <a:t>Input </a:t>
            </a:r>
            <a:r>
              <a:rPr lang="en-GB" dirty="0"/>
              <a:t>bandwidth 820 Gb/s @ 6.4Gb/s (2014 baseline rate)</a:t>
            </a:r>
          </a:p>
          <a:p>
            <a:pPr marL="800100" lvl="2" indent="-400050"/>
            <a:r>
              <a:rPr lang="en-GB" dirty="0" smtClean="0"/>
              <a:t>Two high-end FPGA processors (7-series) working concurrently on separate copies of the TOBs</a:t>
            </a:r>
          </a:p>
          <a:p>
            <a:pPr marL="800100" lvl="2" indent="-400050"/>
            <a:r>
              <a:rPr lang="en-GB" dirty="0" smtClean="0"/>
              <a:t>Additional parallel inter-FPGA real-time links (&gt; 200Gb/s)</a:t>
            </a:r>
            <a:endParaRPr lang="en-GB" dirty="0"/>
          </a:p>
          <a:p>
            <a:r>
              <a:rPr lang="en-GB" dirty="0" smtClean="0"/>
              <a:t>Both </a:t>
            </a:r>
            <a:r>
              <a:rPr lang="en-GB" dirty="0" smtClean="0"/>
              <a:t>fibre </a:t>
            </a:r>
            <a:r>
              <a:rPr lang="en-GB" dirty="0"/>
              <a:t>bundle and low latency LVDS into </a:t>
            </a:r>
            <a:r>
              <a:rPr lang="en-GB" dirty="0" err="1" smtClean="0"/>
              <a:t>CTPcore</a:t>
            </a:r>
            <a:endParaRPr lang="en-GB" dirty="0" smtClean="0"/>
          </a:p>
          <a:p>
            <a:r>
              <a:rPr lang="en-GB" dirty="0" smtClean="0"/>
              <a:t>Some critical circuitry on mezzanine, to allow for later </a:t>
            </a:r>
            <a:r>
              <a:rPr lang="en-GB" dirty="0" smtClean="0"/>
              <a:t>mods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Well </a:t>
            </a:r>
            <a:r>
              <a:rPr lang="en-GB" dirty="0"/>
              <a:t>prepared for phase </a:t>
            </a:r>
            <a:r>
              <a:rPr lang="en-GB" dirty="0" smtClean="0"/>
              <a:t>1 / 2: </a:t>
            </a:r>
            <a:endParaRPr lang="en-GB" dirty="0"/>
          </a:p>
          <a:p>
            <a:pPr lvl="1"/>
            <a:r>
              <a:rPr lang="en-GB" dirty="0"/>
              <a:t>Module control and readout compatible to L1Calo/FEX </a:t>
            </a:r>
            <a:r>
              <a:rPr lang="en-GB" dirty="0" smtClean="0"/>
              <a:t>scheme</a:t>
            </a:r>
            <a:endParaRPr lang="en-GB" dirty="0"/>
          </a:p>
          <a:p>
            <a:pPr lvl="1"/>
            <a:r>
              <a:rPr lang="en-GB" dirty="0" smtClean="0"/>
              <a:t>accept </a:t>
            </a:r>
            <a:r>
              <a:rPr lang="en-GB" dirty="0"/>
              <a:t>line rates above 6.4Gb/s from future processors (</a:t>
            </a:r>
            <a:r>
              <a:rPr lang="en-GB" dirty="0" err="1"/>
              <a:t>FEXes</a:t>
            </a:r>
            <a:r>
              <a:rPr lang="en-GB" dirty="0"/>
              <a:t>, </a:t>
            </a:r>
            <a:r>
              <a:rPr lang="en-GB" dirty="0" err="1"/>
              <a:t>muons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3714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Topo</a:t>
            </a:r>
            <a:r>
              <a:rPr lang="en-GB" dirty="0" smtClean="0"/>
              <a:t> </a:t>
            </a:r>
            <a:r>
              <a:rPr lang="en-GB" dirty="0" smtClean="0"/>
              <a:t>Processor – Prototype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14282" y="785794"/>
            <a:ext cx="8678198" cy="5715040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Fully </a:t>
            </a:r>
            <a:r>
              <a:rPr lang="en-GB" b="1" dirty="0"/>
              <a:t>ATCA</a:t>
            </a:r>
            <a:r>
              <a:rPr lang="en-GB" dirty="0"/>
              <a:t> </a:t>
            </a:r>
            <a:r>
              <a:rPr lang="en-GB" dirty="0" smtClean="0"/>
              <a:t>compliant</a:t>
            </a:r>
          </a:p>
          <a:p>
            <a:pPr lvl="1"/>
            <a:r>
              <a:rPr lang="en-GB" dirty="0"/>
              <a:t>F</a:t>
            </a:r>
            <a:r>
              <a:rPr lang="en-GB" dirty="0" smtClean="0"/>
              <a:t>orm factor, power scheme, IPMC, base interface (Ethernet)</a:t>
            </a:r>
            <a:endParaRPr lang="en-GB" dirty="0"/>
          </a:p>
          <a:p>
            <a:r>
              <a:rPr lang="en-GB" dirty="0" smtClean="0"/>
              <a:t>Real-time input path capable of multiple data rates</a:t>
            </a:r>
            <a:endParaRPr lang="en-GB" dirty="0" smtClean="0"/>
          </a:p>
          <a:p>
            <a:pPr lvl="1"/>
            <a:r>
              <a:rPr lang="en-GB" dirty="0" smtClean="0"/>
              <a:t>One LHC bunch clock derived reference clock for receivers and transmitters</a:t>
            </a:r>
          </a:p>
          <a:p>
            <a:pPr lvl="1"/>
            <a:r>
              <a:rPr lang="en-GB" dirty="0" smtClean="0"/>
              <a:t>Segmented clock trees with multiple crystal-based frequencies (receiver references only)</a:t>
            </a:r>
            <a:endParaRPr lang="en-GB" dirty="0" smtClean="0"/>
          </a:p>
          <a:p>
            <a:r>
              <a:rPr lang="en-GB" dirty="0" smtClean="0"/>
              <a:t>Total of 18</a:t>
            </a:r>
            <a:r>
              <a:rPr lang="en-GB" dirty="0" smtClean="0"/>
              <a:t> </a:t>
            </a:r>
            <a:r>
              <a:rPr lang="en-GB" dirty="0" err="1" smtClean="0"/>
              <a:t>M</a:t>
            </a:r>
            <a:r>
              <a:rPr lang="en-GB" dirty="0" err="1" smtClean="0"/>
              <a:t>iniPOD</a:t>
            </a:r>
            <a:r>
              <a:rPr lang="en-GB" dirty="0"/>
              <a:t> </a:t>
            </a:r>
            <a:r>
              <a:rPr lang="en-GB" dirty="0" smtClean="0"/>
              <a:t>sockets (real-time input and output, readout)</a:t>
            </a:r>
            <a:endParaRPr lang="en-GB" dirty="0" smtClean="0"/>
          </a:p>
          <a:p>
            <a:r>
              <a:rPr lang="en-GB" dirty="0" smtClean="0"/>
              <a:t>Via four 48-way backplane </a:t>
            </a:r>
            <a:r>
              <a:rPr lang="en-GB" dirty="0" smtClean="0"/>
              <a:t>connectors (</a:t>
            </a:r>
            <a:r>
              <a:rPr lang="en-GB" dirty="0" err="1" smtClean="0"/>
              <a:t>realtime</a:t>
            </a:r>
            <a:r>
              <a:rPr lang="en-GB" dirty="0" smtClean="0"/>
              <a:t> inputs) and front panel</a:t>
            </a:r>
            <a:endParaRPr lang="en-GB" dirty="0" smtClean="0"/>
          </a:p>
          <a:p>
            <a:r>
              <a:rPr lang="en-GB" dirty="0" smtClean="0"/>
              <a:t>XC7V690T FPGAs</a:t>
            </a:r>
            <a:r>
              <a:rPr lang="en-GB" dirty="0"/>
              <a:t> </a:t>
            </a:r>
            <a:r>
              <a:rPr lang="en-GB" dirty="0" smtClean="0"/>
              <a:t>(first </a:t>
            </a:r>
            <a:r>
              <a:rPr lang="en-GB" dirty="0" smtClean="0"/>
              <a:t>prototype: </a:t>
            </a:r>
            <a:r>
              <a:rPr lang="en-GB" dirty="0" smtClean="0"/>
              <a:t>XC7V485T)</a:t>
            </a:r>
          </a:p>
          <a:p>
            <a:r>
              <a:rPr lang="en-GB" dirty="0" smtClean="0"/>
              <a:t>Interlinked by 238-way LVDS path</a:t>
            </a:r>
          </a:p>
          <a:p>
            <a:r>
              <a:rPr lang="en-GB" dirty="0" smtClean="0"/>
              <a:t>12-way </a:t>
            </a:r>
            <a:r>
              <a:rPr lang="en-GB" dirty="0" smtClean="0"/>
              <a:t>optical output to CTP</a:t>
            </a:r>
          </a:p>
          <a:p>
            <a:r>
              <a:rPr lang="en-GB" dirty="0" smtClean="0"/>
              <a:t>32-way electrical (LVDS) output to CTP via mezzanine</a:t>
            </a:r>
          </a:p>
          <a:p>
            <a:r>
              <a:rPr lang="en-GB" dirty="0" smtClean="0"/>
              <a:t>Module </a:t>
            </a:r>
            <a:r>
              <a:rPr lang="en-GB" dirty="0" smtClean="0"/>
              <a:t>control via </a:t>
            </a:r>
            <a:r>
              <a:rPr lang="en-GB" dirty="0" smtClean="0"/>
              <a:t>“</a:t>
            </a:r>
            <a:r>
              <a:rPr lang="en-GB" dirty="0" err="1" smtClean="0"/>
              <a:t>Kintex</a:t>
            </a:r>
            <a:r>
              <a:rPr lang="en-GB" dirty="0" smtClean="0"/>
              <a:t>” control FPGA</a:t>
            </a:r>
          </a:p>
          <a:p>
            <a:r>
              <a:rPr lang="en-GB" dirty="0" smtClean="0"/>
              <a:t>Embedded ROD on control FPGA</a:t>
            </a:r>
            <a:endParaRPr lang="en-GB" dirty="0" smtClean="0"/>
          </a:p>
          <a:p>
            <a:r>
              <a:rPr lang="en-GB" dirty="0" smtClean="0"/>
              <a:t>Low-level control via IPMC </a:t>
            </a:r>
            <a:r>
              <a:rPr lang="en-GB" dirty="0" err="1" smtClean="0"/>
              <a:t>dimm</a:t>
            </a:r>
            <a:endParaRPr lang="en-GB" dirty="0" smtClean="0"/>
          </a:p>
          <a:p>
            <a:r>
              <a:rPr lang="en-GB" dirty="0" smtClean="0"/>
              <a:t>Spare socket for “MARS” module</a:t>
            </a:r>
            <a:endParaRPr lang="en-GB" dirty="0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9295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L1Topo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FPGA configuration via </a:t>
            </a:r>
            <a:r>
              <a:rPr lang="en-GB" dirty="0" err="1"/>
              <a:t>S</a:t>
            </a:r>
            <a:r>
              <a:rPr lang="en-GB" dirty="0" err="1" smtClean="0"/>
              <a:t>ystemACE</a:t>
            </a:r>
            <a:r>
              <a:rPr lang="en-GB" dirty="0" smtClean="0"/>
              <a:t> or SD card</a:t>
            </a:r>
          </a:p>
          <a:p>
            <a:r>
              <a:rPr lang="en-GB" dirty="0" smtClean="0"/>
              <a:t>Optional use of SFP links into L1Calo RODs for initial debug (ROD neutral firmware)</a:t>
            </a:r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Minor modifications expected for production modules</a:t>
            </a:r>
          </a:p>
          <a:p>
            <a:r>
              <a:rPr lang="en-GB" dirty="0" smtClean="0"/>
              <a:t>Remove “MARS” module option</a:t>
            </a:r>
          </a:p>
          <a:p>
            <a:r>
              <a:rPr lang="en-GB" dirty="0" smtClean="0"/>
              <a:t>Possibly remove SFP link option</a:t>
            </a:r>
          </a:p>
          <a:p>
            <a:r>
              <a:rPr lang="en-GB" dirty="0" smtClean="0"/>
              <a:t>Possibly increase bandwidth to allow for AXI4-stream interconnect to processor FPGAs (see presentation later today)</a:t>
            </a:r>
          </a:p>
          <a:p>
            <a:r>
              <a:rPr lang="en-GB" dirty="0" smtClean="0"/>
              <a:t>Simplify extension module scheme</a:t>
            </a:r>
          </a:p>
          <a:p>
            <a:r>
              <a:rPr lang="en-GB" dirty="0" smtClean="0"/>
              <a:t>Add optional readout and TTC connectivity for compatibility with L1Calo Phase-1 scheme (</a:t>
            </a:r>
            <a:r>
              <a:rPr lang="en-GB" dirty="0" err="1" smtClean="0"/>
              <a:t>FEXes</a:t>
            </a:r>
            <a:r>
              <a:rPr lang="en-GB" dirty="0" smtClean="0"/>
              <a:t>)</a:t>
            </a:r>
          </a:p>
          <a:p>
            <a:pPr marL="0" indent="0">
              <a:buNone/>
            </a:pPr>
            <a:r>
              <a:rPr lang="en-GB" dirty="0" smtClean="0"/>
              <a:t>Final modifications will be discussed with reviewers at PRR</a:t>
            </a:r>
            <a:endParaRPr lang="en-GB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6136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3–d </a:t>
            </a:r>
            <a:endParaRPr lang="en-GB" dirty="0"/>
          </a:p>
        </p:txBody>
      </p:sp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1196752"/>
            <a:ext cx="8806421" cy="5040560"/>
          </a:xfrm>
        </p:spPr>
      </p:pic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9557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L1Topo Prototype</a:t>
            </a:r>
            <a:endParaRPr lang="en-GB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7</a:t>
            </a:fld>
            <a:endParaRPr lang="en-GB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" y="720707"/>
            <a:ext cx="4515030" cy="4796525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755716"/>
            <a:ext cx="4788024" cy="3810205"/>
          </a:xfrm>
          <a:prstGeom prst="rect">
            <a:avLst/>
          </a:prstGeom>
        </p:spPr>
      </p:pic>
      <p:sp>
        <p:nvSpPr>
          <p:cNvPr id="11" name="Inhaltsplatzhalter 10"/>
          <p:cNvSpPr>
            <a:spLocks noGrp="1"/>
          </p:cNvSpPr>
          <p:nvPr>
            <p:ph idx="1"/>
          </p:nvPr>
        </p:nvSpPr>
        <p:spPr>
          <a:xfrm>
            <a:off x="4283968" y="1340768"/>
            <a:ext cx="4410084" cy="1080120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GB" sz="3200" dirty="0" err="1" smtClean="0"/>
              <a:t>Floorplan</a:t>
            </a:r>
            <a:r>
              <a:rPr lang="en-GB" sz="3200" dirty="0" smtClean="0"/>
              <a:t> and PCB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001670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Hardware status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April 10 L1Topo PCB submission (3 weeks)</a:t>
            </a:r>
          </a:p>
          <a:p>
            <a:r>
              <a:rPr lang="en-GB" dirty="0" smtClean="0"/>
              <a:t>Production issues</a:t>
            </a:r>
          </a:p>
          <a:p>
            <a:r>
              <a:rPr lang="en-GB" dirty="0" smtClean="0"/>
              <a:t>Eventually three prototype PCBs received from manufacturer</a:t>
            </a:r>
            <a:endParaRPr lang="en-GB" dirty="0" smtClean="0"/>
          </a:p>
          <a:p>
            <a:r>
              <a:rPr lang="en-GB" dirty="0" smtClean="0"/>
              <a:t>One PCB out for assembly (4 weeks) since end of May</a:t>
            </a:r>
            <a:endParaRPr lang="en-GB" dirty="0" smtClean="0"/>
          </a:p>
          <a:p>
            <a:r>
              <a:rPr lang="en-GB" dirty="0" smtClean="0"/>
              <a:t>Delayed to probably mid July</a:t>
            </a:r>
          </a:p>
          <a:p>
            <a:r>
              <a:rPr lang="en-GB" dirty="0" smtClean="0"/>
              <a:t>Bruno will start initial tests (smoke test, boundary/scan) after vacation early August</a:t>
            </a:r>
            <a:endParaRPr lang="en-GB" dirty="0" smtClean="0"/>
          </a:p>
          <a:p>
            <a:r>
              <a:rPr lang="en-GB" dirty="0" smtClean="0"/>
              <a:t>Initial version of extension mezzanine: </a:t>
            </a:r>
          </a:p>
          <a:p>
            <a:pPr lvl="1"/>
            <a:r>
              <a:rPr lang="en-GB" dirty="0" smtClean="0"/>
              <a:t>Bridging b/scan and control paths</a:t>
            </a:r>
          </a:p>
          <a:p>
            <a:pPr lvl="1"/>
            <a:r>
              <a:rPr lang="en-GB" dirty="0" smtClean="0"/>
              <a:t>Connecting TTC/clocks and I2C buses</a:t>
            </a:r>
            <a:endParaRPr lang="en-GB" dirty="0" smtClean="0"/>
          </a:p>
          <a:p>
            <a:pPr lvl="1"/>
            <a:r>
              <a:rPr lang="en-GB" dirty="0" smtClean="0"/>
              <a:t>PCB available</a:t>
            </a:r>
          </a:p>
          <a:p>
            <a:pPr lvl="1"/>
            <a:r>
              <a:rPr lang="en-GB" dirty="0" smtClean="0"/>
              <a:t>Assembly in-house early August</a:t>
            </a:r>
          </a:p>
          <a:p>
            <a:r>
              <a:rPr lang="en-GB" dirty="0" smtClean="0"/>
              <a:t>No IPMC </a:t>
            </a:r>
            <a:r>
              <a:rPr lang="en-GB" dirty="0" err="1" smtClean="0"/>
              <a:t>dimm</a:t>
            </a:r>
            <a:r>
              <a:rPr lang="en-GB" dirty="0" smtClean="0"/>
              <a:t> available yet. Bring up </a:t>
            </a:r>
            <a:br>
              <a:rPr lang="en-GB" dirty="0" smtClean="0"/>
            </a:br>
            <a:r>
              <a:rPr lang="en-GB" dirty="0" smtClean="0"/>
              <a:t>L1Topo on the bench initially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8</a:t>
            </a:fld>
            <a:endParaRPr lang="en-GB" dirty="0"/>
          </a:p>
        </p:txBody>
      </p:sp>
      <p:pic>
        <p:nvPicPr>
          <p:cNvPr id="6" name="Grafik 5"/>
          <p:cNvPicPr/>
          <p:nvPr/>
        </p:nvPicPr>
        <p:blipFill>
          <a:blip r:embed="rId2"/>
          <a:stretch>
            <a:fillRect/>
          </a:stretch>
        </p:blipFill>
        <p:spPr>
          <a:xfrm rot="5400000">
            <a:off x="6455482" y="4025158"/>
            <a:ext cx="2890365" cy="2021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94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Hardware status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Eduard trying to find suitable ATCA crate </a:t>
            </a:r>
            <a:br>
              <a:rPr lang="en-GB" dirty="0"/>
            </a:br>
            <a:r>
              <a:rPr lang="en-GB" dirty="0"/>
              <a:t>(vertical air flow</a:t>
            </a:r>
            <a:r>
              <a:rPr lang="en-GB" dirty="0" smtClean="0"/>
              <a:t>) for operation in USA15</a:t>
            </a:r>
            <a:endParaRPr lang="en-GB" dirty="0"/>
          </a:p>
          <a:p>
            <a:r>
              <a:rPr lang="en-GB" dirty="0"/>
              <a:t>14 </a:t>
            </a:r>
            <a:r>
              <a:rPr lang="en-GB" dirty="0" smtClean="0"/>
              <a:t>slots</a:t>
            </a:r>
            <a:endParaRPr lang="en-GB" dirty="0"/>
          </a:p>
          <a:p>
            <a:r>
              <a:rPr lang="en-GB" dirty="0" smtClean="0"/>
              <a:t>14U(Height</a:t>
            </a:r>
            <a:r>
              <a:rPr lang="en-GB" dirty="0"/>
              <a:t>) × 10U (Width) × 9-10U (</a:t>
            </a:r>
            <a:r>
              <a:rPr lang="en-GB" dirty="0" smtClean="0"/>
              <a:t>Depth)</a:t>
            </a:r>
            <a:endParaRPr lang="en-GB" dirty="0"/>
          </a:p>
          <a:p>
            <a:r>
              <a:rPr lang="en-GB" dirty="0"/>
              <a:t>Shelf management (IPMI two front access)</a:t>
            </a:r>
          </a:p>
          <a:p>
            <a:r>
              <a:rPr lang="en-GB" dirty="0" smtClean="0"/>
              <a:t>AC </a:t>
            </a:r>
            <a:r>
              <a:rPr lang="en-GB" dirty="0"/>
              <a:t>modular PSU</a:t>
            </a:r>
          </a:p>
          <a:p>
            <a:r>
              <a:rPr lang="en-GB" dirty="0"/>
              <a:t>Base interface: Dual Star supporting </a:t>
            </a:r>
            <a:br>
              <a:rPr lang="en-GB" dirty="0"/>
            </a:br>
            <a:r>
              <a:rPr lang="en-GB" dirty="0"/>
              <a:t>10/100/1000 Base-T Ethernet</a:t>
            </a:r>
          </a:p>
          <a:p>
            <a:r>
              <a:rPr lang="en-GB" dirty="0" smtClean="0"/>
              <a:t>Fabric </a:t>
            </a:r>
            <a:r>
              <a:rPr lang="en-GB" dirty="0"/>
              <a:t>interface: Full </a:t>
            </a:r>
            <a:r>
              <a:rPr lang="en-GB" dirty="0" smtClean="0"/>
              <a:t>mesh available, </a:t>
            </a:r>
            <a:br>
              <a:rPr lang="en-GB" dirty="0" smtClean="0"/>
            </a:br>
            <a:r>
              <a:rPr lang="en-GB" dirty="0" smtClean="0"/>
              <a:t>40 </a:t>
            </a:r>
            <a:r>
              <a:rPr lang="en-GB" dirty="0" err="1" smtClean="0"/>
              <a:t>Gbps</a:t>
            </a:r>
            <a:r>
              <a:rPr lang="en-GB" dirty="0" smtClean="0"/>
              <a:t>/</a:t>
            </a:r>
            <a:r>
              <a:rPr lang="en-GB" dirty="0" err="1" smtClean="0"/>
              <a:t>chan</a:t>
            </a:r>
            <a:endParaRPr lang="en-GB" dirty="0"/>
          </a:p>
          <a:p>
            <a:r>
              <a:rPr lang="en-GB" dirty="0" smtClean="0"/>
              <a:t>Dual </a:t>
            </a:r>
            <a:r>
              <a:rPr lang="en-GB" dirty="0"/>
              <a:t>redundant IPMC support</a:t>
            </a:r>
          </a:p>
          <a:p>
            <a:r>
              <a:rPr lang="en-GB" dirty="0"/>
              <a:t>Up to 10 self cooled, AC hot swappable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PSU </a:t>
            </a:r>
            <a:r>
              <a:rPr lang="en-GB" dirty="0"/>
              <a:t>IPMI </a:t>
            </a:r>
          </a:p>
          <a:p>
            <a:r>
              <a:rPr lang="en-GB" dirty="0" smtClean="0"/>
              <a:t>-</a:t>
            </a:r>
            <a:r>
              <a:rPr lang="en-GB" dirty="0"/>
              <a:t>48 VDC, five feeds per PEM (up to 250 Amp</a:t>
            </a:r>
            <a:r>
              <a:rPr lang="en-GB" dirty="0" smtClean="0"/>
              <a:t>)</a:t>
            </a:r>
            <a:endParaRPr lang="en-GB" dirty="0"/>
          </a:p>
          <a:p>
            <a:r>
              <a:rPr lang="en-GB" dirty="0" smtClean="0"/>
              <a:t>~ 14K€ euro including </a:t>
            </a:r>
            <a:r>
              <a:rPr lang="en-GB" dirty="0"/>
              <a:t>NRE cost </a:t>
            </a:r>
            <a:endParaRPr lang="en-GB" dirty="0" smtClean="0"/>
          </a:p>
          <a:p>
            <a:r>
              <a:rPr lang="en-GB" dirty="0" smtClean="0"/>
              <a:t>+ </a:t>
            </a:r>
            <a:r>
              <a:rPr lang="en-GB" dirty="0"/>
              <a:t>power </a:t>
            </a:r>
            <a:r>
              <a:rPr lang="en-GB" dirty="0" smtClean="0"/>
              <a:t>supply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Can be purchased once funds released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9</a:t>
            </a:fld>
            <a:endParaRPr lang="en-GB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835" y="749389"/>
            <a:ext cx="3261165" cy="3689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1308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L1Topo – some Milestones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EDC30"/>
                </a:solidFill>
              </a:rPr>
              <a:t>Jun  2012 PDR </a:t>
            </a:r>
          </a:p>
          <a:p>
            <a:r>
              <a:rPr lang="en-GB" dirty="0" smtClean="0">
                <a:solidFill>
                  <a:srgbClr val="0EDC30"/>
                </a:solidFill>
              </a:rPr>
              <a:t>Jan  2013 Internal review</a:t>
            </a:r>
          </a:p>
          <a:p>
            <a:r>
              <a:rPr lang="en-GB" dirty="0" smtClean="0">
                <a:solidFill>
                  <a:srgbClr val="0EDC30"/>
                </a:solidFill>
              </a:rPr>
              <a:t>May 2013 FDR</a:t>
            </a:r>
          </a:p>
          <a:p>
            <a:r>
              <a:rPr lang="en-GB" dirty="0" smtClean="0"/>
              <a:t>Oct  2013 start prototype tests @ CERN</a:t>
            </a:r>
          </a:p>
          <a:p>
            <a:r>
              <a:rPr lang="en-GB" dirty="0" smtClean="0"/>
              <a:t>Oct  2013 PRR</a:t>
            </a:r>
          </a:p>
          <a:p>
            <a:r>
              <a:rPr lang="en-GB" dirty="0" smtClean="0"/>
              <a:t>Jan  2014 assembly of production module finished</a:t>
            </a:r>
          </a:p>
          <a:p>
            <a:r>
              <a:rPr lang="en-GB" dirty="0" smtClean="0"/>
              <a:t>Apr  2014 start production module tests @ CERN</a:t>
            </a:r>
          </a:p>
          <a:p>
            <a:r>
              <a:rPr lang="en-GB" dirty="0" smtClean="0"/>
              <a:t>End  2014 commissioning done</a:t>
            </a:r>
            <a:endParaRPr lang="en-GB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9752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Further news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Firmware and online S/W status will be presented separately</a:t>
            </a:r>
          </a:p>
          <a:p>
            <a:r>
              <a:rPr lang="en-GB" dirty="0" smtClean="0"/>
              <a:t>While we are waiting for L1Topo prototype to become available for tests:</a:t>
            </a:r>
          </a:p>
          <a:p>
            <a:endParaRPr lang="en-GB" dirty="0"/>
          </a:p>
          <a:p>
            <a:pPr>
              <a:buFont typeface="Wingdings" panose="05000000000000000000" pitchFamily="2" charset="2"/>
              <a:buChar char="à"/>
            </a:pPr>
            <a:r>
              <a:rPr lang="en-GB" dirty="0" smtClean="0">
                <a:sym typeface="Wingdings" panose="05000000000000000000" pitchFamily="2" charset="2"/>
              </a:rPr>
              <a:t>Systematic link tests (Alex)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GB" dirty="0" smtClean="0">
                <a:sym typeface="Wingdings" panose="05000000000000000000" pitchFamily="2" charset="2"/>
              </a:rPr>
              <a:t>Work on I2C based component control (Eduard)</a:t>
            </a:r>
            <a:endParaRPr lang="en-GB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06978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CustomShape 1"/>
          <p:cNvSpPr/>
          <p:nvPr/>
        </p:nvSpPr>
        <p:spPr>
          <a:xfrm>
            <a:off x="457172" y="166248"/>
            <a:ext cx="8228437" cy="414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1633" b="1"/>
              <a:t>MGT systematic tests</a:t>
            </a:r>
            <a:endParaRPr sz="1633"/>
          </a:p>
        </p:txBody>
      </p:sp>
      <p:sp>
        <p:nvSpPr>
          <p:cNvPr id="43" name="CustomShape 2"/>
          <p:cNvSpPr/>
          <p:nvPr/>
        </p:nvSpPr>
        <p:spPr>
          <a:xfrm>
            <a:off x="457172" y="4383983"/>
            <a:ext cx="8045568" cy="2067069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For 10Gb/s, 8/10 bit encoding and 7bit PBRS path, and 1 second dwell time.</a:t>
            </a:r>
            <a:endParaRPr sz="1633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Repeated measurements of the error free region are well reproducible with </a:t>
            </a:r>
            <a:endParaRPr sz="1633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a standard deviation of 1%.</a:t>
            </a:r>
            <a:endParaRPr sz="1633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Measurements follows a gaussian distribution.</a:t>
            </a:r>
            <a:endParaRPr sz="1633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endParaRPr sz="1633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Next: verify if it holds for:</a:t>
            </a:r>
            <a:endParaRPr sz="1633"/>
          </a:p>
          <a:p>
            <a:pPr lvl="1"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different signal paths </a:t>
            </a:r>
            <a:endParaRPr sz="1633"/>
          </a:p>
          <a:p>
            <a:pPr lvl="1"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larger dwell time</a:t>
            </a:r>
            <a:endParaRPr sz="1633"/>
          </a:p>
          <a:p>
            <a:pPr lvl="1"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Link speed</a:t>
            </a:r>
            <a:endParaRPr sz="1633"/>
          </a:p>
        </p:txBody>
      </p:sp>
      <p:pic>
        <p:nvPicPr>
          <p:cNvPr id="44" name="Grafik 43"/>
          <p:cNvPicPr/>
          <p:nvPr/>
        </p:nvPicPr>
        <p:blipFill>
          <a:blip r:embed="rId2"/>
          <a:stretch>
            <a:fillRect/>
          </a:stretch>
        </p:blipFill>
        <p:spPr>
          <a:xfrm>
            <a:off x="4147200" y="697221"/>
            <a:ext cx="4976640" cy="3367396"/>
          </a:xfrm>
          <a:prstGeom prst="rect">
            <a:avLst/>
          </a:prstGeom>
        </p:spPr>
      </p:pic>
      <p:pic>
        <p:nvPicPr>
          <p:cNvPr id="45" name="Grafik 44"/>
          <p:cNvPicPr/>
          <p:nvPr/>
        </p:nvPicPr>
        <p:blipFill>
          <a:blip r:embed="rId3"/>
          <a:stretch>
            <a:fillRect/>
          </a:stretch>
        </p:blipFill>
        <p:spPr>
          <a:xfrm>
            <a:off x="535544" y="839597"/>
            <a:ext cx="3317760" cy="3185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5339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ustomShape 1"/>
          <p:cNvSpPr/>
          <p:nvPr/>
        </p:nvSpPr>
        <p:spPr>
          <a:xfrm>
            <a:off x="457172" y="166248"/>
            <a:ext cx="8228437" cy="414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1633" b="1"/>
              <a:t>MGT systematic tests</a:t>
            </a:r>
            <a:endParaRPr sz="1633"/>
          </a:p>
        </p:txBody>
      </p:sp>
      <p:sp>
        <p:nvSpPr>
          <p:cNvPr id="47" name="CustomShape 2"/>
          <p:cNvSpPr/>
          <p:nvPr/>
        </p:nvSpPr>
        <p:spPr>
          <a:xfrm>
            <a:off x="457172" y="4024777"/>
            <a:ext cx="8045568" cy="2067069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MGT parameters characterization to maximize error free region</a:t>
            </a:r>
            <a:endParaRPr sz="1633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TX pre-cursor</a:t>
            </a:r>
            <a:endParaRPr sz="1633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TX diff-swing</a:t>
            </a:r>
            <a:endParaRPr sz="1633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endParaRPr sz="1633"/>
          </a:p>
        </p:txBody>
      </p:sp>
      <p:pic>
        <p:nvPicPr>
          <p:cNvPr id="49" name="Grafik 48"/>
          <p:cNvPicPr/>
          <p:nvPr/>
        </p:nvPicPr>
        <p:blipFill>
          <a:blip r:embed="rId2"/>
          <a:stretch>
            <a:fillRect/>
          </a:stretch>
        </p:blipFill>
        <p:spPr>
          <a:xfrm>
            <a:off x="746496" y="839597"/>
            <a:ext cx="3317760" cy="3185180"/>
          </a:xfrm>
          <a:prstGeom prst="rect">
            <a:avLst/>
          </a:prstGeom>
        </p:spPr>
      </p:pic>
      <p:pic>
        <p:nvPicPr>
          <p:cNvPr id="50" name="Grafik 49"/>
          <p:cNvPicPr/>
          <p:nvPr/>
        </p:nvPicPr>
        <p:blipFill>
          <a:blip r:embed="rId3"/>
          <a:stretch>
            <a:fillRect/>
          </a:stretch>
        </p:blipFill>
        <p:spPr>
          <a:xfrm>
            <a:off x="5308416" y="746857"/>
            <a:ext cx="3317760" cy="3185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378027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/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CustomShape 1"/>
          <p:cNvSpPr/>
          <p:nvPr/>
        </p:nvSpPr>
        <p:spPr>
          <a:xfrm>
            <a:off x="457172" y="166248"/>
            <a:ext cx="8228437" cy="414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1633" b="1"/>
              <a:t>MGT systematic tests</a:t>
            </a:r>
            <a:endParaRPr sz="1633"/>
          </a:p>
        </p:txBody>
      </p:sp>
      <p:pic>
        <p:nvPicPr>
          <p:cNvPr id="53" name="Grafik 52"/>
          <p:cNvPicPr/>
          <p:nvPr/>
        </p:nvPicPr>
        <p:blipFill>
          <a:blip r:embed="rId2"/>
          <a:stretch>
            <a:fillRect/>
          </a:stretch>
        </p:blipFill>
        <p:spPr>
          <a:xfrm>
            <a:off x="3350416" y="3716839"/>
            <a:ext cx="2488320" cy="2388722"/>
          </a:xfrm>
          <a:prstGeom prst="rect">
            <a:avLst/>
          </a:prstGeom>
        </p:spPr>
      </p:pic>
      <p:pic>
        <p:nvPicPr>
          <p:cNvPr id="54" name="Grafik 53"/>
          <p:cNvPicPr/>
          <p:nvPr/>
        </p:nvPicPr>
        <p:blipFill>
          <a:blip r:embed="rId3"/>
          <a:stretch>
            <a:fillRect/>
          </a:stretch>
        </p:blipFill>
        <p:spPr>
          <a:xfrm>
            <a:off x="414720" y="3732840"/>
            <a:ext cx="2488320" cy="2388722"/>
          </a:xfrm>
          <a:prstGeom prst="rect">
            <a:avLst/>
          </a:prstGeom>
        </p:spPr>
      </p:pic>
      <p:pic>
        <p:nvPicPr>
          <p:cNvPr id="55" name="Grafik 54"/>
          <p:cNvPicPr/>
          <p:nvPr/>
        </p:nvPicPr>
        <p:blipFill>
          <a:blip r:embed="rId4"/>
          <a:stretch>
            <a:fillRect/>
          </a:stretch>
        </p:blipFill>
        <p:spPr>
          <a:xfrm>
            <a:off x="3317760" y="995688"/>
            <a:ext cx="2488320" cy="2388722"/>
          </a:xfrm>
          <a:prstGeom prst="rect">
            <a:avLst/>
          </a:prstGeom>
        </p:spPr>
      </p:pic>
      <p:pic>
        <p:nvPicPr>
          <p:cNvPr id="56" name="Grafik 55"/>
          <p:cNvPicPr/>
          <p:nvPr/>
        </p:nvPicPr>
        <p:blipFill>
          <a:blip r:embed="rId5"/>
          <a:stretch>
            <a:fillRect/>
          </a:stretch>
        </p:blipFill>
        <p:spPr>
          <a:xfrm>
            <a:off x="331776" y="1095287"/>
            <a:ext cx="2488320" cy="2388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198696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/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 smtClean="0"/>
              <a:t>Uli Schäfer</a:t>
            </a:r>
            <a:endParaRPr lang="en-GB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53D35-BD20-4004-8DB1-FBDB51E0F407}" type="slidenum">
              <a:rPr lang="en-GB" smtClean="0"/>
              <a:pPr/>
              <a:t>15</a:t>
            </a:fld>
            <a:endParaRPr lang="en-GB" dirty="0"/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/>
              <a:t>L1Topo Prototype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PCBs successfully done</a:t>
            </a:r>
            <a:endParaRPr lang="en-GB" dirty="0" smtClean="0"/>
          </a:p>
          <a:p>
            <a:r>
              <a:rPr lang="en-GB" dirty="0" smtClean="0"/>
              <a:t>Assembly under way</a:t>
            </a:r>
            <a:r>
              <a:rPr lang="en-GB" dirty="0" smtClean="0"/>
              <a:t> </a:t>
            </a:r>
            <a:endParaRPr lang="en-GB" dirty="0" smtClean="0"/>
          </a:p>
          <a:p>
            <a:r>
              <a:rPr lang="en-GB" dirty="0" smtClean="0"/>
              <a:t>Tests starting in August</a:t>
            </a:r>
          </a:p>
          <a:p>
            <a:r>
              <a:rPr lang="en-GB" dirty="0" smtClean="0"/>
              <a:t>At CERN in October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L1Topo Production modules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minor modifications </a:t>
            </a:r>
            <a:r>
              <a:rPr lang="en-GB" dirty="0" err="1" smtClean="0"/>
              <a:t>wrt</a:t>
            </a:r>
            <a:r>
              <a:rPr lang="en-GB" dirty="0" smtClean="0"/>
              <a:t> prototype</a:t>
            </a:r>
          </a:p>
          <a:p>
            <a:r>
              <a:rPr lang="en-GB" dirty="0" smtClean="0"/>
              <a:t>FDR done</a:t>
            </a:r>
          </a:p>
          <a:p>
            <a:r>
              <a:rPr lang="en-GB" dirty="0" smtClean="0"/>
              <a:t>Commissioning at CERN from spring 2014</a:t>
            </a:r>
          </a:p>
          <a:p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On </a:t>
            </a:r>
            <a:r>
              <a:rPr lang="en-GB" dirty="0"/>
              <a:t>schedule for installation during shutdown </a:t>
            </a:r>
            <a:r>
              <a:rPr lang="en-GB" dirty="0" smtClean="0"/>
              <a:t>13/14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6895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CustomShape 1"/>
          <p:cNvSpPr/>
          <p:nvPr/>
        </p:nvSpPr>
        <p:spPr>
          <a:xfrm>
            <a:off x="457172" y="166248"/>
            <a:ext cx="8228437" cy="414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1633" b="1"/>
              <a:t>Extension Mezzanine (first version)</a:t>
            </a:r>
            <a:endParaRPr sz="1633"/>
          </a:p>
        </p:txBody>
      </p:sp>
      <p:sp>
        <p:nvSpPr>
          <p:cNvPr id="35" name="CustomShape 2"/>
          <p:cNvSpPr/>
          <p:nvPr/>
        </p:nvSpPr>
        <p:spPr>
          <a:xfrm>
            <a:off x="1347351" y="3696920"/>
            <a:ext cx="2662045" cy="368611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Connect diff. buses from L1Topo V7,K7,CPLD (for </a:t>
            </a:r>
            <a:endParaRPr sz="1633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boundary scan) </a:t>
            </a:r>
            <a:endParaRPr sz="1633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Optical and electrical TTC input </a:t>
            </a:r>
            <a:endParaRPr sz="1633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160.32 MHz local crystal clock plus external SMA input</a:t>
            </a:r>
            <a:endParaRPr sz="1633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External input for I2C master</a:t>
            </a:r>
            <a:endParaRPr sz="1633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/>
              <a:t>SMA sockets connected to spares miniPOD Rx</a:t>
            </a:r>
            <a:endParaRPr sz="1633"/>
          </a:p>
        </p:txBody>
      </p:sp>
      <p:pic>
        <p:nvPicPr>
          <p:cNvPr id="36" name="Grafik 35"/>
          <p:cNvPicPr/>
          <p:nvPr/>
        </p:nvPicPr>
        <p:blipFill>
          <a:blip r:embed="rId2"/>
          <a:stretch>
            <a:fillRect/>
          </a:stretch>
        </p:blipFill>
        <p:spPr>
          <a:xfrm>
            <a:off x="449988" y="1173985"/>
            <a:ext cx="4147200" cy="2944512"/>
          </a:xfrm>
          <a:prstGeom prst="rect">
            <a:avLst/>
          </a:prstGeom>
        </p:spPr>
      </p:pic>
      <p:pic>
        <p:nvPicPr>
          <p:cNvPr id="37" name="Grafik 36"/>
          <p:cNvPicPr/>
          <p:nvPr/>
        </p:nvPicPr>
        <p:blipFill>
          <a:blip r:embed="rId3"/>
          <a:stretch>
            <a:fillRect/>
          </a:stretch>
        </p:blipFill>
        <p:spPr>
          <a:xfrm>
            <a:off x="4926352" y="668158"/>
            <a:ext cx="4147200" cy="4711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321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CustomShape 1"/>
          <p:cNvSpPr/>
          <p:nvPr/>
        </p:nvSpPr>
        <p:spPr>
          <a:xfrm>
            <a:off x="457172" y="166248"/>
            <a:ext cx="8228437" cy="41472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>
              <a:lnSpc>
                <a:spcPct val="100000"/>
              </a:lnSpc>
            </a:pPr>
            <a:r>
              <a:rPr lang="en-US" sz="1633" b="1"/>
              <a:t>ATCA crates with modified airflow direction</a:t>
            </a:r>
            <a:endParaRPr sz="1633"/>
          </a:p>
        </p:txBody>
      </p:sp>
      <p:sp>
        <p:nvSpPr>
          <p:cNvPr id="39" name="CustomShape 2"/>
          <p:cNvSpPr/>
          <p:nvPr/>
        </p:nvSpPr>
        <p:spPr>
          <a:xfrm>
            <a:off x="414720" y="504555"/>
            <a:ext cx="8045568" cy="2067069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>
              <a:lnSpc>
                <a:spcPct val="100000"/>
              </a:lnSpc>
              <a:buSzPct val="45000"/>
              <a:buFont typeface="StarSymbol"/>
              <a:buChar char="l"/>
            </a:pPr>
            <a:endParaRPr sz="1633"/>
          </a:p>
          <a:p>
            <a:pPr>
              <a:lnSpc>
                <a:spcPct val="100000"/>
              </a:lnSpc>
            </a:pPr>
            <a:endParaRPr sz="1633"/>
          </a:p>
        </p:txBody>
      </p:sp>
      <p:sp>
        <p:nvSpPr>
          <p:cNvPr id="40" name="CustomShape 3"/>
          <p:cNvSpPr/>
          <p:nvPr/>
        </p:nvSpPr>
        <p:spPr>
          <a:xfrm>
            <a:off x="266466" y="3363185"/>
            <a:ext cx="8045568" cy="2067069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14 slots chassis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8U×280mm front blades and 8U×70mm RTMs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14U(Height) × 10U (Width) × 9-10U (</a:t>
            </a:r>
            <a:r>
              <a:rPr lang="en-US" sz="1633" dirty="0" err="1"/>
              <a:t>Dept</a:t>
            </a:r>
            <a:r>
              <a:rPr lang="en-US" sz="1633" dirty="0"/>
              <a:t>)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Shelf management (IPMI two front access)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10/100/1000 Base-T Ethernet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AC modular PSU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Base interface: Dual Star supporting </a:t>
            </a:r>
            <a:r>
              <a:rPr lang="en-US" sz="1633" dirty="0" err="1"/>
              <a:t>ethernet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Fabric interface: Full mesh, DS and DDS, 40 </a:t>
            </a:r>
            <a:r>
              <a:rPr lang="en-US" sz="1633" dirty="0" err="1"/>
              <a:t>Gbps</a:t>
            </a:r>
            <a:r>
              <a:rPr lang="en-US" sz="1633" dirty="0"/>
              <a:t>/</a:t>
            </a:r>
            <a:r>
              <a:rPr lang="en-US" sz="1633" dirty="0" err="1"/>
              <a:t>ch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12 node slots: (DS) or 10 node slots: (DDS)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2 Hub slots: (DS) or 4 Hub slots: (DDS)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Dual redundant IPMC support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Up to 10 self cooled, AC hot swappable PSU IPMI 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support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-48 VDC, five feeds per PEM (up to 250 Amp)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Modification for vertical airflow for operation in USA15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14250 euro (offer from ASIS, including NRE cost + power supply)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Power supply (from TDK lambda):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1.6kW PSU, 545 euro per unit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r>
              <a:rPr lang="en-US" sz="1633" dirty="0"/>
              <a:t>2.5kW PSU, 850 euro per unit</a:t>
            </a: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endParaRPr sz="1633" dirty="0"/>
          </a:p>
          <a:p>
            <a:pPr>
              <a:lnSpc>
                <a:spcPct val="100000"/>
              </a:lnSpc>
              <a:buSzPct val="45000"/>
              <a:buFont typeface="StarSymbol"/>
              <a:buChar char=""/>
            </a:pPr>
            <a:endParaRPr sz="1633" dirty="0"/>
          </a:p>
        </p:txBody>
      </p:sp>
      <p:pic>
        <p:nvPicPr>
          <p:cNvPr id="41" name="Grafik 40"/>
          <p:cNvPicPr/>
          <p:nvPr/>
        </p:nvPicPr>
        <p:blipFill>
          <a:blip r:embed="rId2"/>
          <a:stretch>
            <a:fillRect/>
          </a:stretch>
        </p:blipFill>
        <p:spPr>
          <a:xfrm>
            <a:off x="5622559" y="699180"/>
            <a:ext cx="3317760" cy="435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432220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>
                <p:childTnLst>
                  <p:par>
                    <p:cTn id="3"/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928</Words>
  <Application>Microsoft Office PowerPoint</Application>
  <PresentationFormat>Bildschirmpräsentation (4:3)</PresentationFormat>
  <Paragraphs>198</Paragraphs>
  <Slides>17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5" baseType="lpstr">
      <vt:lpstr>AR PL UMing HK</vt:lpstr>
      <vt:lpstr>Arial</vt:lpstr>
      <vt:lpstr>Calibri</vt:lpstr>
      <vt:lpstr>StarSymbol</vt:lpstr>
      <vt:lpstr>Times New Roman</vt:lpstr>
      <vt:lpstr>Verdana</vt:lpstr>
      <vt:lpstr>Wingdings</vt:lpstr>
      <vt:lpstr>Larissa-Design</vt:lpstr>
      <vt:lpstr>L1Topo Hardware Status &amp; Plans</vt:lpstr>
      <vt:lpstr>Topology 2013/14 (RTDP)</vt:lpstr>
      <vt:lpstr>Topology Processor – Pre-phase1</vt:lpstr>
      <vt:lpstr>Topo Processor – Prototype</vt:lpstr>
      <vt:lpstr>L1Topo</vt:lpstr>
      <vt:lpstr>3–d </vt:lpstr>
      <vt:lpstr>L1Topo Prototype</vt:lpstr>
      <vt:lpstr>Hardware status</vt:lpstr>
      <vt:lpstr>Hardware status</vt:lpstr>
      <vt:lpstr>L1Topo – some Milestones</vt:lpstr>
      <vt:lpstr>Further news</vt:lpstr>
      <vt:lpstr>PowerPoint-Präsentation</vt:lpstr>
      <vt:lpstr>PowerPoint-Präsentation</vt:lpstr>
      <vt:lpstr>PowerPoint-Präsentation</vt:lpstr>
      <vt:lpstr>Summary</vt:lpstr>
      <vt:lpstr>PowerPoint-Präsentation</vt:lpstr>
      <vt:lpstr>PowerPoint-Präsentation</vt:lpstr>
    </vt:vector>
  </TitlesOfParts>
  <Company>Johannes Gutenberg-Universität Mainz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uschaefe</dc:creator>
  <cp:lastModifiedBy>Schäfer, Dr. Ulrich</cp:lastModifiedBy>
  <cp:revision>856</cp:revision>
  <cp:lastPrinted>2011-04-05T13:18:26Z</cp:lastPrinted>
  <dcterms:created xsi:type="dcterms:W3CDTF">2009-12-08T11:59:40Z</dcterms:created>
  <dcterms:modified xsi:type="dcterms:W3CDTF">2013-07-04T13:07:27Z</dcterms:modified>
</cp:coreProperties>
</file>